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BB744B-B814-457C-8784-4332BF772E5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D43C7FA-6C78-4887-87AC-4DA7DA6255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80BD1A9-243F-4AF6-9594-C46D537733CE}"/>
              </a:ext>
            </a:extLst>
          </p:cNvPr>
          <p:cNvSpPr>
            <a:spLocks noGrp="1"/>
          </p:cNvSpPr>
          <p:nvPr>
            <p:ph type="dt" sz="half" idx="10"/>
          </p:nvPr>
        </p:nvSpPr>
        <p:spPr/>
        <p:txBody>
          <a:bodyPr/>
          <a:lstStyle/>
          <a:p>
            <a:fld id="{50215162-5891-4C40-B8D3-BB29888ADD35}" type="datetimeFigureOut">
              <a:rPr lang="it-IT" smtClean="0"/>
              <a:t>05/02/2024</a:t>
            </a:fld>
            <a:endParaRPr lang="it-IT"/>
          </a:p>
        </p:txBody>
      </p:sp>
      <p:sp>
        <p:nvSpPr>
          <p:cNvPr id="5" name="Segnaposto piè di pagina 4">
            <a:extLst>
              <a:ext uri="{FF2B5EF4-FFF2-40B4-BE49-F238E27FC236}">
                <a16:creationId xmlns:a16="http://schemas.microsoft.com/office/drawing/2014/main" id="{C4B3ED6E-51D5-4595-AF33-F435F56521D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59CFE4-7E58-4D16-A365-23AF9DF4E792}"/>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1864341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D67C35-B384-49E7-8E3A-6DB1C7CF734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62D21C8-7ECF-4444-9F1A-43B3778CF0C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A87FDF0-2120-4450-B92A-FD8F90B810CC}"/>
              </a:ext>
            </a:extLst>
          </p:cNvPr>
          <p:cNvSpPr>
            <a:spLocks noGrp="1"/>
          </p:cNvSpPr>
          <p:nvPr>
            <p:ph type="dt" sz="half" idx="10"/>
          </p:nvPr>
        </p:nvSpPr>
        <p:spPr/>
        <p:txBody>
          <a:bodyPr/>
          <a:lstStyle/>
          <a:p>
            <a:fld id="{50215162-5891-4C40-B8D3-BB29888ADD35}" type="datetimeFigureOut">
              <a:rPr lang="it-IT" smtClean="0"/>
              <a:t>05/02/2024</a:t>
            </a:fld>
            <a:endParaRPr lang="it-IT"/>
          </a:p>
        </p:txBody>
      </p:sp>
      <p:sp>
        <p:nvSpPr>
          <p:cNvPr id="5" name="Segnaposto piè di pagina 4">
            <a:extLst>
              <a:ext uri="{FF2B5EF4-FFF2-40B4-BE49-F238E27FC236}">
                <a16:creationId xmlns:a16="http://schemas.microsoft.com/office/drawing/2014/main" id="{47B6CBBB-7359-4FED-AF69-88EE8108D62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E255BCE-7375-4CC4-A429-D26B0D2F3BB8}"/>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2462483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34741F6-2407-4BC2-88DC-B279B5CBE42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B95BB49-BB36-4B95-A0B4-AB1EFDA6CB6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23FB1C0-087D-44A5-803C-132BAD752963}"/>
              </a:ext>
            </a:extLst>
          </p:cNvPr>
          <p:cNvSpPr>
            <a:spLocks noGrp="1"/>
          </p:cNvSpPr>
          <p:nvPr>
            <p:ph type="dt" sz="half" idx="10"/>
          </p:nvPr>
        </p:nvSpPr>
        <p:spPr/>
        <p:txBody>
          <a:bodyPr/>
          <a:lstStyle/>
          <a:p>
            <a:fld id="{50215162-5891-4C40-B8D3-BB29888ADD35}" type="datetimeFigureOut">
              <a:rPr lang="it-IT" smtClean="0"/>
              <a:t>05/02/2024</a:t>
            </a:fld>
            <a:endParaRPr lang="it-IT"/>
          </a:p>
        </p:txBody>
      </p:sp>
      <p:sp>
        <p:nvSpPr>
          <p:cNvPr id="5" name="Segnaposto piè di pagina 4">
            <a:extLst>
              <a:ext uri="{FF2B5EF4-FFF2-40B4-BE49-F238E27FC236}">
                <a16:creationId xmlns:a16="http://schemas.microsoft.com/office/drawing/2014/main" id="{F0E80F49-6E2D-4879-9490-E62CC1749D4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0F7D0B6-4EED-4F6D-983E-10C72E07386D}"/>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3433141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7E41F8-A4ED-4401-9AF5-E9CAF39A18D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977494F-351F-4D39-B2FB-98BB14892AF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824AF7C-30CA-4152-9043-AE622953D70A}"/>
              </a:ext>
            </a:extLst>
          </p:cNvPr>
          <p:cNvSpPr>
            <a:spLocks noGrp="1"/>
          </p:cNvSpPr>
          <p:nvPr>
            <p:ph type="dt" sz="half" idx="10"/>
          </p:nvPr>
        </p:nvSpPr>
        <p:spPr/>
        <p:txBody>
          <a:bodyPr/>
          <a:lstStyle/>
          <a:p>
            <a:fld id="{50215162-5891-4C40-B8D3-BB29888ADD35}" type="datetimeFigureOut">
              <a:rPr lang="it-IT" smtClean="0"/>
              <a:t>05/02/2024</a:t>
            </a:fld>
            <a:endParaRPr lang="it-IT"/>
          </a:p>
        </p:txBody>
      </p:sp>
      <p:sp>
        <p:nvSpPr>
          <p:cNvPr id="5" name="Segnaposto piè di pagina 4">
            <a:extLst>
              <a:ext uri="{FF2B5EF4-FFF2-40B4-BE49-F238E27FC236}">
                <a16:creationId xmlns:a16="http://schemas.microsoft.com/office/drawing/2014/main" id="{C7E5E513-13BF-4819-B0F5-A5579B9D138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67B262-2EAC-415A-BA02-CF54D01D2326}"/>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221632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CBA073-8EC5-4C37-B3C2-A3951B7AA84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25A3BB2-D300-402F-B15E-7563F880A6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F9FCDFB-1E34-4B46-B1DF-962ABEC51208}"/>
              </a:ext>
            </a:extLst>
          </p:cNvPr>
          <p:cNvSpPr>
            <a:spLocks noGrp="1"/>
          </p:cNvSpPr>
          <p:nvPr>
            <p:ph type="dt" sz="half" idx="10"/>
          </p:nvPr>
        </p:nvSpPr>
        <p:spPr/>
        <p:txBody>
          <a:bodyPr/>
          <a:lstStyle/>
          <a:p>
            <a:fld id="{50215162-5891-4C40-B8D3-BB29888ADD35}" type="datetimeFigureOut">
              <a:rPr lang="it-IT" smtClean="0"/>
              <a:t>05/02/2024</a:t>
            </a:fld>
            <a:endParaRPr lang="it-IT"/>
          </a:p>
        </p:txBody>
      </p:sp>
      <p:sp>
        <p:nvSpPr>
          <p:cNvPr id="5" name="Segnaposto piè di pagina 4">
            <a:extLst>
              <a:ext uri="{FF2B5EF4-FFF2-40B4-BE49-F238E27FC236}">
                <a16:creationId xmlns:a16="http://schemas.microsoft.com/office/drawing/2014/main" id="{F81852E7-C445-4AFF-9D96-9466F345CD8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6672C6D-74A6-467F-A97F-95B1EFA1D3FA}"/>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3341245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3BF6BE-A129-4060-8A8B-51768387C5A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1F82C0F-AD0C-434E-92D4-24B71280E6C4}"/>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F9100D3-ABE8-4AF3-8CC3-D2A1E9D8266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8A26794-D35A-434F-AAA4-71E136C07E60}"/>
              </a:ext>
            </a:extLst>
          </p:cNvPr>
          <p:cNvSpPr>
            <a:spLocks noGrp="1"/>
          </p:cNvSpPr>
          <p:nvPr>
            <p:ph type="dt" sz="half" idx="10"/>
          </p:nvPr>
        </p:nvSpPr>
        <p:spPr/>
        <p:txBody>
          <a:bodyPr/>
          <a:lstStyle/>
          <a:p>
            <a:fld id="{50215162-5891-4C40-B8D3-BB29888ADD35}" type="datetimeFigureOut">
              <a:rPr lang="it-IT" smtClean="0"/>
              <a:t>05/02/2024</a:t>
            </a:fld>
            <a:endParaRPr lang="it-IT"/>
          </a:p>
        </p:txBody>
      </p:sp>
      <p:sp>
        <p:nvSpPr>
          <p:cNvPr id="6" name="Segnaposto piè di pagina 5">
            <a:extLst>
              <a:ext uri="{FF2B5EF4-FFF2-40B4-BE49-F238E27FC236}">
                <a16:creationId xmlns:a16="http://schemas.microsoft.com/office/drawing/2014/main" id="{70A7DEF9-D12D-4A42-9FD1-950BE3AF369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F855B9F-B558-4280-82FB-23A221DD80F9}"/>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408022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E05AF4-5E92-43A9-A5E3-636794D723D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1F23EFD-38E8-4D37-90F7-A00FD6767F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B8C769E-F422-47C7-9793-AF610053EBF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6D39DDC-4C38-4EF8-A1A2-2D8D8F3270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7963D8C-47F4-418F-B197-8E5BFB51392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DE6D190-81E0-4466-A538-0DD19497913F}"/>
              </a:ext>
            </a:extLst>
          </p:cNvPr>
          <p:cNvSpPr>
            <a:spLocks noGrp="1"/>
          </p:cNvSpPr>
          <p:nvPr>
            <p:ph type="dt" sz="half" idx="10"/>
          </p:nvPr>
        </p:nvSpPr>
        <p:spPr/>
        <p:txBody>
          <a:bodyPr/>
          <a:lstStyle/>
          <a:p>
            <a:fld id="{50215162-5891-4C40-B8D3-BB29888ADD35}" type="datetimeFigureOut">
              <a:rPr lang="it-IT" smtClean="0"/>
              <a:t>05/02/2024</a:t>
            </a:fld>
            <a:endParaRPr lang="it-IT"/>
          </a:p>
        </p:txBody>
      </p:sp>
      <p:sp>
        <p:nvSpPr>
          <p:cNvPr id="8" name="Segnaposto piè di pagina 7">
            <a:extLst>
              <a:ext uri="{FF2B5EF4-FFF2-40B4-BE49-F238E27FC236}">
                <a16:creationId xmlns:a16="http://schemas.microsoft.com/office/drawing/2014/main" id="{7A644C74-3C94-4D21-9BD2-93886DCDEB8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73FF25A-265B-400E-BE8B-7CFCA0C7F5D4}"/>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1667192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88098E-54F8-4543-9815-4A60C54C08A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B68D78D-5ECB-409C-AE0A-77B910A9FFF0}"/>
              </a:ext>
            </a:extLst>
          </p:cNvPr>
          <p:cNvSpPr>
            <a:spLocks noGrp="1"/>
          </p:cNvSpPr>
          <p:nvPr>
            <p:ph type="dt" sz="half" idx="10"/>
          </p:nvPr>
        </p:nvSpPr>
        <p:spPr/>
        <p:txBody>
          <a:bodyPr/>
          <a:lstStyle/>
          <a:p>
            <a:fld id="{50215162-5891-4C40-B8D3-BB29888ADD35}" type="datetimeFigureOut">
              <a:rPr lang="it-IT" smtClean="0"/>
              <a:t>05/02/2024</a:t>
            </a:fld>
            <a:endParaRPr lang="it-IT"/>
          </a:p>
        </p:txBody>
      </p:sp>
      <p:sp>
        <p:nvSpPr>
          <p:cNvPr id="4" name="Segnaposto piè di pagina 3">
            <a:extLst>
              <a:ext uri="{FF2B5EF4-FFF2-40B4-BE49-F238E27FC236}">
                <a16:creationId xmlns:a16="http://schemas.microsoft.com/office/drawing/2014/main" id="{401C06AD-C8A5-42CA-BFEE-99D8BB925AB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3A47BC6-ED1B-46AA-92E0-57DA6F04914D}"/>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608708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DB66D98-7AE3-4165-A8E6-B1D3C2B0D61E}"/>
              </a:ext>
            </a:extLst>
          </p:cNvPr>
          <p:cNvSpPr>
            <a:spLocks noGrp="1"/>
          </p:cNvSpPr>
          <p:nvPr>
            <p:ph type="dt" sz="half" idx="10"/>
          </p:nvPr>
        </p:nvSpPr>
        <p:spPr/>
        <p:txBody>
          <a:bodyPr/>
          <a:lstStyle/>
          <a:p>
            <a:fld id="{50215162-5891-4C40-B8D3-BB29888ADD35}" type="datetimeFigureOut">
              <a:rPr lang="it-IT" smtClean="0"/>
              <a:t>05/02/2024</a:t>
            </a:fld>
            <a:endParaRPr lang="it-IT"/>
          </a:p>
        </p:txBody>
      </p:sp>
      <p:sp>
        <p:nvSpPr>
          <p:cNvPr id="3" name="Segnaposto piè di pagina 2">
            <a:extLst>
              <a:ext uri="{FF2B5EF4-FFF2-40B4-BE49-F238E27FC236}">
                <a16:creationId xmlns:a16="http://schemas.microsoft.com/office/drawing/2014/main" id="{E465643E-85C4-4249-A722-9D047C2049B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3120CAA-C56F-4499-92F5-F0995C61ED69}"/>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3618976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749761-13C9-4CC6-9C0D-3DB092EDA7D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4CC2CE-387E-4F18-AD81-041DE67054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53C686F-F131-409C-8D32-94CF6ABA94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B355C8E-5CD9-4EBC-B9F1-A71D42E279D4}"/>
              </a:ext>
            </a:extLst>
          </p:cNvPr>
          <p:cNvSpPr>
            <a:spLocks noGrp="1"/>
          </p:cNvSpPr>
          <p:nvPr>
            <p:ph type="dt" sz="half" idx="10"/>
          </p:nvPr>
        </p:nvSpPr>
        <p:spPr/>
        <p:txBody>
          <a:bodyPr/>
          <a:lstStyle/>
          <a:p>
            <a:fld id="{50215162-5891-4C40-B8D3-BB29888ADD35}" type="datetimeFigureOut">
              <a:rPr lang="it-IT" smtClean="0"/>
              <a:t>05/02/2024</a:t>
            </a:fld>
            <a:endParaRPr lang="it-IT"/>
          </a:p>
        </p:txBody>
      </p:sp>
      <p:sp>
        <p:nvSpPr>
          <p:cNvPr id="6" name="Segnaposto piè di pagina 5">
            <a:extLst>
              <a:ext uri="{FF2B5EF4-FFF2-40B4-BE49-F238E27FC236}">
                <a16:creationId xmlns:a16="http://schemas.microsoft.com/office/drawing/2014/main" id="{A42FA64E-1C4D-4411-B491-0563A1E35F6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D62D9ED-8357-4820-8CE2-8B506488943A}"/>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255988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7FC3C3-9245-4810-B902-FD6A94C0991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64F7367-DA93-455D-BD52-D06A9879AF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8E5D8F5-6F9A-40B4-A27B-58D07AC97C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5B0D3F2-289D-470F-B17B-0064D5E92761}"/>
              </a:ext>
            </a:extLst>
          </p:cNvPr>
          <p:cNvSpPr>
            <a:spLocks noGrp="1"/>
          </p:cNvSpPr>
          <p:nvPr>
            <p:ph type="dt" sz="half" idx="10"/>
          </p:nvPr>
        </p:nvSpPr>
        <p:spPr/>
        <p:txBody>
          <a:bodyPr/>
          <a:lstStyle/>
          <a:p>
            <a:fld id="{50215162-5891-4C40-B8D3-BB29888ADD35}" type="datetimeFigureOut">
              <a:rPr lang="it-IT" smtClean="0"/>
              <a:t>05/02/2024</a:t>
            </a:fld>
            <a:endParaRPr lang="it-IT"/>
          </a:p>
        </p:txBody>
      </p:sp>
      <p:sp>
        <p:nvSpPr>
          <p:cNvPr id="6" name="Segnaposto piè di pagina 5">
            <a:extLst>
              <a:ext uri="{FF2B5EF4-FFF2-40B4-BE49-F238E27FC236}">
                <a16:creationId xmlns:a16="http://schemas.microsoft.com/office/drawing/2014/main" id="{4C7199E6-9D72-4B69-9627-8D361E68957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970F0D4-B0E7-487A-866B-D269E077621A}"/>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1778084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273E974-28B5-44AB-A022-B8BF02B8FE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1E94C36-77E0-4B3F-8C07-151365CEBE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5E11433-F7A6-4D21-BB25-753F1ED27F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215162-5891-4C40-B8D3-BB29888ADD35}" type="datetimeFigureOut">
              <a:rPr lang="it-IT" smtClean="0"/>
              <a:t>05/02/2024</a:t>
            </a:fld>
            <a:endParaRPr lang="it-IT"/>
          </a:p>
        </p:txBody>
      </p:sp>
      <p:sp>
        <p:nvSpPr>
          <p:cNvPr id="5" name="Segnaposto piè di pagina 4">
            <a:extLst>
              <a:ext uri="{FF2B5EF4-FFF2-40B4-BE49-F238E27FC236}">
                <a16:creationId xmlns:a16="http://schemas.microsoft.com/office/drawing/2014/main" id="{AA37D8BF-3689-471D-B3B5-ABDEBBB15B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18E1F23-C726-455E-BC2B-D4240AFAD4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37136-6E3F-4C66-A164-742199838E1D}" type="slidenum">
              <a:rPr lang="it-IT" smtClean="0"/>
              <a:t>‹N›</a:t>
            </a:fld>
            <a:endParaRPr lang="it-IT"/>
          </a:p>
        </p:txBody>
      </p:sp>
    </p:spTree>
    <p:extLst>
      <p:ext uri="{BB962C8B-B14F-4D97-AF65-F5344CB8AC3E}">
        <p14:creationId xmlns:p14="http://schemas.microsoft.com/office/powerpoint/2010/main" val="4252653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onelegale.wolterskluwer.it/normativa/10LX0000139809ART26?pathId=5b7c4918a66a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osettiegatti.eu/info/norme/statali/2014_0089.htm#0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news.digitalpa.it/wp-content/uploads/2022/10/Delibera-n.-441-del-28-settembre-2022-Linee-guida-qualificazione-stazioni-appaltanti-e-centrali-di-committenza.pdf" TargetMode="External"/><Relationship Id="rId2" Type="http://schemas.openxmlformats.org/officeDocument/2006/relationships/hyperlink" Target="https://www.normattiva.it/uri-res/N2Ls?urn:nir:stato:decreto.legislativo:2023-03-31;36" TargetMode="External"/><Relationship Id="rId1" Type="http://schemas.openxmlformats.org/officeDocument/2006/relationships/slideLayout" Target="../slideLayouts/slideLayout2.xml"/><Relationship Id="rId4" Type="http://schemas.openxmlformats.org/officeDocument/2006/relationships/hyperlink" Target="https://news.digitalpa.it/wp-content/uploads/2022/04/Linee-guida-qualificazione-Stazioni-appaltanti-del.-n.-141-30.03.2022.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E17902-1998-4BF2-BC51-353298A80758}"/>
              </a:ext>
            </a:extLst>
          </p:cNvPr>
          <p:cNvSpPr>
            <a:spLocks noGrp="1"/>
          </p:cNvSpPr>
          <p:nvPr>
            <p:ph type="ctrTitle"/>
          </p:nvPr>
        </p:nvSpPr>
        <p:spPr>
          <a:xfrm>
            <a:off x="1524000" y="478303"/>
            <a:ext cx="9144000" cy="1786596"/>
          </a:xfrm>
        </p:spPr>
        <p:txBody>
          <a:bodyPr>
            <a:normAutofit fontScale="90000"/>
          </a:bodyPr>
          <a:lstStyle/>
          <a:p>
            <a:br>
              <a:rPr lang="it-IT" sz="4000" b="1" cap="small" dirty="0">
                <a:latin typeface="Garamond" panose="02020404030301010803" pitchFamily="18" charset="0"/>
              </a:rPr>
            </a:br>
            <a:r>
              <a:rPr lang="it-IT" sz="4000" b="1" cap="small" dirty="0">
                <a:latin typeface="Garamond" panose="02020404030301010803" pitchFamily="18" charset="0"/>
              </a:rPr>
              <a:t>UNIVERSITÀ GIUSTINO FORTUNATO</a:t>
            </a:r>
            <a:br>
              <a:rPr lang="it-IT" sz="4000" b="1" cap="small" dirty="0">
                <a:latin typeface="Garamond" panose="02020404030301010803" pitchFamily="18" charset="0"/>
              </a:rPr>
            </a:br>
            <a:r>
              <a:rPr lang="it-IT" sz="4000" b="1" cap="small" dirty="0">
                <a:latin typeface="Garamond" panose="02020404030301010803" pitchFamily="18" charset="0"/>
              </a:rPr>
              <a:t>Corso di alta formazione sui</a:t>
            </a:r>
            <a:br>
              <a:rPr lang="it-IT" sz="4000" b="1" cap="small" dirty="0">
                <a:latin typeface="Garamond" panose="02020404030301010803" pitchFamily="18" charset="0"/>
              </a:rPr>
            </a:br>
            <a:r>
              <a:rPr lang="it-IT" sz="4000" b="1" cap="small" dirty="0">
                <a:latin typeface="Garamond" panose="02020404030301010803" pitchFamily="18" charset="0"/>
              </a:rPr>
              <a:t>contratti pubblici</a:t>
            </a:r>
          </a:p>
        </p:txBody>
      </p:sp>
      <p:sp>
        <p:nvSpPr>
          <p:cNvPr id="3" name="Sottotitolo 2">
            <a:extLst>
              <a:ext uri="{FF2B5EF4-FFF2-40B4-BE49-F238E27FC236}">
                <a16:creationId xmlns:a16="http://schemas.microsoft.com/office/drawing/2014/main" id="{1B00B0EB-7C93-42EF-A5A9-34F3F983018F}"/>
              </a:ext>
            </a:extLst>
          </p:cNvPr>
          <p:cNvSpPr>
            <a:spLocks noGrp="1"/>
          </p:cNvSpPr>
          <p:nvPr>
            <p:ph type="subTitle" idx="1"/>
          </p:nvPr>
        </p:nvSpPr>
        <p:spPr>
          <a:xfrm>
            <a:off x="736210" y="2996419"/>
            <a:ext cx="10719580" cy="3193366"/>
          </a:xfrm>
        </p:spPr>
        <p:txBody>
          <a:bodyPr>
            <a:normAutofit/>
          </a:bodyPr>
          <a:lstStyle/>
          <a:p>
            <a:r>
              <a:rPr lang="it-IT" sz="2800" dirty="0">
                <a:latin typeface="Garamond" panose="02020404030301010803" pitchFamily="18" charset="0"/>
              </a:rPr>
              <a:t>Lezione del 22 gennaio 2024</a:t>
            </a:r>
          </a:p>
          <a:p>
            <a:r>
              <a:rPr lang="it-IT" sz="2800" dirty="0">
                <a:latin typeface="Garamond" panose="02020404030301010803" pitchFamily="18" charset="0"/>
              </a:rPr>
              <a:t>Gli acquisti centralizzati in materia sanitaria in Campania</a:t>
            </a:r>
          </a:p>
          <a:p>
            <a:r>
              <a:rPr lang="it-IT" sz="2800" dirty="0">
                <a:latin typeface="Garamond" panose="02020404030301010803" pitchFamily="18" charset="0"/>
              </a:rPr>
              <a:t>(</a:t>
            </a:r>
            <a:r>
              <a:rPr lang="it-IT" sz="2800" dirty="0" err="1">
                <a:latin typeface="Garamond" panose="02020404030301010803" pitchFamily="18" charset="0"/>
              </a:rPr>
              <a:t>So.Re.Sa</a:t>
            </a:r>
            <a:r>
              <a:rPr lang="it-IT" sz="2800" dirty="0">
                <a:latin typeface="Garamond" panose="02020404030301010803" pitchFamily="18" charset="0"/>
              </a:rPr>
              <a:t>. spa e Consip </a:t>
            </a:r>
            <a:r>
              <a:rPr lang="it-IT" sz="2800" dirty="0" err="1">
                <a:latin typeface="Garamond" panose="02020404030301010803" pitchFamily="18" charset="0"/>
              </a:rPr>
              <a:t>s.p.a</a:t>
            </a:r>
            <a:r>
              <a:rPr lang="it-IT" sz="2800" dirty="0">
                <a:latin typeface="Garamond" panose="02020404030301010803" pitchFamily="18" charset="0"/>
              </a:rPr>
              <a:t>)</a:t>
            </a:r>
          </a:p>
        </p:txBody>
      </p:sp>
    </p:spTree>
    <p:extLst>
      <p:ext uri="{BB962C8B-B14F-4D97-AF65-F5344CB8AC3E}">
        <p14:creationId xmlns:p14="http://schemas.microsoft.com/office/powerpoint/2010/main" val="3525161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E5ADA0-7D20-47C0-90EA-5CB146E91967}"/>
              </a:ext>
            </a:extLst>
          </p:cNvPr>
          <p:cNvSpPr>
            <a:spLocks noGrp="1"/>
          </p:cNvSpPr>
          <p:nvPr>
            <p:ph type="title"/>
          </p:nvPr>
        </p:nvSpPr>
        <p:spPr/>
        <p:txBody>
          <a:bodyPr>
            <a:normAutofit/>
          </a:bodyPr>
          <a:lstStyle/>
          <a:p>
            <a:pPr algn="ctr"/>
            <a:r>
              <a:rPr lang="it-IT" sz="2600" b="1" dirty="0">
                <a:latin typeface="Garamond" panose="02020404030301010803" pitchFamily="18" charset="0"/>
              </a:rPr>
              <a:t>Gli acquisti in ambito sanitario</a:t>
            </a:r>
            <a:br>
              <a:rPr lang="it-IT" sz="2600" b="1" dirty="0">
                <a:latin typeface="Garamond" panose="02020404030301010803" pitchFamily="18" charset="0"/>
              </a:rPr>
            </a:br>
            <a:r>
              <a:rPr lang="it-IT" sz="2600" b="1" dirty="0">
                <a:latin typeface="Garamond" panose="02020404030301010803" pitchFamily="18" charset="0"/>
              </a:rPr>
              <a:t>e le pertinenti disposizioni normative nazionali di riferimento</a:t>
            </a:r>
          </a:p>
        </p:txBody>
      </p:sp>
      <p:sp>
        <p:nvSpPr>
          <p:cNvPr id="3" name="Segnaposto contenuto 2">
            <a:extLst>
              <a:ext uri="{FF2B5EF4-FFF2-40B4-BE49-F238E27FC236}">
                <a16:creationId xmlns:a16="http://schemas.microsoft.com/office/drawing/2014/main" id="{7069849D-1A9B-4FFA-AC11-3C58F39E554E}"/>
              </a:ext>
            </a:extLst>
          </p:cNvPr>
          <p:cNvSpPr>
            <a:spLocks noGrp="1"/>
          </p:cNvSpPr>
          <p:nvPr>
            <p:ph idx="1"/>
          </p:nvPr>
        </p:nvSpPr>
        <p:spPr/>
        <p:txBody>
          <a:bodyPr>
            <a:normAutofit fontScale="92500"/>
          </a:bodyPr>
          <a:lstStyle/>
          <a:p>
            <a:pPr marL="0" indent="0" algn="just">
              <a:buNone/>
            </a:pPr>
            <a:r>
              <a:rPr lang="it-IT" sz="2200" dirty="0">
                <a:latin typeface="Garamond" panose="02020404030301010803" pitchFamily="18" charset="0"/>
              </a:rPr>
              <a:t>Il fenomeno della centralizzazione degli acquisti trova la sua disciplina in molteplici disposizioni normative </a:t>
            </a:r>
            <a:r>
              <a:rPr lang="it-IT" sz="2200" b="1" dirty="0">
                <a:latin typeface="Garamond" panose="02020404030301010803" pitchFamily="18" charset="0"/>
              </a:rPr>
              <a:t>esterne</a:t>
            </a:r>
            <a:r>
              <a:rPr lang="it-IT" sz="2200" dirty="0">
                <a:latin typeface="Garamond" panose="02020404030301010803" pitchFamily="18" charset="0"/>
              </a:rPr>
              <a:t> al «Codice degli Appalti» che sanciscono, con particolare riguardo agli acquisti in ambito sanitario, </a:t>
            </a:r>
            <a:r>
              <a:rPr lang="it-IT" sz="2200" b="1" dirty="0">
                <a:latin typeface="Garamond" panose="02020404030301010803" pitchFamily="18" charset="0"/>
              </a:rPr>
              <a:t>il dovere per gli enti del SSN di utilizzare gli strumenti d’acquisito messi a disposizione dalle centrali di committenza ed in particolare dalle centrali </a:t>
            </a:r>
            <a:r>
              <a:rPr lang="it-IT" sz="2200" b="1" u="sng" dirty="0">
                <a:latin typeface="Garamond" panose="02020404030301010803" pitchFamily="18" charset="0"/>
              </a:rPr>
              <a:t>regionali </a:t>
            </a:r>
            <a:r>
              <a:rPr lang="it-IT" sz="2200" b="1" dirty="0">
                <a:latin typeface="Garamond" panose="02020404030301010803" pitchFamily="18" charset="0"/>
              </a:rPr>
              <a:t>di riferimento aderendo alle relative </a:t>
            </a:r>
            <a:r>
              <a:rPr lang="it-IT" sz="2200" b="1" dirty="0" err="1">
                <a:latin typeface="Garamond" panose="02020404030301010803" pitchFamily="18" charset="0"/>
              </a:rPr>
              <a:t>iiziative</a:t>
            </a:r>
            <a:r>
              <a:rPr lang="it-IT" sz="2200" b="1" dirty="0">
                <a:latin typeface="Garamond" panose="02020404030301010803" pitchFamily="18" charset="0"/>
              </a:rPr>
              <a:t> anche e </a:t>
            </a:r>
            <a:r>
              <a:rPr lang="it-IT" sz="2200" b="1" dirty="0" err="1">
                <a:latin typeface="Garamond" panose="02020404030301010803" pitchFamily="18" charset="0"/>
              </a:rPr>
              <a:t>soprattuto</a:t>
            </a:r>
            <a:r>
              <a:rPr lang="it-IT" sz="2200" b="1" dirty="0">
                <a:latin typeface="Garamond" panose="02020404030301010803" pitchFamily="18" charset="0"/>
              </a:rPr>
              <a:t>  in vista del contenimento della spesa sanitaria.</a:t>
            </a:r>
            <a:endParaRPr lang="it-IT" sz="2200" dirty="0">
              <a:latin typeface="Garamond" panose="02020404030301010803" pitchFamily="18" charset="0"/>
            </a:endParaRPr>
          </a:p>
          <a:p>
            <a:pPr marL="0" indent="0" algn="just">
              <a:buNone/>
            </a:pPr>
            <a:r>
              <a:rPr lang="it-IT" sz="2200" dirty="0">
                <a:latin typeface="Garamond" panose="02020404030301010803" pitchFamily="18" charset="0"/>
              </a:rPr>
              <a:t>Viene in primo luogo in rilievo </a:t>
            </a:r>
            <a:r>
              <a:rPr lang="it-IT" sz="2200" b="1" dirty="0">
                <a:latin typeface="Garamond" panose="02020404030301010803" pitchFamily="18" charset="0"/>
              </a:rPr>
              <a:t>l’art. 1 della legge n. 296/2006</a:t>
            </a:r>
            <a:r>
              <a:rPr lang="it-IT" sz="2200" dirty="0">
                <a:latin typeface="Garamond" panose="02020404030301010803" pitchFamily="18" charset="0"/>
              </a:rPr>
              <a:t>, in forza del quale: - tutte le amministrazioni statali centrali e periferiche, ivi compresi gli istituti e le scuole di ogni ordine e grado, le istituzioni educative e le istituzioni universitarie, nonché gli enti nazionali di previdenza e assistenza sociale pubblici e le agenzie fiscali, sono tenute ad approvvigionarsi utilizzando le convenzioni quadro stipulate da Consip. Le restanti amministrazioni pubbliche, nonché le autorità indipendenti, possono ricorrere alle convenzioni, ovvero ne utilizzano i parametri di prezzo-qualità come limiti massimi per la stipulazione dei contratti. </a:t>
            </a:r>
            <a:r>
              <a:rPr lang="it-IT" sz="2200" i="1" dirty="0">
                <a:latin typeface="Garamond" panose="02020404030301010803" pitchFamily="18" charset="0"/>
              </a:rPr>
              <a:t>Gli enti del Servizio sanitario nazionale sono in ogni caso tenuti ad approvvigionarsi utilizzando le convenzioni stipulate dalle centrali regionali di riferimento ovvero, qualora non siano operative convenzioni regionali, le convenzioni quadro stipulate da Consip S.p.a</a:t>
            </a:r>
            <a:r>
              <a:rPr lang="it-IT" sz="2200" dirty="0">
                <a:latin typeface="Garamond" panose="02020404030301010803" pitchFamily="18" charset="0"/>
              </a:rPr>
              <a:t>. (</a:t>
            </a:r>
            <a:r>
              <a:rPr lang="it-IT" sz="2200" b="1" dirty="0">
                <a:latin typeface="Garamond" panose="02020404030301010803" pitchFamily="18" charset="0"/>
              </a:rPr>
              <a:t>comma 449</a:t>
            </a:r>
            <a:r>
              <a:rPr lang="it-IT" sz="2200" dirty="0">
                <a:latin typeface="Garamond" panose="02020404030301010803" pitchFamily="18" charset="0"/>
              </a:rPr>
              <a:t>);</a:t>
            </a:r>
          </a:p>
        </p:txBody>
      </p:sp>
    </p:spTree>
    <p:extLst>
      <p:ext uri="{BB962C8B-B14F-4D97-AF65-F5344CB8AC3E}">
        <p14:creationId xmlns:p14="http://schemas.microsoft.com/office/powerpoint/2010/main" val="3403059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0446A9A-5E21-4E45-9B91-42327A4519F8}"/>
              </a:ext>
            </a:extLst>
          </p:cNvPr>
          <p:cNvSpPr>
            <a:spLocks noGrp="1"/>
          </p:cNvSpPr>
          <p:nvPr>
            <p:ph idx="1"/>
          </p:nvPr>
        </p:nvSpPr>
        <p:spPr>
          <a:xfrm>
            <a:off x="838200" y="98474"/>
            <a:ext cx="10515600" cy="6527409"/>
          </a:xfrm>
        </p:spPr>
        <p:txBody>
          <a:bodyPr>
            <a:noAutofit/>
          </a:bodyPr>
          <a:lstStyle/>
          <a:p>
            <a:pPr algn="just">
              <a:buFontTx/>
              <a:buChar char="-"/>
            </a:pPr>
            <a:r>
              <a:rPr lang="it-IT" sz="1800" dirty="0">
                <a:latin typeface="Garamond" panose="02020404030301010803" pitchFamily="18" charset="0"/>
              </a:rPr>
              <a:t>ai fini del contenimento e della razionalizzazione della spesa per l'acquisto di beni e servizi, le regioni possono costituire centrali di acquisto anche unitamente ad altre regioni, che operano quali centrali di committenza ai sensi dell'articolo 33 del codice dei contratti pubblici, in favore delle amministrazioni ed enti regionali, degli enti locali, degli enti del Servizio sanitario nazionale e delle altre pubbliche amministrazioni aventi sede nel medesimo territorio (</a:t>
            </a:r>
            <a:r>
              <a:rPr lang="it-IT" sz="1800" b="1" dirty="0">
                <a:latin typeface="Garamond" panose="02020404030301010803" pitchFamily="18" charset="0"/>
              </a:rPr>
              <a:t>comma 455</a:t>
            </a:r>
            <a:r>
              <a:rPr lang="it-IT" sz="1800" dirty="0">
                <a:latin typeface="Garamond" panose="02020404030301010803" pitchFamily="18" charset="0"/>
              </a:rPr>
              <a:t>)</a:t>
            </a:r>
          </a:p>
          <a:p>
            <a:pPr algn="just">
              <a:buFontTx/>
              <a:buChar char="-"/>
            </a:pPr>
            <a:r>
              <a:rPr lang="it-IT" sz="1800" dirty="0">
                <a:latin typeface="Garamond" panose="02020404030301010803" pitchFamily="18" charset="0"/>
              </a:rPr>
              <a:t>le centrali di cui al comma 455 stipulano, per gli ambiti territoriali di competenza, convenzioni di cui all'articolo 26, comma 1, della legge 23 dicembre 1999, n. 488, e successive modificazioni (</a:t>
            </a:r>
            <a:r>
              <a:rPr lang="it-IT" sz="1800" b="1" dirty="0">
                <a:latin typeface="Garamond" panose="02020404030301010803" pitchFamily="18" charset="0"/>
              </a:rPr>
              <a:t>comma 456</a:t>
            </a:r>
            <a:r>
              <a:rPr lang="it-IT" sz="1800" dirty="0">
                <a:latin typeface="Garamond" panose="02020404030301010803" pitchFamily="18" charset="0"/>
              </a:rPr>
              <a:t>); </a:t>
            </a:r>
          </a:p>
          <a:p>
            <a:pPr algn="just">
              <a:buFontTx/>
              <a:buChar char="-"/>
            </a:pPr>
            <a:r>
              <a:rPr lang="it-IT" sz="1800" dirty="0">
                <a:latin typeface="Garamond" panose="02020404030301010803" pitchFamily="18" charset="0"/>
              </a:rPr>
              <a:t>le centrali regionali e la Consip S.p.a. costituiscono un sistema a rete, perseguendo l'armonizzazione dei piani di razionalizzazione della spesa e realizzando sinergie nell'utilizzo degli strumenti informatici per l'acquisto di beni e servizi (</a:t>
            </a:r>
            <a:r>
              <a:rPr lang="it-IT" sz="1800" b="1" dirty="0">
                <a:latin typeface="Garamond" panose="02020404030301010803" pitchFamily="18" charset="0"/>
              </a:rPr>
              <a:t>comma 457</a:t>
            </a:r>
            <a:r>
              <a:rPr lang="it-IT" sz="1800" dirty="0">
                <a:latin typeface="Garamond" panose="02020404030301010803" pitchFamily="18" charset="0"/>
              </a:rPr>
              <a:t>).</a:t>
            </a:r>
          </a:p>
          <a:p>
            <a:pPr marL="0" indent="0" algn="just">
              <a:buNone/>
            </a:pPr>
            <a:r>
              <a:rPr lang="it-IT" sz="1800" b="1" dirty="0">
                <a:latin typeface="Garamond" panose="02020404030301010803" pitchFamily="18" charset="0"/>
              </a:rPr>
              <a:t>L’art. 9 del </a:t>
            </a:r>
            <a:r>
              <a:rPr lang="it-IT" sz="1800" b="1" dirty="0" err="1">
                <a:latin typeface="Garamond" panose="02020404030301010803" pitchFamily="18" charset="0"/>
              </a:rPr>
              <a:t>d.l.</a:t>
            </a:r>
            <a:r>
              <a:rPr lang="it-IT" sz="1800" b="1" dirty="0">
                <a:latin typeface="Garamond" panose="02020404030301010803" pitchFamily="18" charset="0"/>
              </a:rPr>
              <a:t> n. 66/2014 </a:t>
            </a:r>
            <a:r>
              <a:rPr lang="it-IT" sz="1800" dirty="0">
                <a:latin typeface="Garamond" panose="02020404030301010803" pitchFamily="18" charset="0"/>
              </a:rPr>
              <a:t>a sua volta ha istituito, al primo comma, </a:t>
            </a:r>
            <a:r>
              <a:rPr lang="it-IT" sz="1800" b="1" dirty="0">
                <a:latin typeface="Garamond" panose="02020404030301010803" pitchFamily="18" charset="0"/>
              </a:rPr>
              <a:t>l’elenco dei soggetto aggregatori</a:t>
            </a:r>
            <a:r>
              <a:rPr lang="it-IT" sz="1800" dirty="0">
                <a:latin typeface="Garamond" panose="02020404030301010803" pitchFamily="18" charset="0"/>
              </a:rPr>
              <a:t>, del quale fanno parte Consip e una centrale di committenza per ciascuna Regione; e al secondo comma prevede che l’iscrizione all’elenco possa venire richiesta anche da soggetti diversi, che svolgano l’attività di centrale di committenza. Come tali, essi possono stipulare, per gli ambiti territoriali di competenza, le convenzioni di cui all'articolo 26 co. 1 l. n. 296/2006. Il terzo comma dell’art. 9 in esame demanda a un </a:t>
            </a:r>
            <a:r>
              <a:rPr lang="it-IT" sz="1800" b="1" dirty="0">
                <a:latin typeface="Garamond" panose="02020404030301010803" pitchFamily="18" charset="0"/>
              </a:rPr>
              <a:t>decreto del Presidente del Consiglio dei Ministri </a:t>
            </a:r>
            <a:r>
              <a:rPr lang="it-IT" sz="1800" dirty="0">
                <a:latin typeface="Garamond" panose="02020404030301010803" pitchFamily="18" charset="0"/>
              </a:rPr>
              <a:t>da adottarsi entro il 31 dicembre di ogni anno l’individuazione delle categorie di beni e di servizi, nonché delle soglie al superamento delle quali le amministrazioni statali centrali e periferiche (ad esclusione degli istituti e scuole di ogni ordine e grado, delle istituzioni educative e delle istituzioni universitarie), nonché le regioni, gli enti regionali, gli enti locali, i loro consorzi e associazioni, e </a:t>
            </a:r>
            <a:r>
              <a:rPr lang="it-IT" sz="1800" b="1" dirty="0">
                <a:latin typeface="Garamond" panose="02020404030301010803" pitchFamily="18" charset="0"/>
              </a:rPr>
              <a:t>gli enti del servizio sanitario nazionale</a:t>
            </a:r>
            <a:r>
              <a:rPr lang="it-IT" sz="1800" dirty="0">
                <a:latin typeface="Garamond" panose="02020404030301010803" pitchFamily="18" charset="0"/>
              </a:rPr>
              <a:t>, ricorrono a Consip o agli altri soggetti aggregatori di cui ai commi 1 e 2 per lo svolgimento delle relative procedure a Consip o alle centrali di committenza regionali per lo svolgimento delle relative procedure di acquisto. Il successivo comma 3-bis autorizza le amministrazioni pubbliche obbligate a ricorrere a Consip S.p.a., o agli altri soggetti aggregatori, a svolgere autonome procedure di acquisto dirette alla stipula di contratti, aventi durata e misura strettamente necessaria, qualora non siano disponibili i relativi contratti di Consip o dei soggetti aggregatori. </a:t>
            </a:r>
          </a:p>
        </p:txBody>
      </p:sp>
    </p:spTree>
    <p:extLst>
      <p:ext uri="{BB962C8B-B14F-4D97-AF65-F5344CB8AC3E}">
        <p14:creationId xmlns:p14="http://schemas.microsoft.com/office/powerpoint/2010/main" val="760806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84701C1-E698-4DA6-90E5-D181648B08A6}"/>
              </a:ext>
            </a:extLst>
          </p:cNvPr>
          <p:cNvSpPr>
            <a:spLocks noGrp="1"/>
          </p:cNvSpPr>
          <p:nvPr>
            <p:ph idx="1"/>
          </p:nvPr>
        </p:nvSpPr>
        <p:spPr>
          <a:xfrm>
            <a:off x="838200" y="365760"/>
            <a:ext cx="10515600" cy="5811203"/>
          </a:xfrm>
        </p:spPr>
        <p:txBody>
          <a:bodyPr>
            <a:normAutofit fontScale="85000" lnSpcReduction="20000"/>
          </a:bodyPr>
          <a:lstStyle/>
          <a:p>
            <a:pPr marL="0" indent="0" algn="just">
              <a:buNone/>
            </a:pPr>
            <a:r>
              <a:rPr lang="it-IT" dirty="0">
                <a:latin typeface="Garamond" panose="02020404030301010803" pitchFamily="18" charset="0"/>
              </a:rPr>
              <a:t>Ed ancora, la legge n. 208/2015 prevede che:</a:t>
            </a:r>
          </a:p>
          <a:p>
            <a:pPr marL="0" indent="0" algn="just">
              <a:buNone/>
            </a:pPr>
            <a:r>
              <a:rPr lang="it-IT" b="1" dirty="0">
                <a:latin typeface="Garamond" panose="02020404030301010803" pitchFamily="18" charset="0"/>
              </a:rPr>
              <a:t>Comma 548</a:t>
            </a:r>
            <a:r>
              <a:rPr lang="it-IT" dirty="0">
                <a:latin typeface="Garamond" panose="02020404030301010803" pitchFamily="18" charset="0"/>
              </a:rPr>
              <a:t>. Al fine di garantire la effettiva realizzazione degli interventi di razionalizzazione della spesa mediante aggregazione degli acquisti di beni e servizi, </a:t>
            </a:r>
            <a:r>
              <a:rPr lang="it-IT" b="1" dirty="0">
                <a:latin typeface="Garamond" panose="02020404030301010803" pitchFamily="18" charset="0"/>
              </a:rPr>
              <a:t>gli enti del Servizio sanitario nazionale sono tenuti ad approvvigionarsi, relativamente alle categorie merceologiche del settore sanitario, come individuate dal decreto del Presidente del Consiglio dei ministri di cui all'articolo 9, comma 3, del decreto-legge 24 aprile 2014, n. 66</a:t>
            </a:r>
            <a:r>
              <a:rPr lang="it-IT" dirty="0">
                <a:latin typeface="Garamond" panose="02020404030301010803" pitchFamily="18" charset="0"/>
              </a:rPr>
              <a:t>, convertito, con modificazioni, dalla legge 23 giugno 2014, n. 89, avvalendosi, </a:t>
            </a:r>
            <a:r>
              <a:rPr lang="it-IT" b="1" dirty="0">
                <a:latin typeface="Garamond" panose="02020404030301010803" pitchFamily="18" charset="0"/>
              </a:rPr>
              <a:t>in via esclusiva</a:t>
            </a:r>
            <a:r>
              <a:rPr lang="it-IT" dirty="0">
                <a:latin typeface="Garamond" panose="02020404030301010803" pitchFamily="18" charset="0"/>
              </a:rPr>
              <a:t>, delle centrali regionali di committenza di riferimento, ovvero della Consip </a:t>
            </a:r>
            <a:r>
              <a:rPr lang="it-IT" dirty="0" err="1">
                <a:latin typeface="Garamond" panose="02020404030301010803" pitchFamily="18" charset="0"/>
              </a:rPr>
              <a:t>SpA</a:t>
            </a:r>
            <a:endParaRPr lang="it-IT" dirty="0">
              <a:latin typeface="Garamond" panose="02020404030301010803" pitchFamily="18" charset="0"/>
            </a:endParaRPr>
          </a:p>
          <a:p>
            <a:pPr marL="0" indent="0" algn="just">
              <a:buNone/>
            </a:pPr>
            <a:r>
              <a:rPr lang="it-IT" b="1" dirty="0">
                <a:latin typeface="Garamond" panose="02020404030301010803" pitchFamily="18" charset="0"/>
              </a:rPr>
              <a:t>Comma 549</a:t>
            </a:r>
            <a:r>
              <a:rPr lang="it-IT" dirty="0">
                <a:latin typeface="Garamond" panose="02020404030301010803" pitchFamily="18" charset="0"/>
              </a:rPr>
              <a:t>. Qualora le centrali di committenza individuate sulla base del comma 548 </a:t>
            </a:r>
            <a:r>
              <a:rPr lang="it-IT" b="1" dirty="0">
                <a:latin typeface="Garamond" panose="02020404030301010803" pitchFamily="18" charset="0"/>
              </a:rPr>
              <a:t>non siano disponibili ovvero operative,</a:t>
            </a:r>
            <a:r>
              <a:rPr lang="it-IT" dirty="0">
                <a:latin typeface="Garamond" panose="02020404030301010803" pitchFamily="18" charset="0"/>
              </a:rPr>
              <a:t> </a:t>
            </a:r>
            <a:r>
              <a:rPr lang="it-IT" b="1" dirty="0">
                <a:latin typeface="Garamond" panose="02020404030301010803" pitchFamily="18" charset="0"/>
              </a:rPr>
              <a:t>gli enti del Servizio sanitario nazionale sono tenuti ad approvvigionarsi, relativamente alle categorie merceologiche del settore sanitario di cui al comma 548, avvalendosi, in via esclusiva, delle centrali di committenza iscritte nell'elenco dei soggetti aggregatori, di cui all'articolo 9, comma 1, del decreto-legge 24 aprile 2014, n. 66, convertito, con modificazioni, dalla legge 23 giugno 2014, n. 89. In tale ipotesi, spetta alla centrale regionale di committenza di riferimento l'individuazione, ai fini dell'approvvigionamento, di altra centrale di committenza. </a:t>
            </a:r>
            <a:r>
              <a:rPr lang="it-IT" b="1" u="sng" dirty="0">
                <a:latin typeface="Garamond" panose="02020404030301010803" pitchFamily="18" charset="0"/>
              </a:rPr>
              <a:t>La violazione degli adempimenti previsti dal presente comma costituisce illecito disciplinare ed è causa di responsabilità per danno erariale</a:t>
            </a:r>
          </a:p>
        </p:txBody>
      </p:sp>
    </p:spTree>
    <p:extLst>
      <p:ext uri="{BB962C8B-B14F-4D97-AF65-F5344CB8AC3E}">
        <p14:creationId xmlns:p14="http://schemas.microsoft.com/office/powerpoint/2010/main" val="1419600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ABC12B-EA8D-4B01-AB83-BDC95C0C6160}"/>
              </a:ext>
            </a:extLst>
          </p:cNvPr>
          <p:cNvSpPr>
            <a:spLocks noGrp="1"/>
          </p:cNvSpPr>
          <p:nvPr>
            <p:ph type="title"/>
          </p:nvPr>
        </p:nvSpPr>
        <p:spPr/>
        <p:txBody>
          <a:bodyPr>
            <a:normAutofit/>
          </a:bodyPr>
          <a:lstStyle/>
          <a:p>
            <a:pPr algn="ctr"/>
            <a:r>
              <a:rPr lang="it-IT" sz="2400" b="1" dirty="0">
                <a:latin typeface="Garamond" panose="02020404030301010803" pitchFamily="18" charset="0"/>
              </a:rPr>
              <a:t>Le disposizioni normative regionali in Campania: l’istituzione di </a:t>
            </a:r>
            <a:r>
              <a:rPr lang="it-IT" sz="2400" b="1" dirty="0" err="1">
                <a:latin typeface="Garamond" panose="02020404030301010803" pitchFamily="18" charset="0"/>
              </a:rPr>
              <a:t>So.Re.Sa.spa</a:t>
            </a:r>
            <a:endParaRPr lang="it-IT" sz="2400" b="1" dirty="0">
              <a:latin typeface="Garamond" panose="02020404030301010803" pitchFamily="18" charset="0"/>
            </a:endParaRPr>
          </a:p>
        </p:txBody>
      </p:sp>
      <p:sp>
        <p:nvSpPr>
          <p:cNvPr id="3" name="Segnaposto contenuto 2">
            <a:extLst>
              <a:ext uri="{FF2B5EF4-FFF2-40B4-BE49-F238E27FC236}">
                <a16:creationId xmlns:a16="http://schemas.microsoft.com/office/drawing/2014/main" id="{328127D9-537B-47AA-A125-340C02191008}"/>
              </a:ext>
            </a:extLst>
          </p:cNvPr>
          <p:cNvSpPr>
            <a:spLocks noGrp="1"/>
          </p:cNvSpPr>
          <p:nvPr>
            <p:ph idx="1"/>
          </p:nvPr>
        </p:nvSpPr>
        <p:spPr>
          <a:xfrm>
            <a:off x="838200" y="1825625"/>
            <a:ext cx="10515600" cy="4336024"/>
          </a:xfrm>
        </p:spPr>
        <p:txBody>
          <a:bodyPr>
            <a:normAutofit/>
          </a:bodyPr>
          <a:lstStyle/>
          <a:p>
            <a:pPr marL="0" indent="0" algn="just">
              <a:buNone/>
            </a:pPr>
            <a:r>
              <a:rPr lang="it-IT" sz="2400" dirty="0">
                <a:latin typeface="Garamond" panose="02020404030301010803" pitchFamily="18" charset="0"/>
              </a:rPr>
              <a:t>In ambito regionale esistono diversi modelli organizzativi cui si è fatto ricorso per dare vita alle centrali di committenza quali:</a:t>
            </a:r>
          </a:p>
          <a:p>
            <a:pPr algn="just">
              <a:buFontTx/>
              <a:buChar char="-"/>
            </a:pPr>
            <a:r>
              <a:rPr lang="it-IT" sz="2400" dirty="0">
                <a:latin typeface="Garamond" panose="02020404030301010803" pitchFamily="18" charset="0"/>
              </a:rPr>
              <a:t>la creazione di uffici o strutture interne alla Regione, che operano in nome e per conto delle aziende sanitarie e ospedaliere; </a:t>
            </a:r>
          </a:p>
          <a:p>
            <a:pPr algn="just">
              <a:buFontTx/>
              <a:buChar char="-"/>
            </a:pPr>
            <a:r>
              <a:rPr lang="it-IT" sz="2400" dirty="0">
                <a:latin typeface="Garamond" panose="02020404030301010803" pitchFamily="18" charset="0"/>
              </a:rPr>
              <a:t>- l’istituzione di enti pubblici autonomi specializzati, talora incardinati all’interno del Servizio sanitario regionale, ovvero di società in house; </a:t>
            </a:r>
          </a:p>
          <a:p>
            <a:pPr algn="just">
              <a:buFontTx/>
              <a:buChar char="-"/>
            </a:pPr>
            <a:r>
              <a:rPr lang="it-IT" sz="2400" dirty="0">
                <a:latin typeface="Garamond" panose="02020404030301010803" pitchFamily="18" charset="0"/>
              </a:rPr>
              <a:t>- l’attribuzione delle funzioni di centrale di committenza sanitaria a società in house già esistenti e titolari di una pluralità di funzioni; </a:t>
            </a:r>
          </a:p>
          <a:p>
            <a:pPr algn="just">
              <a:buFontTx/>
              <a:buChar char="-"/>
            </a:pPr>
            <a:r>
              <a:rPr lang="it-IT" sz="2400" dirty="0">
                <a:latin typeface="Garamond" panose="02020404030301010803" pitchFamily="18" charset="0"/>
              </a:rPr>
              <a:t>- l’istituzione di un’azienda sanitaria unica, o l’attribuzione a una delle aziende sanitarie regionali del ruolo di capofila/centrale di committenza, eventualmente a rotazione avuto riguardo alle rispettive specializzazioni e tipologia di acquisti</a:t>
            </a:r>
          </a:p>
        </p:txBody>
      </p:sp>
    </p:spTree>
    <p:extLst>
      <p:ext uri="{BB962C8B-B14F-4D97-AF65-F5344CB8AC3E}">
        <p14:creationId xmlns:p14="http://schemas.microsoft.com/office/powerpoint/2010/main" val="1934330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DA04808-5FD9-415B-86B7-EFE1FDACFB8E}"/>
              </a:ext>
            </a:extLst>
          </p:cNvPr>
          <p:cNvSpPr>
            <a:spLocks noGrp="1"/>
          </p:cNvSpPr>
          <p:nvPr>
            <p:ph idx="1"/>
          </p:nvPr>
        </p:nvSpPr>
        <p:spPr>
          <a:xfrm>
            <a:off x="838200" y="281353"/>
            <a:ext cx="10515600" cy="6049108"/>
          </a:xfrm>
        </p:spPr>
        <p:txBody>
          <a:bodyPr>
            <a:normAutofit fontScale="85000" lnSpcReduction="10000"/>
          </a:bodyPr>
          <a:lstStyle/>
          <a:p>
            <a:pPr marL="0" indent="0" algn="just">
              <a:buNone/>
            </a:pPr>
            <a:r>
              <a:rPr lang="it-IT" dirty="0">
                <a:latin typeface="Garamond" panose="02020404030301010803" pitchFamily="18" charset="0"/>
              </a:rPr>
              <a:t>In Campania vengono in rilievo le disposizioni normative di cui alla </a:t>
            </a:r>
            <a:r>
              <a:rPr lang="it-IT" b="1" dirty="0">
                <a:latin typeface="Garamond" panose="02020404030301010803" pitchFamily="18" charset="0"/>
              </a:rPr>
              <a:t>L. R. n. 28/2003 come modificata dalla L. </a:t>
            </a:r>
            <a:r>
              <a:rPr lang="it-IT" b="1" dirty="0" err="1">
                <a:latin typeface="Garamond" panose="02020404030301010803" pitchFamily="18" charset="0"/>
              </a:rPr>
              <a:t>R.n</a:t>
            </a:r>
            <a:r>
              <a:rPr lang="it-IT" b="1" dirty="0">
                <a:latin typeface="Garamond" panose="02020404030301010803" pitchFamily="18" charset="0"/>
              </a:rPr>
              <a:t>. 24/2005 e </a:t>
            </a:r>
            <a:r>
              <a:rPr lang="it-IT" b="1" dirty="0" err="1">
                <a:latin typeface="Garamond" panose="02020404030301010803" pitchFamily="18" charset="0"/>
              </a:rPr>
              <a:t>ss.mm.ii</a:t>
            </a:r>
            <a:r>
              <a:rPr lang="it-IT" dirty="0">
                <a:latin typeface="Garamond" panose="02020404030301010803" pitchFamily="18" charset="0"/>
              </a:rPr>
              <a:t>. con la quale si è provveduto alla istituzione di </a:t>
            </a:r>
            <a:r>
              <a:rPr lang="it-IT" b="1" dirty="0" err="1">
                <a:latin typeface="Garamond" panose="02020404030301010803" pitchFamily="18" charset="0"/>
              </a:rPr>
              <a:t>So.Re.Sa</a:t>
            </a:r>
            <a:r>
              <a:rPr lang="it-IT" b="1" dirty="0">
                <a:latin typeface="Garamond" panose="02020404030301010803" pitchFamily="18" charset="0"/>
              </a:rPr>
              <a:t>. spa </a:t>
            </a:r>
            <a:r>
              <a:rPr lang="it-IT" dirty="0">
                <a:latin typeface="Garamond" panose="02020404030301010803" pitchFamily="18" charset="0"/>
              </a:rPr>
              <a:t>– quale società </a:t>
            </a:r>
            <a:r>
              <a:rPr lang="it-IT" i="1" dirty="0">
                <a:latin typeface="Garamond" panose="02020404030301010803" pitchFamily="18" charset="0"/>
              </a:rPr>
              <a:t>in house </a:t>
            </a:r>
            <a:r>
              <a:rPr lang="it-IT" dirty="0">
                <a:latin typeface="Garamond" panose="02020404030301010803" pitchFamily="18" charset="0"/>
              </a:rPr>
              <a:t>della Regione Campania e da essa interamente partecipata – che, ai sensi del comma 15 della L.R. cit., «Ai fini del contenimento e della razionalizzazione della spesa, in attuazione dei commi 449 e 455 dell'articolo 1 della legge 27 dicembre 2006, n. 296 (Disposizioni per la formazione del bilancio annuale e pluriennale dello Stato - legge finanziaria 2007), </a:t>
            </a:r>
            <a:r>
              <a:rPr lang="it-IT" b="1" dirty="0">
                <a:latin typeface="Garamond" panose="02020404030301010803" pitchFamily="18" charset="0"/>
              </a:rPr>
              <a:t>costituisce centrale di committenza regionale </a:t>
            </a:r>
            <a:r>
              <a:rPr lang="it-IT" dirty="0">
                <a:latin typeface="Garamond" panose="02020404030301010803" pitchFamily="18" charset="0"/>
              </a:rPr>
              <a:t>ai sensi dell'articolo 3, comma 1, lett. i) del decreto legislativo 18 aprile 2016, n. 50 (Codice dei contratti pubblici) e </a:t>
            </a:r>
            <a:r>
              <a:rPr lang="it-IT" b="1" dirty="0">
                <a:latin typeface="Garamond" panose="02020404030301010803" pitchFamily="18" charset="0"/>
              </a:rPr>
              <a:t>soggetto aggregatore </a:t>
            </a:r>
            <a:r>
              <a:rPr lang="it-IT" dirty="0">
                <a:latin typeface="Garamond" panose="02020404030301010803" pitchFamily="18" charset="0"/>
              </a:rPr>
              <a:t>ai sensi dell'articolo 1, comma 1, lett. i) dell'Allegato I.1 del decreto legislativo 31 marzo 2023, n. 36 (Codice dei contratti pubblici in attuazione dell'articolo 1 della legge 21 giugno 2022, n. 78, recante delega al Governo in materia di contratti pubblici) e </a:t>
            </a:r>
            <a:r>
              <a:rPr lang="it-IT" b="1" dirty="0">
                <a:latin typeface="Garamond" panose="02020404030301010803" pitchFamily="18" charset="0"/>
              </a:rPr>
              <a:t>soggetto aggregatore ai sensi dell'articolo 9 del decreto-legge 24 aprile 2014, n. 66 </a:t>
            </a:r>
            <a:r>
              <a:rPr lang="it-IT" dirty="0">
                <a:latin typeface="Garamond" panose="02020404030301010803" pitchFamily="18" charset="0"/>
              </a:rPr>
              <a:t>(Misure urgenti per la competitività e la giustizia sociale), convertito dalla legge 23 giugno 2014, n. 89, </a:t>
            </a:r>
            <a:r>
              <a:rPr lang="it-IT" b="1" dirty="0">
                <a:latin typeface="Garamond" panose="02020404030301010803" pitchFamily="18" charset="0"/>
              </a:rPr>
              <a:t>che aggiudica appalti pubblici o conclude accordi quadro di lavori, forniture o servizi </a:t>
            </a:r>
            <a:r>
              <a:rPr lang="it-IT" b="1" u="sng" dirty="0">
                <a:latin typeface="Garamond" panose="02020404030301010803" pitchFamily="18" charset="0"/>
              </a:rPr>
              <a:t>destinati alle ASL e AO</a:t>
            </a:r>
            <a:r>
              <a:rPr lang="it-IT" dirty="0">
                <a:latin typeface="Garamond" panose="02020404030301010803" pitchFamily="18" charset="0"/>
              </a:rPr>
              <a:t>, alle società partecipate in misura totalitaria dalla Regione Campania, ivi comprese quelle in house, ad eccezione di EAV </a:t>
            </a:r>
            <a:r>
              <a:rPr lang="it-IT" dirty="0" err="1">
                <a:latin typeface="Garamond" panose="02020404030301010803" pitchFamily="18" charset="0"/>
              </a:rPr>
              <a:t>Srl</a:t>
            </a:r>
            <a:r>
              <a:rPr lang="it-IT" dirty="0">
                <a:latin typeface="Garamond" panose="02020404030301010803" pitchFamily="18" charset="0"/>
              </a:rPr>
              <a:t> e di Sviluppo Campania S.p.A., agli enti anche strumentali della Regione, diversi da quelli del trasporto su ferro e su gomma, agli enti locali e alle altre pubbliche amministrazioni aventi sede nel medesimo territorio</a:t>
            </a:r>
          </a:p>
        </p:txBody>
      </p:sp>
    </p:spTree>
    <p:extLst>
      <p:ext uri="{BB962C8B-B14F-4D97-AF65-F5344CB8AC3E}">
        <p14:creationId xmlns:p14="http://schemas.microsoft.com/office/powerpoint/2010/main" val="1122683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a:extLst>
              <a:ext uri="{FF2B5EF4-FFF2-40B4-BE49-F238E27FC236}">
                <a16:creationId xmlns:a16="http://schemas.microsoft.com/office/drawing/2014/main" id="{EC5D7ECA-8029-4D47-95DD-C4D63713CE6F}"/>
              </a:ext>
            </a:extLst>
          </p:cNvPr>
          <p:cNvSpPr>
            <a:spLocks noGrp="1"/>
          </p:cNvSpPr>
          <p:nvPr>
            <p:ph idx="1"/>
          </p:nvPr>
        </p:nvSpPr>
        <p:spPr>
          <a:xfrm>
            <a:off x="838200" y="407988"/>
            <a:ext cx="10515600" cy="5768975"/>
          </a:xfrm>
        </p:spPr>
        <p:txBody>
          <a:bodyPr>
            <a:normAutofit/>
          </a:bodyPr>
          <a:lstStyle/>
          <a:p>
            <a:pPr marL="0" indent="0" algn="just">
              <a:buNone/>
            </a:pPr>
            <a:r>
              <a:rPr lang="it-IT" sz="2400" b="1" dirty="0">
                <a:latin typeface="Garamond" panose="02020404030301010803" pitchFamily="18" charset="0"/>
              </a:rPr>
              <a:t>A talune condizioni è riconosciuta la facoltà degli enti del SSR di indire autonome procedure di gara tant’è che il comma 15 bis della L.R. cit. prevede che:</a:t>
            </a:r>
            <a:r>
              <a:rPr lang="it-IT" sz="2400" dirty="0">
                <a:latin typeface="Garamond" panose="02020404030301010803" pitchFamily="18" charset="0"/>
              </a:rPr>
              <a:t> «È comunque fatta salva, </a:t>
            </a:r>
            <a:r>
              <a:rPr lang="it-IT" sz="2400" b="1" dirty="0">
                <a:latin typeface="Garamond" panose="02020404030301010803" pitchFamily="18" charset="0"/>
              </a:rPr>
              <a:t>previa autorizzazione della </a:t>
            </a:r>
            <a:r>
              <a:rPr lang="it-IT" sz="2400" b="1" dirty="0" err="1">
                <a:latin typeface="Garamond" panose="02020404030301010803" pitchFamily="18" charset="0"/>
              </a:rPr>
              <a:t>So.Re.Sa</a:t>
            </a:r>
            <a:r>
              <a:rPr lang="it-IT" sz="2400" dirty="0">
                <a:latin typeface="Garamond" panose="02020404030301010803" pitchFamily="18" charset="0"/>
              </a:rPr>
              <a:t>., la possibilità delle ASL e delle AO di indire procedure di gara per la stipula di contratti di acquisto e fornitura di beni e servizi relativi alle categorie merceologiche inserite nella programmazione. </a:t>
            </a:r>
            <a:r>
              <a:rPr lang="it-IT" sz="2400" b="1" dirty="0">
                <a:latin typeface="Garamond" panose="02020404030301010803" pitchFamily="18" charset="0"/>
              </a:rPr>
              <a:t>Gli atti e i contratti di acquisto e fornitura stipulati dalle ASL e dalle AO </a:t>
            </a:r>
            <a:r>
              <a:rPr lang="it-IT" sz="2400" b="1" u="sng" dirty="0">
                <a:latin typeface="Garamond" panose="02020404030301010803" pitchFamily="18" charset="0"/>
              </a:rPr>
              <a:t>in assenza dell’autorizzazione </a:t>
            </a:r>
            <a:r>
              <a:rPr lang="it-IT" sz="2400" b="1" dirty="0">
                <a:latin typeface="Garamond" panose="02020404030301010803" pitchFamily="18" charset="0"/>
              </a:rPr>
              <a:t>prevista dal presente comma sono </a:t>
            </a:r>
            <a:r>
              <a:rPr lang="it-IT" sz="2400" b="1" u="sng" dirty="0">
                <a:latin typeface="Garamond" panose="02020404030301010803" pitchFamily="18" charset="0"/>
              </a:rPr>
              <a:t>nulli</a:t>
            </a:r>
            <a:r>
              <a:rPr lang="it-IT" sz="2400" b="1" dirty="0">
                <a:latin typeface="Garamond" panose="02020404030301010803" pitchFamily="18" charset="0"/>
              </a:rPr>
              <a:t> e costituiscono </a:t>
            </a:r>
            <a:r>
              <a:rPr lang="it-IT" sz="2400" b="1" dirty="0">
                <a:effectLst>
                  <a:outerShdw blurRad="38100" dist="38100" dir="2700000" algn="tl">
                    <a:srgbClr val="000000">
                      <a:alpha val="43137"/>
                    </a:srgbClr>
                  </a:outerShdw>
                </a:effectLst>
                <a:latin typeface="Garamond" panose="02020404030301010803" pitchFamily="18" charset="0"/>
              </a:rPr>
              <a:t>causa di responsabilità amministrativa</a:t>
            </a:r>
            <a:r>
              <a:rPr lang="it-IT" sz="2400" dirty="0">
                <a:latin typeface="Garamond" panose="02020404030301010803" pitchFamily="18" charset="0"/>
              </a:rPr>
              <a:t>. Degli acquisti e delle forniture effettuate dalle ASL e dalle AO, previa la predetta autorizzazione, e dei relativi flussi finanziari, è data comunicazione alla piattaforma informatica della </a:t>
            </a:r>
            <a:r>
              <a:rPr lang="it-IT" sz="2400" dirty="0" err="1">
                <a:latin typeface="Garamond" panose="02020404030301010803" pitchFamily="18" charset="0"/>
              </a:rPr>
              <a:t>So.Re.Sa</a:t>
            </a:r>
            <a:r>
              <a:rPr lang="it-IT" sz="2400" dirty="0">
                <a:latin typeface="Garamond" panose="02020404030301010803" pitchFamily="18" charset="0"/>
              </a:rPr>
              <a:t>. secondo le modalità dalla stessa definite. Per le procedure di acquisto relative a categorie merceologiche diverse da quelle inserite nel primo periodo del presente comma, non è necessario acquisire la preventiva autorizzazione della </a:t>
            </a:r>
            <a:r>
              <a:rPr lang="it-IT" sz="2400" dirty="0" err="1">
                <a:latin typeface="Garamond" panose="02020404030301010803" pitchFamily="18" charset="0"/>
              </a:rPr>
              <a:t>So.Re.Sa</a:t>
            </a:r>
            <a:r>
              <a:rPr lang="it-IT" sz="2400" dirty="0">
                <a:latin typeface="Garamond" panose="02020404030301010803" pitchFamily="18" charset="0"/>
              </a:rPr>
              <a:t>. </a:t>
            </a:r>
            <a:r>
              <a:rPr lang="it-IT" sz="2400" b="1" dirty="0">
                <a:latin typeface="Garamond" panose="02020404030301010803" pitchFamily="18" charset="0"/>
              </a:rPr>
              <a:t>Resta comunque l'obbligo di comunicazione delle ASL e delle AO delle procedure aggiudicate per le finalità di cui ai commi 14-ter e 15-sexies» vale a dire per il monitoraggio della spesa sanitaria.</a:t>
            </a:r>
          </a:p>
        </p:txBody>
      </p:sp>
    </p:spTree>
    <p:extLst>
      <p:ext uri="{BB962C8B-B14F-4D97-AF65-F5344CB8AC3E}">
        <p14:creationId xmlns:p14="http://schemas.microsoft.com/office/powerpoint/2010/main" val="1670842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8EE6D0B-DDAF-4434-B566-4062A7AB541D}"/>
              </a:ext>
            </a:extLst>
          </p:cNvPr>
          <p:cNvSpPr>
            <a:spLocks noGrp="1"/>
          </p:cNvSpPr>
          <p:nvPr>
            <p:ph idx="1"/>
          </p:nvPr>
        </p:nvSpPr>
        <p:spPr>
          <a:xfrm>
            <a:off x="838200" y="436098"/>
            <a:ext cx="10515600" cy="5740865"/>
          </a:xfrm>
        </p:spPr>
        <p:txBody>
          <a:bodyPr>
            <a:noAutofit/>
          </a:bodyPr>
          <a:lstStyle/>
          <a:p>
            <a:pPr marL="0" indent="0" algn="just">
              <a:buNone/>
            </a:pPr>
            <a:r>
              <a:rPr lang="it-IT" sz="1800" dirty="0">
                <a:latin typeface="Garamond" panose="02020404030301010803" pitchFamily="18" charset="0"/>
              </a:rPr>
              <a:t>In base al quadro normativo regionale di riferimento</a:t>
            </a:r>
            <a:r>
              <a:rPr lang="it-IT" sz="1800" b="1" dirty="0">
                <a:latin typeface="Garamond" panose="02020404030301010803" pitchFamily="18" charset="0"/>
              </a:rPr>
              <a:t>, i</a:t>
            </a:r>
            <a:r>
              <a:rPr lang="it-IT" sz="1800" dirty="0">
                <a:latin typeface="Garamond" panose="02020404030301010803" pitchFamily="18" charset="0"/>
              </a:rPr>
              <a:t>n particolare </a:t>
            </a:r>
            <a:r>
              <a:rPr lang="it-IT" sz="1800" dirty="0" err="1">
                <a:latin typeface="Garamond" panose="02020404030301010803" pitchFamily="18" charset="0"/>
              </a:rPr>
              <a:t>So.Re.Sa</a:t>
            </a:r>
            <a:r>
              <a:rPr lang="it-IT" sz="1800" dirty="0">
                <a:latin typeface="Garamond" panose="02020404030301010803" pitchFamily="18" charset="0"/>
              </a:rPr>
              <a:t>., con riguardo alle competenze di cui al comma 15, provvede a: </a:t>
            </a:r>
          </a:p>
          <a:p>
            <a:pPr marL="514350" indent="-514350" algn="just">
              <a:buAutoNum type="alphaLcParenR"/>
            </a:pPr>
            <a:r>
              <a:rPr lang="it-IT" sz="1800" b="1" dirty="0">
                <a:latin typeface="Garamond" panose="02020404030301010803" pitchFamily="18" charset="0"/>
              </a:rPr>
              <a:t>stipulare convenzioni </a:t>
            </a:r>
            <a:r>
              <a:rPr lang="it-IT" sz="1800" dirty="0">
                <a:latin typeface="Garamond" panose="02020404030301010803" pitchFamily="18" charset="0"/>
              </a:rPr>
              <a:t>di cui all'articolo 26 della legge 23 dicembre 1999, n. 488 (Disposizioni per la formazione del bilancio annuale e pluriennale dello Stato - Legge finanziaria 2000), in cui le imprese aggiudicatarie si obbligano ad accettare, sino a concorrenza della quantità massima stabilita da ciascuna convenzione, ai prezzi e alle altre condizioni ivi previsti, ordinativi di fornitura emessi dai soggetti di cui al comma 15; </a:t>
            </a:r>
          </a:p>
          <a:p>
            <a:pPr marL="514350" indent="-514350" algn="just">
              <a:buAutoNum type="alphaLcParenR"/>
            </a:pPr>
            <a:r>
              <a:rPr lang="it-IT" sz="1800" b="1" dirty="0">
                <a:latin typeface="Garamond" panose="02020404030301010803" pitchFamily="18" charset="0"/>
              </a:rPr>
              <a:t>mantenere</a:t>
            </a:r>
            <a:r>
              <a:rPr lang="it-IT" sz="1800" dirty="0">
                <a:latin typeface="Garamond" panose="02020404030301010803" pitchFamily="18" charset="0"/>
              </a:rPr>
              <a:t> un archivio digitale delle procedure concorsuali espletate e dei relativi risultati; </a:t>
            </a:r>
          </a:p>
          <a:p>
            <a:pPr marL="514350" indent="-514350" algn="just">
              <a:buAutoNum type="alphaLcParenR"/>
            </a:pPr>
            <a:r>
              <a:rPr lang="it-IT" sz="1800" b="1" dirty="0">
                <a:latin typeface="Garamond" panose="02020404030301010803" pitchFamily="18" charset="0"/>
              </a:rPr>
              <a:t>aggiudicare</a:t>
            </a:r>
            <a:r>
              <a:rPr lang="it-IT" sz="1800" dirty="0">
                <a:latin typeface="Garamond" panose="02020404030301010803" pitchFamily="18" charset="0"/>
              </a:rPr>
              <a:t> appalti di lavori, beni e servizi destinati a uno o più soggetti di cui al comma 15; </a:t>
            </a:r>
          </a:p>
          <a:p>
            <a:pPr marL="514350" indent="-514350" algn="just">
              <a:buAutoNum type="alphaLcParenR"/>
            </a:pPr>
            <a:r>
              <a:rPr lang="it-IT" sz="1800" b="1" dirty="0">
                <a:latin typeface="Garamond" panose="02020404030301010803" pitchFamily="18" charset="0"/>
              </a:rPr>
              <a:t>concludere accordi quadro</a:t>
            </a:r>
            <a:r>
              <a:rPr lang="it-IT" sz="1800" dirty="0">
                <a:latin typeface="Garamond" panose="02020404030301010803" pitchFamily="18" charset="0"/>
              </a:rPr>
              <a:t>, ai sensi dell'articolo 59 del decreto legislativo 36/2023, e istituire sistemi dinamici di acquisto ai sensi dell'articolo 32 del decreto legislativo 36/2023 destinati ai soggetti di cui al comma 15 [33]; </a:t>
            </a:r>
          </a:p>
          <a:p>
            <a:pPr marL="514350" indent="-514350" algn="just">
              <a:buAutoNum type="alphaLcParenR"/>
            </a:pPr>
            <a:r>
              <a:rPr lang="it-IT" sz="1800" b="1" dirty="0">
                <a:latin typeface="Garamond" panose="02020404030301010803" pitchFamily="18" charset="0"/>
              </a:rPr>
              <a:t>aggiudicare contratti</a:t>
            </a:r>
            <a:r>
              <a:rPr lang="it-IT" sz="1800" dirty="0">
                <a:latin typeface="Garamond" panose="02020404030301010803" pitchFamily="18" charset="0"/>
              </a:rPr>
              <a:t>, concessioni nonché ogni altra procedura, ivi incluse quelle per dialogo tecnico e dialogo competitivo, o strumento contrattuale per gli approvvigionamenti, anche in forma aggregata, dei soggetti di cui al comma 15; </a:t>
            </a:r>
          </a:p>
          <a:p>
            <a:pPr marL="514350" indent="-514350" algn="just">
              <a:buAutoNum type="alphaLcParenR"/>
            </a:pPr>
            <a:r>
              <a:rPr lang="it-IT" sz="1800" b="1" dirty="0">
                <a:latin typeface="Garamond" panose="02020404030301010803" pitchFamily="18" charset="0"/>
              </a:rPr>
              <a:t>fornire</a:t>
            </a:r>
            <a:r>
              <a:rPr lang="it-IT" sz="1800" dirty="0">
                <a:latin typeface="Garamond" panose="02020404030301010803" pitchFamily="18" charset="0"/>
              </a:rPr>
              <a:t>, su specifica richiesta, attività di committenza ausiliaria, supporto e consulenza per le esigenze di approvvigionamento di beni e servizi da parte dei soggetti di cui al comma 15</a:t>
            </a:r>
          </a:p>
          <a:p>
            <a:pPr marL="0" indent="0" algn="just">
              <a:buNone/>
            </a:pPr>
            <a:r>
              <a:rPr lang="it-IT" sz="1800" dirty="0">
                <a:latin typeface="Garamond" panose="02020404030301010803" pitchFamily="18" charset="0"/>
              </a:rPr>
              <a:t>È fatto obbligo alle ASL ed alle AO di aderire alle convezioni e accordi quadro delle procedure di gara aggiudicate dalla centrale di committenza regionale.</a:t>
            </a:r>
          </a:p>
        </p:txBody>
      </p:sp>
    </p:spTree>
    <p:extLst>
      <p:ext uri="{BB962C8B-B14F-4D97-AF65-F5344CB8AC3E}">
        <p14:creationId xmlns:p14="http://schemas.microsoft.com/office/powerpoint/2010/main" val="2638239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6CCC78-5C0B-432D-A303-368EFF3411F2}"/>
              </a:ext>
            </a:extLst>
          </p:cNvPr>
          <p:cNvSpPr>
            <a:spLocks noGrp="1"/>
          </p:cNvSpPr>
          <p:nvPr>
            <p:ph type="title"/>
          </p:nvPr>
        </p:nvSpPr>
        <p:spPr>
          <a:xfrm>
            <a:off x="838200" y="365126"/>
            <a:ext cx="10515600" cy="1238592"/>
          </a:xfrm>
        </p:spPr>
        <p:txBody>
          <a:bodyPr>
            <a:normAutofit/>
          </a:bodyPr>
          <a:lstStyle/>
          <a:p>
            <a:pPr algn="ctr"/>
            <a:r>
              <a:rPr lang="it-IT" sz="2200" b="1" dirty="0">
                <a:latin typeface="Garamond" panose="02020404030301010803" pitchFamily="18" charset="0"/>
              </a:rPr>
              <a:t>Sui rapporti tra soggetti aggregatori in ambito sanitario ed in particolare sulla «prevalenza» delle gare indette dalle centrali regionali. </a:t>
            </a:r>
            <a:br>
              <a:rPr lang="it-IT" sz="2200" b="1" dirty="0">
                <a:latin typeface="Garamond" panose="02020404030301010803" pitchFamily="18" charset="0"/>
              </a:rPr>
            </a:br>
            <a:r>
              <a:rPr lang="it-IT" sz="2200" b="1" dirty="0">
                <a:latin typeface="Garamond" panose="02020404030301010803" pitchFamily="18" charset="0"/>
              </a:rPr>
              <a:t>La posizione della giurisprudenza ammnistrativa</a:t>
            </a:r>
            <a:endParaRPr lang="it-IT" sz="2200" b="1" dirty="0"/>
          </a:p>
        </p:txBody>
      </p:sp>
      <p:sp>
        <p:nvSpPr>
          <p:cNvPr id="3" name="Segnaposto contenuto 2">
            <a:extLst>
              <a:ext uri="{FF2B5EF4-FFF2-40B4-BE49-F238E27FC236}">
                <a16:creationId xmlns:a16="http://schemas.microsoft.com/office/drawing/2014/main" id="{CE4493BF-0678-4A6B-A4E1-C8A6C896234C}"/>
              </a:ext>
            </a:extLst>
          </p:cNvPr>
          <p:cNvSpPr>
            <a:spLocks noGrp="1"/>
          </p:cNvSpPr>
          <p:nvPr>
            <p:ph idx="1"/>
          </p:nvPr>
        </p:nvSpPr>
        <p:spPr/>
        <p:txBody>
          <a:bodyPr>
            <a:normAutofit fontScale="92500" lnSpcReduction="10000"/>
          </a:bodyPr>
          <a:lstStyle/>
          <a:p>
            <a:pPr marL="0" indent="0" algn="just">
              <a:buNone/>
            </a:pP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Sul rapporto tra le iniziative di acquisto regionali rispetto a quelle Consip si è recentemente espresso il Consiglio di Stato che con la sentenza n. 8661/2023, confermativa della sentenza Tar Liguria n.989/2022, relativamente agli approvvigionamenti del SSN,  ha ribadito l’assoluta </a:t>
            </a:r>
            <a:r>
              <a:rPr lang="it-IT" sz="18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a:t>
            </a:r>
            <a:r>
              <a:rPr lang="it-IT" sz="1800" b="1"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prevalenza alle convenzioni-quadro stipulate dalle centrali di committenza delle regioni su quelle di Consip, che assumono un ruolo meramente suppletivo in caso di mancanza di strumenti negoziali regionali, al fine di prevenire il rischio di possibili carenze in approvvigionamenti di estremo interesse e rilevanza</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a:t>
            </a:r>
            <a:endParaRPr lang="it-IT" sz="1800" dirty="0">
              <a:effectLst/>
              <a:latin typeface="Times New Roman" panose="02020603050405020304" pitchFamily="18" charset="0"/>
              <a:ea typeface="Times New Roman" panose="02020603050405020304" pitchFamily="18" charset="0"/>
            </a:endParaRPr>
          </a:p>
          <a:p>
            <a:pPr marL="0" indent="0" algn="just">
              <a:buNone/>
            </a:pP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Il giudice di primo grado aveva osservato che:</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“Occorre premettere che la disciplina della centralizzazione degli acquisti di beni e servizi per gli enti del servizio sanitario è contenuta nelle seguenti disposizioni:</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art. 1, comma 449, ultimo periodo, della legge n. 296/2006: “</a:t>
            </a:r>
            <a:r>
              <a:rPr lang="it-IT" sz="18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Gli enti del Servizio sanitario nazionale sono in ogni caso tenuti ad approvvigionarsi utilizzando le convenzioni stipulate dalle centrali regionali di riferimento ovvero, qualora non siano operative convenzioni regionali, le convenzioni-quadro stipulate da Consip </a:t>
            </a:r>
            <a:r>
              <a:rPr lang="it-IT" sz="1800" i="1"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s.p.a.</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a:t>
            </a:r>
            <a:endParaRPr lang="it-IT" sz="1800" dirty="0">
              <a:effectLst/>
              <a:latin typeface="Times New Roman" panose="02020603050405020304" pitchFamily="18" charset="0"/>
              <a:ea typeface="Times New Roman" panose="02020603050405020304" pitchFamily="18" charset="0"/>
            </a:endParaRPr>
          </a:p>
          <a:p>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art. 15, comma 13, lett. d) del </a:t>
            </a:r>
            <a:r>
              <a:rPr lang="it-IT" sz="1800"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d.l.</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n. 95/2012, </a:t>
            </a:r>
            <a:r>
              <a:rPr lang="it-IT" sz="1800"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conv</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in l. n. 135/2012: “</a:t>
            </a:r>
            <a:r>
              <a:rPr lang="it-IT" sz="18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Gli enti del Servizio sanitario nazionale, ovvero, per essi, le regioni e le province autonome di Trento e Bolzano, utilizzano, per l’acquisto di beni e servizi di importo pari o superiore a 1.000 euro relativi alle categorie merceologiche presenti nella piattaforma CONSIP, gli strumenti di acquisto e negoziazione telematici messi a disposizione dalla stessa CONSIP, ovvero, se disponibili, dalle centrali di committenza regionali di riferimento costituite ai sensi dell’articolo 1, comma 455, della legge 27 dicembre 2006, n. 296. I contratti stipulati in violazione di quanto disposto dalla presente lettera sono nulli, costituiscono illecito disciplinare e sono causa di responsabilità amministrativa</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a:t>
            </a:r>
            <a:endParaRPr lang="it-IT" sz="1800" dirty="0">
              <a:effectLst/>
              <a:latin typeface="Times New Roman" panose="02020603050405020304" pitchFamily="18" charset="0"/>
              <a:ea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950527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931BE33-220D-4161-905A-310A083D0204}"/>
              </a:ext>
            </a:extLst>
          </p:cNvPr>
          <p:cNvSpPr>
            <a:spLocks noGrp="1"/>
          </p:cNvSpPr>
          <p:nvPr>
            <p:ph idx="1"/>
          </p:nvPr>
        </p:nvSpPr>
        <p:spPr>
          <a:xfrm>
            <a:off x="838200" y="393895"/>
            <a:ext cx="10515600" cy="5783068"/>
          </a:xfrm>
        </p:spPr>
        <p:txBody>
          <a:bodyPr>
            <a:normAutofit fontScale="85000" lnSpcReduction="20000"/>
          </a:bodyPr>
          <a:lstStyle/>
          <a:p>
            <a:pPr algn="just"/>
            <a:r>
              <a:rPr lang="it-IT" sz="20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art. 1, comma 548, della legge n. 208/2015: “</a:t>
            </a:r>
            <a:r>
              <a:rPr lang="it-IT" sz="20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Al fine di garantire la effettiva realizzazione degli interventi di razionalizzazione della spesa mediante aggregazione degli acquisti di beni e servizi, gli enti del Servizio sanitario nazionale sono tenuti ad approvvigionarsi, relativamente alle categorie merceologiche del settore sanitario, come individuate dal decreto del Presidente del Consiglio dei ministri di cui all’art. 9, comma 3, del decreto-legge 24 aprile 2014, n. 66, convertito, con modificazioni, dalla legge 23 giugno 2014, n. 89, avvalendosi, in via esclusiva, delle centrali regionali di committenza di riferimento, ovvero della Consip </a:t>
            </a:r>
            <a:r>
              <a:rPr lang="it-IT" sz="2000" i="1"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s.p.a.</a:t>
            </a:r>
            <a:r>
              <a:rPr lang="it-IT" sz="20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a:t>
            </a:r>
            <a:endParaRPr lang="it-IT" sz="2000" dirty="0">
              <a:effectLst/>
              <a:latin typeface="Times New Roman" panose="02020603050405020304" pitchFamily="18" charset="0"/>
              <a:ea typeface="Times New Roman" panose="02020603050405020304" pitchFamily="18" charset="0"/>
            </a:endParaRPr>
          </a:p>
          <a:p>
            <a:pPr algn="just"/>
            <a:r>
              <a:rPr lang="it-IT" sz="2000" dirty="0">
                <a:solidFill>
                  <a:srgbClr val="1F2536"/>
                </a:solidFill>
                <a:effectLst/>
                <a:latin typeface="Garamond" panose="02020404030301010803" pitchFamily="18" charset="0"/>
                <a:ea typeface="Calibri" panose="020F0502020204030204" pitchFamily="34" charset="0"/>
                <a:cs typeface="Segoe UI" panose="020B0502040204020203" pitchFamily="34" charset="0"/>
              </a:rPr>
              <a:t>Ciò posto, dalle trascritte norme e, in particolare, dalla lettera dell’art. 1, comma 449, della legge n. 296/2006 si ricava, ad avviso del GA, che, </a:t>
            </a:r>
            <a:r>
              <a:rPr lang="it-IT" sz="2000" b="1" dirty="0">
                <a:solidFill>
                  <a:srgbClr val="1F2536"/>
                </a:solidFill>
                <a:effectLst/>
                <a:latin typeface="Garamond" panose="02020404030301010803" pitchFamily="18" charset="0"/>
                <a:ea typeface="Calibri" panose="020F0502020204030204" pitchFamily="34" charset="0"/>
                <a:cs typeface="Segoe UI" panose="020B0502040204020203" pitchFamily="34" charset="0"/>
              </a:rPr>
              <a:t>per gli appalti nel settore sanitario, il legislatore ha attribuito sicura prevalenza alle convenzioni-quadro stipulate dalle centrali di committenza delle Regioni su quelle di Consip, che assumono un ruolo meramente suppletivo in caso di mancanza di strumenti negoziali regionali, al fine di prevenire il rischio di possibili carenze in approvvigionamenti di estremo interesse e rilevanza</a:t>
            </a:r>
            <a:r>
              <a:rPr lang="it-IT" sz="2000" dirty="0">
                <a:solidFill>
                  <a:srgbClr val="1F2536"/>
                </a:solidFill>
                <a:effectLst/>
                <a:latin typeface="Garamond" panose="02020404030301010803" pitchFamily="18" charset="0"/>
                <a:ea typeface="Calibri" panose="020F0502020204030204" pitchFamily="34" charset="0"/>
                <a:cs typeface="Segoe UI" panose="020B0502040204020203" pitchFamily="34" charset="0"/>
              </a:rPr>
              <a:t>. Ma l’intervento di sostanziale supplenza svolto da Consip non può giungere ad alterare in modo definitivo il disegno normativo e, quindi, ha valenza cedevole, perdendo la sua ragion d’essere laddove le centrali regionali, ripristinando la fisiologica dinamica delineata dal legislatore, attivino i propri strumenti di acquisizione (in tal senso cfr. Cons. St., sez. III, 16 novembre 2021, n. 7617, cit.; Cons. St., sez. III, 26 febbraio 2019, n. 1329; Cons. St., sez. V, 11 dicembre 2017, n. 5826, cit.; Cons. St., sez. III, 28 giugno 2017, n. 3162; T.A.R. Emilia-Romagna, Bologna, sez. II, </a:t>
            </a:r>
            <a:r>
              <a:rPr lang="it-IT" sz="20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27 ottobre 2022, n. 855; T.A.R. Piemonte, sez. I, 4 marzo 2021, nn. 236-238-241; T.A.R. Lazio, Roma, sez. III-quater, 4 febbraio 2021, nn. 1457-1459, </a:t>
            </a:r>
            <a:r>
              <a:rPr lang="it-IT" sz="2000"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citt</a:t>
            </a:r>
            <a:r>
              <a:rPr lang="it-IT" sz="20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T.A.R. Sardegna, sez. I, 28 gennaio 2021, n. 46).</a:t>
            </a:r>
            <a:endParaRPr lang="it-IT" sz="2000" dirty="0">
              <a:effectLst/>
              <a:latin typeface="Times New Roman" panose="02020603050405020304" pitchFamily="18" charset="0"/>
              <a:ea typeface="Times New Roman" panose="02020603050405020304" pitchFamily="18" charset="0"/>
            </a:endParaRPr>
          </a:p>
          <a:p>
            <a:pPr algn="just"/>
            <a:r>
              <a:rPr lang="it-IT" sz="20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Inoltre, non è stato ritenuto pertinente alla fattispecie in esame l’art. 26, comma 3, della legge n. 488/1999, invocato dai ricorrenti a sostegno della propria pretesa, il quale stabilisce l’obbligo delle Amministrazioni di rifornirsi tramite Consip o, in alternativa, di utilizzare i parametri di prezzo-qualità delle relative convenzioni.</a:t>
            </a:r>
            <a:endParaRPr lang="it-IT" sz="2000" dirty="0">
              <a:effectLst/>
              <a:latin typeface="Times New Roman" panose="02020603050405020304" pitchFamily="18" charset="0"/>
              <a:ea typeface="Times New Roman" panose="02020603050405020304" pitchFamily="18" charset="0"/>
            </a:endParaRPr>
          </a:p>
          <a:p>
            <a:pPr algn="just"/>
            <a:r>
              <a:rPr lang="it-IT" sz="20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Da un lato, infatti, con riferimento allo specifico campo della sanità, la disposizione in questione risulta derogata dalle norme sopra riportate, in base al criterio di specialità (</a:t>
            </a:r>
            <a:r>
              <a:rPr lang="it-IT" sz="2000" i="1"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lex</a:t>
            </a:r>
            <a:r>
              <a:rPr lang="it-IT" sz="20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a:t>
            </a:r>
            <a:r>
              <a:rPr lang="it-IT" sz="2000" i="1"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specialis</a:t>
            </a:r>
            <a:r>
              <a:rPr lang="it-IT" sz="20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a:t>
            </a:r>
            <a:r>
              <a:rPr lang="it-IT" sz="2000" i="1"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derogat</a:t>
            </a:r>
            <a:r>
              <a:rPr lang="it-IT" sz="20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a:t>
            </a:r>
            <a:r>
              <a:rPr lang="it-IT" sz="2000" i="1"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legi</a:t>
            </a:r>
            <a:r>
              <a:rPr lang="it-IT" sz="20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generali</a:t>
            </a:r>
            <a:r>
              <a:rPr lang="it-IT" sz="20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a:t>
            </a:r>
            <a:r>
              <a:rPr lang="it-IT" sz="20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Come si è visto, la normativa speciale applicabile esprime un netto </a:t>
            </a:r>
            <a:r>
              <a:rPr lang="it-IT" sz="2000" b="1"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favor</a:t>
            </a:r>
            <a:r>
              <a:rPr lang="it-IT" sz="20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per l’approvvigionamento tramite le centrali di committenza regionali, sulla scorta di una presunzione di maggiore aderenza alle esigenze dell’area di riferimento locale e di vantaggio economico delle procedure di affidamento indette direttamente dalle Regioni (</a:t>
            </a:r>
            <a:r>
              <a:rPr lang="it-IT" sz="20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cfr., </a:t>
            </a:r>
            <a:r>
              <a:rPr lang="it-IT" sz="20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ex </a:t>
            </a:r>
            <a:r>
              <a:rPr lang="it-IT" sz="2000" i="1"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multis</a:t>
            </a:r>
            <a:r>
              <a:rPr lang="it-IT" sz="20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Cons. St., sez. III, 22 luglio 2022, n. 6450; Cons. St., sez. III, 16 novembre 2021, n. 7617, cit.).</a:t>
            </a:r>
            <a:endParaRPr lang="it-IT" sz="2000" dirty="0">
              <a:effectLst/>
              <a:latin typeface="Times New Roman" panose="02020603050405020304" pitchFamily="18" charset="0"/>
              <a:ea typeface="Times New Roman" panose="02020603050405020304" pitchFamily="18" charset="0"/>
            </a:endParaRPr>
          </a:p>
          <a:p>
            <a:pPr algn="just"/>
            <a:endParaRPr lang="it-IT" dirty="0"/>
          </a:p>
        </p:txBody>
      </p:sp>
    </p:spTree>
    <p:extLst>
      <p:ext uri="{BB962C8B-B14F-4D97-AF65-F5344CB8AC3E}">
        <p14:creationId xmlns:p14="http://schemas.microsoft.com/office/powerpoint/2010/main" val="4214674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48D5D125-1CF9-4A6E-9E42-684F46657563}"/>
              </a:ext>
            </a:extLst>
          </p:cNvPr>
          <p:cNvSpPr>
            <a:spLocks noGrp="1"/>
          </p:cNvSpPr>
          <p:nvPr>
            <p:ph idx="1"/>
          </p:nvPr>
        </p:nvSpPr>
        <p:spPr>
          <a:xfrm>
            <a:off x="838200" y="266700"/>
            <a:ext cx="10515600" cy="6091238"/>
          </a:xfrm>
        </p:spPr>
        <p:txBody>
          <a:bodyPr>
            <a:normAutofit lnSpcReduction="10000"/>
          </a:bodyPr>
          <a:lstStyle/>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Dall’altro lato, l’art. 1 del </a:t>
            </a:r>
            <a:r>
              <a:rPr lang="it-IT" sz="1800"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d.l.</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n. 95/2012, </a:t>
            </a:r>
            <a:r>
              <a:rPr lang="it-IT" sz="1800"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conv</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in l. n. 135/2012, mentre ha ribadito in linea generale l’obbligo di ricorrere agli strumenti di acquisto messi a disposizione da Consip o di rispettare i relativi parametri di qualità e di prezzo (a pena di nullità dei contratti), ha espressamente esonerato le committenze centralizzate regionali dalla verifica del </a:t>
            </a:r>
            <a:r>
              <a:rPr lang="it-IT" sz="18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benchmark</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convenzionale di Consip, degradandolo ad una sorta di riferimento non vincolante (v. art. 1, comma 1, terzo periodo, del </a:t>
            </a:r>
            <a:r>
              <a:rPr lang="it-IT" sz="1800"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d.l.</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n. 95 cit., ai sensi del quale “</a:t>
            </a:r>
            <a:r>
              <a:rPr lang="it-IT" sz="18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Le centrali di acquisto regionali, pur tenendo conto dei parametri di qualità e di prezzo degli strumenti di acquisto messi a disposizione da Consip </a:t>
            </a:r>
            <a:r>
              <a:rPr lang="it-IT" sz="1800" i="1"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s.p.a.</a:t>
            </a:r>
            <a:r>
              <a:rPr lang="it-IT" sz="18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non sono soggette all’applicazione dell’art. 26, comma 3, della legge n. 488/1999</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Infine, nel caso di specie non è stato ritenuto utilmente invocabile il principio, espresso da una parte della giurisprudenza, secondo cui la preferenza da accordare agli acquisti tramite centrale regionale è solo tendenziale, sussistendo ipotesi in cui l’ente sanitario può legittimamente optare per lo strumento Consip.</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Invero, la suddetta regola pretoria è stata elaborata in relazione all’impugnazione di atti di adesione al canale di acquisizione di livello nazionale, in deroga all’ordine fisiologico posto dalla legge ed in fattispecie in cui la gara regionale era in corso di svolgimento o, comunque, non vi era nessuna convenzione regionale attiva per la fornitura dei medesimi beni e servizi (Cons. St., sez. III, 30 agosto 2022, n. 7562; Cons. St., sez. III, 3 novembre 2021, n. 7351; Cons. St., sez. III, 31 marzo 2021, n. 2707; T.A.R. Molise, sez. I, 7 aprile 2022, n. 103; T.A.R. Valle d’Aosta, 29 settembre 2021, n. 59; T.A.R. Lombardia, Brescia, sez. I, 26 ottobre 2020, n. 734).</a:t>
            </a:r>
            <a:endParaRPr lang="it-IT" sz="1800" dirty="0">
              <a:effectLst/>
              <a:latin typeface="Times New Roman" panose="02020603050405020304" pitchFamily="18" charset="0"/>
              <a:ea typeface="Times New Roman" panose="02020603050405020304" pitchFamily="18" charset="0"/>
            </a:endParaRPr>
          </a:p>
          <a:p>
            <a:pPr algn="just"/>
            <a:r>
              <a:rPr lang="it-IT" sz="18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È peraltro possibile che l’ente decida di attingere alla convenzione Consip nonostante la presenza di una concreta alternativa negoziale contemporaneamente fruibile in sede regionale. In siffatta ipotesi, però, </a:t>
            </a:r>
            <a:r>
              <a:rPr lang="it-IT" sz="1800" b="1" u="sng"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deve previamente svolgere un’istruttoria accurata, mirata ad indagare l’effettivo carattere migliorativo delle condizioni praticate dall’aggiudicataria nazionale </a:t>
            </a:r>
            <a:r>
              <a:rPr lang="it-IT" sz="18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(Cons. St., sez. III, 25 agosto 2020, n. 5205).</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Contrariamente a quanto adombrato dagli esponenti, invece, alla luce della legislazione vigente, </a:t>
            </a:r>
            <a:r>
              <a:rPr lang="it-IT" sz="18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non è ravvisabile un obbligo degli enti del servizio sanitario di compiere una valutazione comparativa tra le gare allorquando, come di regola, essi si avvalgano degli strumenti di acquisizione della centrale di committenza regionale (Cons. St., sez. III, 22 luglio 2022, n. 6450, cit.).</a:t>
            </a:r>
            <a:endParaRPr lang="it-IT" sz="1800" dirty="0">
              <a:effectLst/>
              <a:latin typeface="Times New Roman" panose="02020603050405020304" pitchFamily="18" charset="0"/>
              <a:ea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4262959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D15799-8451-4065-8598-7D81096D77D9}"/>
              </a:ext>
            </a:extLst>
          </p:cNvPr>
          <p:cNvSpPr>
            <a:spLocks noGrp="1"/>
          </p:cNvSpPr>
          <p:nvPr>
            <p:ph type="title"/>
          </p:nvPr>
        </p:nvSpPr>
        <p:spPr/>
        <p:txBody>
          <a:bodyPr>
            <a:normAutofit/>
          </a:bodyPr>
          <a:lstStyle/>
          <a:p>
            <a:pPr algn="ctr"/>
            <a:r>
              <a:rPr lang="it-IT" sz="2200" b="1" dirty="0">
                <a:latin typeface="Garamond" panose="02020404030301010803" pitchFamily="18" charset="0"/>
              </a:rPr>
              <a:t>La centralizzazione degli acquisti</a:t>
            </a:r>
          </a:p>
        </p:txBody>
      </p:sp>
      <p:sp>
        <p:nvSpPr>
          <p:cNvPr id="3" name="Segnaposto contenuto 2">
            <a:extLst>
              <a:ext uri="{FF2B5EF4-FFF2-40B4-BE49-F238E27FC236}">
                <a16:creationId xmlns:a16="http://schemas.microsoft.com/office/drawing/2014/main" id="{CCC1F501-F6A9-4A56-8C9A-1D1FEA907B44}"/>
              </a:ext>
            </a:extLst>
          </p:cNvPr>
          <p:cNvSpPr>
            <a:spLocks noGrp="1"/>
          </p:cNvSpPr>
          <p:nvPr>
            <p:ph idx="1"/>
          </p:nvPr>
        </p:nvSpPr>
        <p:spPr/>
        <p:txBody>
          <a:bodyPr>
            <a:normAutofit/>
          </a:bodyPr>
          <a:lstStyle/>
          <a:p>
            <a:pPr marL="0" indent="0" algn="just">
              <a:buNone/>
            </a:pPr>
            <a:r>
              <a:rPr lang="it-IT" sz="1800" dirty="0">
                <a:latin typeface="Garamond" panose="02020404030301010803" pitchFamily="18" charset="0"/>
              </a:rPr>
              <a:t>La concentrazione degli acquisti delle amministrazioni pubbliche in capo a pochi soggetti, operanti quali </a:t>
            </a:r>
            <a:r>
              <a:rPr lang="it-IT" sz="1800" b="1" dirty="0">
                <a:latin typeface="Garamond" panose="02020404030301010803" pitchFamily="18" charset="0"/>
              </a:rPr>
              <a:t>“centrali di committenza” </a:t>
            </a:r>
            <a:r>
              <a:rPr lang="it-IT" sz="1800" dirty="0">
                <a:latin typeface="Garamond" panose="02020404030301010803" pitchFamily="18" charset="0"/>
              </a:rPr>
              <a:t>– vale a dire centri unici di acquisto di beni e servizi da destinare ad altri enti, ovvero stazioni appaltanti che concludono contratti le cui prestazioni sono destinate ad altri enti – risponde all’esigenza di migliorare l’efficienza e l’efficacia dell’attività di acquisizione di beni e servizi in ambito pubblico attraverso:</a:t>
            </a:r>
          </a:p>
          <a:p>
            <a:pPr marL="0" indent="0" algn="just">
              <a:buNone/>
            </a:pPr>
            <a:endParaRPr lang="it-IT" sz="1800" dirty="0">
              <a:latin typeface="Garamond" panose="02020404030301010803" pitchFamily="18" charset="0"/>
            </a:endParaRPr>
          </a:p>
          <a:p>
            <a:pPr algn="just"/>
            <a:r>
              <a:rPr lang="it-IT" sz="1800" dirty="0">
                <a:latin typeface="Garamond" panose="02020404030301010803" pitchFamily="18" charset="0"/>
              </a:rPr>
              <a:t>l’aggregazione della domanda e il conseguente incremento del potere contrattuale dell’amministrazione (la possibilità di conseguire condizioni economiche più favorevoli sul mercato); </a:t>
            </a:r>
          </a:p>
          <a:p>
            <a:pPr marL="0" indent="0" algn="just">
              <a:buNone/>
            </a:pPr>
            <a:endParaRPr lang="it-IT" sz="1800" dirty="0">
              <a:latin typeface="Garamond" panose="02020404030301010803" pitchFamily="18" charset="0"/>
            </a:endParaRPr>
          </a:p>
          <a:p>
            <a:pPr marL="0" indent="0" algn="just">
              <a:buNone/>
            </a:pPr>
            <a:endParaRPr lang="it-IT" sz="1800" dirty="0">
              <a:latin typeface="Garamond" panose="02020404030301010803" pitchFamily="18" charset="0"/>
            </a:endParaRPr>
          </a:p>
          <a:p>
            <a:pPr algn="just"/>
            <a:r>
              <a:rPr lang="it-IT" sz="1800" dirty="0">
                <a:latin typeface="Garamond" panose="02020404030301010803" pitchFamily="18" charset="0"/>
              </a:rPr>
              <a:t>la professionalizzazione del personale delle stazioni appaltanti centralizzate e la contestuale razionalizzazione/semplificazione delle procedure di acquisto, con un complessivo abbattimento dei costi derivanti dall’organizzazione delle gare per l’affidamento dei contratti, in particolare a vantaggio degli enti di minori dimensioni, e di gestione del relativo contenzioso.</a:t>
            </a:r>
          </a:p>
        </p:txBody>
      </p:sp>
    </p:spTree>
    <p:extLst>
      <p:ext uri="{BB962C8B-B14F-4D97-AF65-F5344CB8AC3E}">
        <p14:creationId xmlns:p14="http://schemas.microsoft.com/office/powerpoint/2010/main" val="637696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1470797-C026-45C6-83C7-95110E387EC6}"/>
              </a:ext>
            </a:extLst>
          </p:cNvPr>
          <p:cNvSpPr>
            <a:spLocks noGrp="1"/>
          </p:cNvSpPr>
          <p:nvPr>
            <p:ph idx="1"/>
          </p:nvPr>
        </p:nvSpPr>
        <p:spPr>
          <a:xfrm>
            <a:off x="838200" y="295422"/>
            <a:ext cx="10515600" cy="6063175"/>
          </a:xfrm>
        </p:spPr>
        <p:txBody>
          <a:bodyPr>
            <a:noAutofit/>
          </a:bodyPr>
          <a:lstStyle/>
          <a:p>
            <a:pPr algn="just"/>
            <a:r>
              <a:rPr lang="it-IT" sz="15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Peraltro, anche nella materia </a:t>
            </a:r>
            <a:r>
              <a:rPr lang="it-IT" sz="15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de qua </a:t>
            </a:r>
            <a:r>
              <a:rPr lang="it-IT" sz="1500" i="1"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agitur</a:t>
            </a:r>
            <a:r>
              <a:rPr lang="it-IT" sz="15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a:t>
            </a:r>
            <a:r>
              <a:rPr lang="it-IT" sz="15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permane per le Amministrazioni la facoltà di procedere autonomamente</a:t>
            </a:r>
            <a:r>
              <a:rPr lang="it-IT" sz="15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a condizione che possano dimostrare di avere conseguito condizioni qualitative ed economiche più favorevoli rispetto a quelle fissate con le convenzioni-quadro (Cons. St., sez. III, 11 ottobre 2021, n. 6817; T.A.R. Campania, sez. V, 3 novembre 2021, n. 6986; per l’affermazione del principio all’infuori del campo sanitario cfr., </a:t>
            </a:r>
            <a:r>
              <a:rPr lang="it-IT" sz="1500"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ex </a:t>
            </a:r>
            <a:r>
              <a:rPr lang="it-IT" sz="1500" i="1" dirty="0" err="1">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plurimis</a:t>
            </a:r>
            <a:r>
              <a:rPr lang="it-IT" sz="15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Cons. St., sez. V, 10 maggio 2022, n. 3650; Cons. St., sez. V, 19 giugno 2019, n. 4190).</a:t>
            </a:r>
            <a:endParaRPr lang="it-IT" sz="1500" dirty="0">
              <a:effectLst/>
              <a:latin typeface="Times New Roman" panose="02020603050405020304" pitchFamily="18" charset="0"/>
              <a:ea typeface="Times New Roman" panose="02020603050405020304" pitchFamily="18" charset="0"/>
            </a:endParaRPr>
          </a:p>
          <a:p>
            <a:pPr algn="just"/>
            <a:r>
              <a:rPr lang="it-IT" sz="15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In conclusione, alla luce di quanto sin qui esposto, nello specifico settore degli acquisti degli enti del S.S.N., il rapporto fra convenzioni Consip e convenzioni delle centrali di committenza regionali deve essere declinato nei seguenti termini:</a:t>
            </a:r>
            <a:endParaRPr lang="it-IT" sz="1500" dirty="0">
              <a:effectLst/>
              <a:latin typeface="Times New Roman" panose="02020603050405020304" pitchFamily="18" charset="0"/>
              <a:ea typeface="Times New Roman" panose="02020603050405020304" pitchFamily="18" charset="0"/>
            </a:endParaRPr>
          </a:p>
          <a:p>
            <a:pPr marL="0" indent="0" algn="just">
              <a:buNone/>
            </a:pPr>
            <a:r>
              <a:rPr lang="it-IT" sz="15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 il canale di acquisto regionale costituisce la regola e, quindi, prevale su quello nazionale, onde le strutture sanitarie non sono tenute a specificare i motivi dell’adesione manifestata in conformità alla prescrizione generale;</a:t>
            </a:r>
            <a:endParaRPr lang="it-IT" sz="1500" dirty="0">
              <a:effectLst/>
              <a:latin typeface="Times New Roman" panose="02020603050405020304" pitchFamily="18" charset="0"/>
              <a:ea typeface="Times New Roman" panose="02020603050405020304" pitchFamily="18" charset="0"/>
            </a:endParaRPr>
          </a:p>
          <a:p>
            <a:pPr marL="0" indent="0" algn="just">
              <a:buNone/>
            </a:pPr>
            <a:r>
              <a:rPr lang="it-IT" sz="15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 in via di eccezione gli enti possono optare per la convenzione Consip, dando adeguato conto della maggiore vantaggiosità di quest’ultima sul piano economico e prestazionale;</a:t>
            </a:r>
            <a:endParaRPr lang="it-IT" sz="1500" dirty="0">
              <a:effectLst/>
              <a:latin typeface="Times New Roman" panose="02020603050405020304" pitchFamily="18" charset="0"/>
              <a:ea typeface="Times New Roman" panose="02020603050405020304" pitchFamily="18" charset="0"/>
            </a:endParaRPr>
          </a:p>
          <a:p>
            <a:pPr marL="0" indent="0" algn="just">
              <a:buNone/>
            </a:pPr>
            <a:r>
              <a:rPr lang="it-IT" sz="15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 in assenza di una convenzione regionale operativa scatta l’obbligo di approvvigionamento tramite Consip, destinato tuttavia a retrocedere in posizione sussidiaria non appena sia attivato lo strumento negoziale della Regione;</a:t>
            </a:r>
            <a:endParaRPr lang="it-IT" sz="1500" dirty="0">
              <a:effectLst/>
              <a:latin typeface="Times New Roman" panose="02020603050405020304" pitchFamily="18" charset="0"/>
              <a:ea typeface="Times New Roman" panose="02020603050405020304" pitchFamily="18" charset="0"/>
            </a:endParaRPr>
          </a:p>
          <a:p>
            <a:pPr marL="0" indent="0" algn="just">
              <a:buNone/>
            </a:pPr>
            <a:r>
              <a:rPr lang="it-IT" sz="15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 in ogni caso, l’Amministrazione può ricercare opzioni contrattuali alternative, con il vincolo dell’insuperabilità delle condizioni delle convenzioni-quadro (regionali e nazionali) e con l’obbligo di esplicitare analiticamente le ragioni della scelta al di fuori dei sistemi centralizzati di acquisizione.</a:t>
            </a:r>
            <a:endParaRPr lang="it-IT" sz="1500" dirty="0">
              <a:effectLst/>
              <a:latin typeface="Times New Roman" panose="02020603050405020304" pitchFamily="18" charset="0"/>
              <a:ea typeface="Times New Roman" panose="02020603050405020304" pitchFamily="18" charset="0"/>
            </a:endParaRPr>
          </a:p>
          <a:p>
            <a:pPr algn="just"/>
            <a:r>
              <a:rPr lang="it-IT" sz="15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Il Consiglio di Stato, nel condividere l’orientamento del Tar Liguria afferma che  “il Tribunale territoriale ha stabilito che la specialità della normativa di settore ha consentito di riconoscere prevalenza all’approvvigionamento dei servizi sanitari, come quello per cui è causa, tramite le centrali di committenza regionale, che garantiscono </a:t>
            </a:r>
            <a:r>
              <a:rPr lang="it-IT" sz="15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la predisposizione di procedure di evidenza pubblica meglio rispondenti alla necessità di introdurre elementi riferiti al contesto territoriale, anche tramite il coinvolgimento degli enti sanitari fruitori del servizio, e risparmi complessivi di costi.”</a:t>
            </a:r>
            <a:endParaRPr lang="it-IT" sz="1500" dirty="0">
              <a:effectLst/>
              <a:latin typeface="Times New Roman" panose="02020603050405020304" pitchFamily="18" charset="0"/>
              <a:ea typeface="Times New Roman" panose="02020603050405020304" pitchFamily="18" charset="0"/>
            </a:endParaRPr>
          </a:p>
          <a:p>
            <a:r>
              <a:rPr lang="it-IT" sz="1500" dirty="0">
                <a:solidFill>
                  <a:srgbClr val="1F2536"/>
                </a:solidFill>
                <a:effectLst/>
                <a:latin typeface="Garamond" panose="02020404030301010803" pitchFamily="18" charset="0"/>
                <a:ea typeface="Calibri" panose="020F0502020204030204" pitchFamily="34" charset="0"/>
                <a:cs typeface="Segoe UI" panose="020B0502040204020203" pitchFamily="34" charset="0"/>
              </a:rPr>
              <a:t>Motivazione peraltro, già espressa dal medesimo collegio giudicante: </a:t>
            </a:r>
            <a:r>
              <a:rPr lang="it-IT" sz="1500" b="1" dirty="0">
                <a:solidFill>
                  <a:srgbClr val="1F2536"/>
                </a:solidFill>
                <a:effectLst/>
                <a:latin typeface="Garamond" panose="02020404030301010803" pitchFamily="18" charset="0"/>
                <a:ea typeface="Calibri" panose="020F0502020204030204" pitchFamily="34" charset="0"/>
                <a:cs typeface="Segoe UI" panose="020B0502040204020203" pitchFamily="34" charset="0"/>
              </a:rPr>
              <a:t> “</a:t>
            </a:r>
            <a:r>
              <a:rPr lang="it-IT" sz="1500" dirty="0">
                <a:solidFill>
                  <a:srgbClr val="1F2536"/>
                </a:solidFill>
                <a:effectLst/>
                <a:latin typeface="Garamond" panose="02020404030301010803" pitchFamily="18" charset="0"/>
                <a:ea typeface="Calibri" panose="020F0502020204030204" pitchFamily="34" charset="0"/>
                <a:cs typeface="Segoe UI" panose="020B0502040204020203" pitchFamily="34" charset="0"/>
              </a:rPr>
              <a:t>La gara svolta a livello regionale risponde – quanto alla aderenza alle necessità dell’area di riferimento e, ove svolta successivamente, anche per la coerenza con il mercato – ai principi di maggior efficienza, efficacia e economicità che regolano l’azione pubblica. (Consiglio di Stato – </a:t>
            </a:r>
            <a:r>
              <a:rPr lang="it-IT" sz="1500" dirty="0" err="1">
                <a:solidFill>
                  <a:srgbClr val="1F2536"/>
                </a:solidFill>
                <a:effectLst/>
                <a:latin typeface="Garamond" panose="02020404030301010803" pitchFamily="18" charset="0"/>
                <a:ea typeface="Calibri" panose="020F0502020204030204" pitchFamily="34" charset="0"/>
                <a:cs typeface="Segoe UI" panose="020B0502040204020203" pitchFamily="34" charset="0"/>
              </a:rPr>
              <a:t>sent</a:t>
            </a:r>
            <a:r>
              <a:rPr lang="it-IT" sz="1500" dirty="0">
                <a:solidFill>
                  <a:srgbClr val="1F2536"/>
                </a:solidFill>
                <a:effectLst/>
                <a:latin typeface="Garamond" panose="02020404030301010803" pitchFamily="18" charset="0"/>
                <a:ea typeface="Calibri" panose="020F0502020204030204" pitchFamily="34" charset="0"/>
                <a:cs typeface="Segoe UI" panose="020B0502040204020203" pitchFamily="34" charset="0"/>
              </a:rPr>
              <a:t>. n. 1329/19). </a:t>
            </a:r>
            <a:endParaRPr lang="it-IT" sz="1500" dirty="0"/>
          </a:p>
        </p:txBody>
      </p:sp>
    </p:spTree>
    <p:extLst>
      <p:ext uri="{BB962C8B-B14F-4D97-AF65-F5344CB8AC3E}">
        <p14:creationId xmlns:p14="http://schemas.microsoft.com/office/powerpoint/2010/main" val="1020207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AFEDA1C-CC77-490A-AEA2-905CE29123B2}"/>
              </a:ext>
            </a:extLst>
          </p:cNvPr>
          <p:cNvSpPr>
            <a:spLocks noGrp="1"/>
          </p:cNvSpPr>
          <p:nvPr>
            <p:ph idx="1"/>
          </p:nvPr>
        </p:nvSpPr>
        <p:spPr>
          <a:xfrm>
            <a:off x="838200" y="323557"/>
            <a:ext cx="10515600" cy="5853406"/>
          </a:xfrm>
        </p:spPr>
        <p:txBody>
          <a:bodyPr>
            <a:normAutofit fontScale="85000" lnSpcReduction="10000"/>
          </a:bodyPr>
          <a:lstStyle/>
          <a:p>
            <a:pPr algn="just"/>
            <a:r>
              <a:rPr lang="it-IT" sz="1800" b="1" i="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Il “sistema a rete”</a:t>
            </a:r>
            <a:endParaRPr lang="it-IT" sz="1800" dirty="0">
              <a:effectLst/>
              <a:latin typeface="Times New Roman" panose="02020603050405020304" pitchFamily="18" charset="0"/>
              <a:ea typeface="Times New Roman" panose="02020603050405020304" pitchFamily="18" charset="0"/>
            </a:endParaRPr>
          </a:p>
          <a:p>
            <a:pPr marL="0" indent="0" algn="just">
              <a:buNone/>
            </a:pPr>
            <a:r>
              <a:rPr lang="it-IT" sz="18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“Le centrali regionali e Consip costituiscono un sistema a rete, </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perseguendo l’armonizzazione dei piani di razionalizzazione della spesa e realizzando sinergie nell’utilizzo degli strumenti informatici per l’acquisto di beni e servizi “(legge 27.12.2006 n. 296 art. 1 comma 457)</a:t>
            </a:r>
            <a:endParaRPr lang="it-IT" sz="1800" dirty="0">
              <a:effectLst/>
              <a:latin typeface="Times New Roman" panose="02020603050405020304" pitchFamily="18" charset="0"/>
              <a:ea typeface="Times New Roman" panose="02020603050405020304" pitchFamily="18" charset="0"/>
            </a:endParaRPr>
          </a:p>
          <a:p>
            <a:pPr marL="0" indent="0" algn="just">
              <a:buNone/>
            </a:pP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Per quanto riguarda la concertazione tra i Soggetti aggregatori, il DPCM  14.11.2014 prevede quanto segue:</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In attuazione dell’art. 9, comma 2, del decreto-legge 24 aprile 2014, n. 66, convertito, con modificazioni, dalla legge 23 giugno 2014, n. 89, per assicurare l’efficace realizzazione dell’attività di razionalizzazione della spesa per beni e servizi, è istituito il «</a:t>
            </a:r>
            <a:r>
              <a:rPr lang="it-IT" sz="18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Tavolo tecnico dei soggetti aggregatori»</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di seguito denominato «Tavolo tecnico» coordinato dal Ministero dell’economia e delle finanze.</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Il Tavolo, è composto da un rappresentante del Ministero dell’economia e delle finanze – Dipartimento dell’amministrazione generale, del personale e dei servizi (di seguito denominato DAG), da un rappresentante della Presidenza del Consiglio dei ministri e da un membro in rappresentanza di ciascun soggetto aggregatore iscritto nell’elenco di cui al comma 1 dell’art. 9 del decreto-legge 24 aprile 2014, n. 66. Al Tavolo presenziano un rappresentante della Conferenza delle regioni, un rappresentante dell’ANCI e un rappresentante dell’UPI. Al Tavolo partecipa, inoltre, un rappresentante dell’Autorità nazionale anticorruzione (ANAC) con funzioni di uditore.</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Il Tavolo tecnico nell’ambito delle attività di razionalizzazione della spesa per beni e servizi delle pubbliche amministrazioni svolge attività nei seguenti ambiti: a) raccolta dei dati relativi alla previsione dei fabbisogni di acquisto di beni e di servizi delle amministrazioni; </a:t>
            </a:r>
            <a:r>
              <a:rPr lang="it-IT" sz="18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b) pianificazione integrata e coordinata, nonché armonizzazione dei piani delle iniziative di acquisto dei soggetti aggregatori,</a:t>
            </a:r>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nel rispetto dei diversi modelli di centralizzazione degli acquisti adottati comprensivo della individuazione delle categorie di beni e servizi, nonché delle soglie al superamento delle quali, si svolgono le relative procedure di acquisto aggregato ai sensi del comma 3, dell’art. 9 del citato decreto legge n. 66 del 2014;</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 Nell’ambito del Tavolo tecnico è istituito un comitato guida (di seguito denominato comitato) composto da un membro in rappresentanza del Ministero dell’economia e delle finanze – DAG, con funzioni di presidente, da un membro in rappresentanza della Presidenza del Consiglio dei ministri, da un membro in rappresentanza di Consip S.p.A., da un membro in rappresentanza dei restanti soggetti aggregatori di cui al comma 1 dell’art. 9 del citato decreto-legge n. 66 del 2014, e da un membro in rappresentanza dei soggetti aggregatori di cui al comma 2 del medesimo art. 9. Per ogni componente è previsto un membro supplente.</a:t>
            </a:r>
            <a:endParaRPr lang="it-IT" sz="1800" dirty="0">
              <a:effectLst/>
              <a:latin typeface="Times New Roman" panose="02020603050405020304" pitchFamily="18" charset="0"/>
              <a:ea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1843529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0EE9C3A-058D-4D76-85ED-EE7A65DBEFBE}"/>
              </a:ext>
            </a:extLst>
          </p:cNvPr>
          <p:cNvSpPr>
            <a:spLocks noGrp="1"/>
          </p:cNvSpPr>
          <p:nvPr>
            <p:ph idx="1"/>
          </p:nvPr>
        </p:nvSpPr>
        <p:spPr>
          <a:xfrm>
            <a:off x="281355" y="211015"/>
            <a:ext cx="11633980" cy="6316394"/>
          </a:xfrm>
        </p:spPr>
        <p:txBody>
          <a:bodyPr>
            <a:normAutofit fontScale="85000" lnSpcReduction="10000"/>
          </a:bodyPr>
          <a:lstStyle/>
          <a:p>
            <a:pPr algn="just"/>
            <a:r>
              <a:rPr lang="it-IT" sz="1800" b="1"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Pianificazione e armonizzazione delle iniziative di acquisto dei soggetti aggregatori </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1. Al fine di avviare le attività di pianificazione e armonizzazione delle iniziative di acquisto dei soggetti aggregatori, entro il 30 settembre di ogni anno, il comitato guida individua l’indirizzo di cui all’art. 4, comma 2.</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2. Ciascun soggetto aggregatore, entro il 15 ottobre di ogni anno, trasmette alla segreteria tecnica una programmazione di massima riferita all’anno successivo redatto sulla base di un modello condiviso dal Tavolo tecnico. Tale piano, comprensivo delle procedure di acquisto aggregato di cui al comma 3 dell’art. 9 del decreto-legge 24 aprile 2014, n. 66, dovrà contenere i dati e le informazioni utili a descrivere le attività.</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3. Ciascun soggetto aggregatore, contestualmente, trasmette alla segreteria tecnica i dati e le informazioni relative ai fabbisogni di spesa degli enti per i quali svolge la funzione di soggetto aggregatore, individuati sulla base dei dati di spesa rilevata a consuntivo nell’ultimo anno, dei contratti in essere e delle previsioni di spesa per l’anno successivo, redatto, qualora disponibile, coerentemente con il nomenclatore unico dei beni e servizi di cui al successivo art. 6.</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4. La raccolta dei dati a supporto delle attività di cui ai precedenti commi 1, 2 e 3 potrà avvenire anche attraverso la consultazione delle banche dati esistenti presso i soggetti competenti.</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5. Entro il 30 novembre di ogni anno, il comitato guida presenta al Tavolo tecnico la proposta di Piano integrato delle iniziative di acquisto aggregato (di seguito piano integrato), comprensivo della individuazione delle categorie di beni e servizi, nonché delle soglie al superamento delle quali potranno essere svolte le relative procedure di acquisto aggregato ai sensi del comma 3, dell’art. 9 del decreto-legge 24 aprile 2014, n. 66. Tale proposta dovrà contenere il cronoprogramma di tutte le iniziative di acquisto aggregato, i soggetti aggregatori responsabili, i volumi di spesa affrontata, le modalità di espletamento delle iniziative, i risparmi stimati e, relativamente alle procedure di acquisto aggregato di cui al comma 3 dell’art. 9 del citato decreto-legge n. 66 del 2014, gli enti aggregati coinvolti.</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6. Entro il 15 dicembre di ogni anno, il Tavolo tecnico approva, a maggioranza, il piano integrato comprensivo delle informazioni di cui al precedente comma. Contestualmente il comitato guida predispone una relazione contenente le analisi ed il relativo piano delle procedure di acquisto aggregato inerenti le categorie di beni e servizi nonché le soglie di cui al comma 3 dell’art. 9 del citato decreto-legge n. 66 del 2014, e la invia alla Presidenza del Consiglio dei ministri ai fini della predisposizione del decreto del Presidente del Consiglio dei ministri di cui al medesimo comma 3 dell’art. 9 da adottarsi entro il 31 dicembre di ogni anno.</a:t>
            </a:r>
            <a:endParaRPr lang="it-IT" sz="1800" dirty="0">
              <a:effectLst/>
              <a:latin typeface="Times New Roman" panose="02020603050405020304" pitchFamily="18" charset="0"/>
              <a:ea typeface="Times New Roman" panose="02020603050405020304" pitchFamily="18" charset="0"/>
            </a:endParaRPr>
          </a:p>
          <a:p>
            <a:pPr algn="just"/>
            <a:r>
              <a:rPr lang="it-IT" sz="1800" dirty="0">
                <a:solidFill>
                  <a:srgbClr val="1F2536"/>
                </a:solidFill>
                <a:effectLst/>
                <a:latin typeface="Garamond" panose="02020404030301010803" pitchFamily="18" charset="0"/>
                <a:ea typeface="Times New Roman" panose="02020603050405020304" pitchFamily="18" charset="0"/>
                <a:cs typeface="Segoe UI" panose="020B0502040204020203" pitchFamily="34" charset="0"/>
              </a:rPr>
              <a:t>7. Il piano integrato potrà essere oggetto di revisione nel corso dell’anno anche in ragione di quanto previsto dal decreto del Presidente del Consiglio dei ministri di cui al comma 6.</a:t>
            </a:r>
            <a:endParaRPr lang="it-IT" sz="1800" dirty="0">
              <a:effectLst/>
              <a:latin typeface="Times New Roman" panose="02020603050405020304" pitchFamily="18" charset="0"/>
              <a:ea typeface="Times New Roman" panose="02020603050405020304" pitchFamily="18" charset="0"/>
            </a:endParaRPr>
          </a:p>
          <a:p>
            <a:pPr marL="0" indent="0">
              <a:lnSpc>
                <a:spcPct val="107000"/>
              </a:lnSpc>
              <a:spcAft>
                <a:spcPts val="800"/>
              </a:spcAft>
              <a:buNone/>
            </a:pPr>
            <a:r>
              <a:rPr lang="it-IT" sz="1800" dirty="0">
                <a:effectLst/>
                <a:latin typeface="Garamond" panose="02020404030301010803" pitchFamily="18" charset="0"/>
                <a:ea typeface="Calibri" panose="020F0502020204030204" pitchFamily="34"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586328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09D055-E9F8-4496-8559-AF104B0361D9}"/>
              </a:ext>
            </a:extLst>
          </p:cNvPr>
          <p:cNvSpPr>
            <a:spLocks noGrp="1"/>
          </p:cNvSpPr>
          <p:nvPr>
            <p:ph type="title"/>
          </p:nvPr>
        </p:nvSpPr>
        <p:spPr/>
        <p:txBody>
          <a:bodyPr>
            <a:normAutofit/>
          </a:bodyPr>
          <a:lstStyle/>
          <a:p>
            <a:pPr algn="ctr"/>
            <a:r>
              <a:rPr lang="it-IT" sz="2200" b="1" dirty="0">
                <a:latin typeface="Garamond" panose="02020404030301010803" pitchFamily="18" charset="0"/>
              </a:rPr>
              <a:t>Le procedure di acquisto di farmaci biologici </a:t>
            </a:r>
            <a:br>
              <a:rPr lang="it-IT" sz="2200" b="1" dirty="0">
                <a:latin typeface="Garamond" panose="02020404030301010803" pitchFamily="18" charset="0"/>
              </a:rPr>
            </a:br>
            <a:r>
              <a:rPr lang="it-IT" sz="2200" b="1" dirty="0">
                <a:latin typeface="Garamond" panose="02020404030301010803" pitchFamily="18" charset="0"/>
              </a:rPr>
              <a:t>e gli obiettivi di contenimento della spesa sanitaria.</a:t>
            </a:r>
            <a:br>
              <a:rPr lang="it-IT" sz="2200" b="1" dirty="0">
                <a:latin typeface="Garamond" panose="02020404030301010803" pitchFamily="18" charset="0"/>
              </a:rPr>
            </a:br>
            <a:r>
              <a:rPr lang="it-IT" sz="2200" b="1" dirty="0">
                <a:latin typeface="Garamond" panose="02020404030301010803" pitchFamily="18" charset="0"/>
              </a:rPr>
              <a:t> La sentenza del Consiglio di Stato n. 1309/2021</a:t>
            </a:r>
          </a:p>
        </p:txBody>
      </p:sp>
      <p:sp>
        <p:nvSpPr>
          <p:cNvPr id="3" name="Segnaposto contenuto 2">
            <a:extLst>
              <a:ext uri="{FF2B5EF4-FFF2-40B4-BE49-F238E27FC236}">
                <a16:creationId xmlns:a16="http://schemas.microsoft.com/office/drawing/2014/main" id="{44386193-1006-4385-97D8-94982088AD51}"/>
              </a:ext>
            </a:extLst>
          </p:cNvPr>
          <p:cNvSpPr>
            <a:spLocks noGrp="1"/>
          </p:cNvSpPr>
          <p:nvPr>
            <p:ph idx="1"/>
          </p:nvPr>
        </p:nvSpPr>
        <p:spPr>
          <a:xfrm>
            <a:off x="838200" y="1825624"/>
            <a:ext cx="10515600" cy="4504837"/>
          </a:xfrm>
        </p:spPr>
        <p:txBody>
          <a:bodyPr>
            <a:normAutofit fontScale="77500" lnSpcReduction="20000"/>
          </a:bodyPr>
          <a:lstStyle/>
          <a:p>
            <a:pPr marL="0" indent="0" algn="just">
              <a:buNone/>
            </a:pPr>
            <a:r>
              <a:rPr lang="it-IT" sz="2600" dirty="0">
                <a:latin typeface="Garamond" panose="02020404030301010803" pitchFamily="18" charset="0"/>
              </a:rPr>
              <a:t>Nella vicenda sottoposta all’esame del GA viene in rilievo l’impugnativa di una delibera della G.R. Puglia </a:t>
            </a:r>
            <a:r>
              <a:rPr lang="it-IT" sz="26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contenente </a:t>
            </a:r>
            <a:r>
              <a:rPr lang="it-IT" sz="2600" i="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“Misure per la razionalizzazione della spesa farmaceutica – Interventi volti ad incrementare l’appropriatezza prescrittiva sui farmaci biotecnologici ad alto costo a base di </a:t>
            </a:r>
            <a:r>
              <a:rPr lang="it-IT" sz="2600" i="1"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Epoetine</a:t>
            </a:r>
            <a:r>
              <a:rPr lang="it-IT" sz="2600" i="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t>
            </a:r>
            <a:r>
              <a:rPr lang="it-IT" sz="26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r>
              <a:rPr lang="it-IT" sz="2600" dirty="0">
                <a:latin typeface="Garamond" panose="02020404030301010803" pitchFamily="18" charset="0"/>
              </a:rPr>
              <a:t>con la quale, successivamente agli esiti di una gara regionale per l’acquisto di farmaci biologici, venivano</a:t>
            </a:r>
            <a:r>
              <a:rPr lang="it-IT" sz="26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definite le linee di indirizzo per i medici operanti nel Centri autorizzati alla prescrizione di tali medicinali. </a:t>
            </a:r>
          </a:p>
          <a:p>
            <a:pPr marL="0" indent="0" algn="just">
              <a:buNone/>
            </a:pPr>
            <a:r>
              <a:rPr lang="it-IT" sz="26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Il ricorrente, operatore economico del settore, graduatosi per taluni lotti di interesse in alcuni casi secondo in altri al terzo posto,</a:t>
            </a:r>
            <a:r>
              <a:rPr lang="it-IT" sz="26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ha impugnato tale deliberazione lamentando che essa avrebbe imposto ai medici di prescrivere a tutti i nuovi pazienti (</a:t>
            </a:r>
            <a:r>
              <a:rPr lang="it-IT" sz="26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c.d. </a:t>
            </a:r>
            <a:r>
              <a:rPr lang="it-IT" sz="2600" b="1"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drug</a:t>
            </a:r>
            <a:r>
              <a:rPr lang="it-IT" sz="26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r>
              <a:rPr lang="it-IT" sz="2600" b="1"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naive</a:t>
            </a:r>
            <a:r>
              <a:rPr lang="it-IT" sz="26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il farmaco posizionato al primo posto della graduatoria dei vincitori in quanto meno costoso; i medici avrebbero potuto prescrivere gli altri farmaci biosimilari anch’essi vincitori solo in </a:t>
            </a:r>
            <a:r>
              <a:rPr lang="it-IT" sz="2600" b="1" i="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“caso di documentata motivazione clinica” </a:t>
            </a:r>
            <a:r>
              <a:rPr lang="it-IT" sz="26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da riportare sul Piano Terapeutico Informatizzato Edotto (con indicazione delle circostanze che avevano comportato tale scelta, e cioè le condizioni cliniche, le caratteristiche dei pazienti, o altre motivazioni cliniche di rilievo), in modo da giustificare la mancata prescrizione del farmaco più economico. </a:t>
            </a:r>
          </a:p>
          <a:p>
            <a:pPr marL="0" indent="0" algn="just">
              <a:buNone/>
            </a:pPr>
            <a:r>
              <a:rPr lang="it-IT" sz="26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La ricorrente ha censurato la deliberazione anche laddove ha previsto che tutti gli altri medicinali a base di </a:t>
            </a:r>
            <a:r>
              <a:rPr lang="it-IT" sz="26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epoetina</a:t>
            </a:r>
            <a:r>
              <a:rPr lang="it-IT" sz="26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in commercio, diversi dai vincitori dell’accordo quadro, ivi compresi anche quelli che non avevano partecipato alla gara, avrebbero potuto essere prescritti per garantire la continuità terapeutica dei pazienti già in trattamento, purché fossero tenute in debito conto dai medici prescrittori le indicazioni di AIFA nel “nuovo Position Paper sui biosimilari” sull’intercambiabilità dei farmaci, valutando lo switch terapeutico verso quelli a minor costo vincitori dell’accordo quadro.</a:t>
            </a:r>
            <a:endParaRPr lang="it-IT"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768304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BE498AE-BCAB-43E6-A91A-7B3BCA8F1204}"/>
              </a:ext>
            </a:extLst>
          </p:cNvPr>
          <p:cNvSpPr>
            <a:spLocks noGrp="1"/>
          </p:cNvSpPr>
          <p:nvPr>
            <p:ph idx="1"/>
          </p:nvPr>
        </p:nvSpPr>
        <p:spPr>
          <a:xfrm>
            <a:off x="838200" y="211015"/>
            <a:ext cx="10515600" cy="6147582"/>
          </a:xfrm>
        </p:spPr>
        <p:txBody>
          <a:bodyPr>
            <a:normAutofit fontScale="92500" lnSpcReduction="10000"/>
          </a:bodyPr>
          <a:lstStyle/>
          <a:p>
            <a:pPr marL="0" indent="0" algn="just">
              <a:buNone/>
            </a:pPr>
            <a:r>
              <a:rPr lang="it-IT" sz="1700" b="1" dirty="0">
                <a:latin typeface="Garamond" panose="02020404030301010803" pitchFamily="18" charset="0"/>
              </a:rPr>
              <a:t>Il Supremo Consesso Amministrativo, nel riformare la sentenza di primo grado che aveva accolto il gravame, ha</a:t>
            </a:r>
          </a:p>
          <a:p>
            <a:pPr marL="0" indent="0" algn="just">
              <a:buNone/>
            </a:pPr>
            <a:r>
              <a:rPr lang="it-IT" sz="1700" b="1" dirty="0">
                <a:latin typeface="Garamond" panose="02020404030301010803" pitchFamily="18" charset="0"/>
              </a:rPr>
              <a:t> preliminarmente osservato che</a:t>
            </a:r>
            <a:r>
              <a:rPr lang="it-IT" sz="1700" dirty="0">
                <a:latin typeface="Garamond" panose="02020404030301010803" pitchFamily="18" charset="0"/>
              </a:rPr>
              <a:t>:</a:t>
            </a:r>
          </a:p>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 "farmaci biologici", ivi inclusi i farmaci biotecnologici, cioè ottenuti con biotecnologie, sono farmaci il cui principio attivo è rappresentato da una sostanza prodotta o estratta da un sistema biologico, oppure derivata da una sorgente biologica attraverso procedimenti di biotecnologia. La produzione di farmaci biologici è sicuramente più complessa di un farmaco di derivazione chimica, essendo svariati i fattori che incidono sul processo stesso di produzione.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Come ha rilevato questa Sezione, i farmaci biotecnologici, proprio per la complessità e la natura dei processi di produzione, non sono mai pienamente identici, ancorché si basino su un medesimo principio attivo ed abbiano le stesse indicazioni terapeutiche. Infatti nel loro caso non si usa il termine “equivalente” (o “generico”), bensì “similare” o “biosimilare” (sul punto, Cons. Stato, sez. III, 13 giugno 2011, n. 3572; Cons. Stato, sez. III, 3 dicembre 2015, n. 5478).</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Essi si distinguono dai farmaci chimici dove “ogni prodotto è pienamente equivalente all’altro (“originator” o meno) sempreché sia accertata l’identità del composto chimico (molecola). In effetti in questi casi si parla correntemente di farmaci “equivalenti” o “generici”; e com’è noto il servizio sanitario pubblico si rivolge naturalmente al prodotto di minor prezzo, lasciando ai pazienti (e per essi ai medici curanti) la libertà di sceglierne altri, purché assumano a proprio carico la differenza di prezzo” (Cons. Stato, sez. III, 13 giugno 2011, n. 3572).</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Per farmaco biosimilare si intende, invece, “un medicinale simile ad un prodotto biologico/biotecnologico c.d. di riferimento, la cui messa in commercio sia già stata autorizzata. Secondo una definizione fornita dall’EMA nel 2012, in particolare, “per farmaco biosimilare si intende un medicinale sviluppato in modo da risultare simile ad un prodotto biologico che sia già stato autorizzato – appunto, il c.d. medicinale di riferimento o originator” (cfr. T.A.R. Piemonte, sez. II, 9 giugno 2016, n. 818).</a:t>
            </a:r>
          </a:p>
          <a:p>
            <a:pPr algn="just">
              <a:lnSpc>
                <a:spcPct val="107000"/>
              </a:lnSpc>
              <a:spcAft>
                <a:spcPts val="8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863770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6581BBC5-2371-43E8-A31B-2BD32F238DA2}"/>
              </a:ext>
            </a:extLst>
          </p:cNvPr>
          <p:cNvSpPr>
            <a:spLocks noGrp="1"/>
          </p:cNvSpPr>
          <p:nvPr>
            <p:ph idx="1"/>
          </p:nvPr>
        </p:nvSpPr>
        <p:spPr>
          <a:xfrm>
            <a:off x="773723" y="703385"/>
            <a:ext cx="10114671" cy="5261317"/>
          </a:xfrm>
        </p:spPr>
        <p:txBody>
          <a:bodyPr>
            <a:normAutofit/>
          </a:bodyPr>
          <a:lstStyle/>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Tuttavia “i vari prodotti biotecnologici (originator e similari) basati sullo stesso principio attivo, benché in qualche misura differenti tra loro, per la complessità dei processi produttivi (e dunque non “equivalenti” in senso stretto), possono tuttavia essere usati come se fossero equivalenti nella generalità dei casi e salvo eccezioni, sempreché si osservi la cautela, una volta iniziato il trattamento con un prodotto di proseguirlo (salvo eccezioni) con lo stesso prodotto…” (Cons. Stato, sez. III, 3 dicembre 2015, n. 5478; Cons. Stato, sez. III, 13 giugno 2011, n. 3572; T.A.R. Puglia-Bari, sez. II, 19 marzo 2015, n. 443; T.A.R. Piemonte, sez. II, 9 giugno 2016, n. 818).</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La </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Sezione ha ritenuto che “Non risultano elementi da cui si possa desumere la superiorità qualitativa di un prodotto rispetto all’altro, a parte le suddette ipotesi nelle quali la particolarità del caso fa preferire un prodotto rispetto all’altro. Ciò vale tanto per l’“originator” quanto per i similari. In effetti l’“originator” ha il merito storico di essere stato, a suo tempo, il risultato di una ricerca originale ed innovativa, e ne è stato ricompensato con il diritto di esclusiva per la durata prevista dalla legge; ma al di là di questo non vi sono basi razionali per presumere che l’“originator”, solo perché tale, sia qualitativamente superiore ai prodotti elaborati successivamente, che mettono a frutto (legittimamente) le stesse acquisizioni ed esperienze.” (Cons. Stato, sez. III, 23 dicembre 2011, n. 6809).</a:t>
            </a:r>
          </a:p>
        </p:txBody>
      </p:sp>
    </p:spTree>
    <p:extLst>
      <p:ext uri="{BB962C8B-B14F-4D97-AF65-F5344CB8AC3E}">
        <p14:creationId xmlns:p14="http://schemas.microsoft.com/office/powerpoint/2010/main" val="1347689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1E97E9D-8A5A-43F2-B31D-CE34A907B193}"/>
              </a:ext>
            </a:extLst>
          </p:cNvPr>
          <p:cNvSpPr>
            <a:spLocks noGrp="1"/>
          </p:cNvSpPr>
          <p:nvPr>
            <p:ph idx="1"/>
          </p:nvPr>
        </p:nvSpPr>
        <p:spPr>
          <a:xfrm>
            <a:off x="844062" y="604911"/>
            <a:ext cx="10607040" cy="5950634"/>
          </a:xfrm>
        </p:spPr>
        <p:txBody>
          <a:bodyPr>
            <a:normAutofit lnSpcReduction="10000"/>
          </a:bodyPr>
          <a:lstStyle/>
          <a:p>
            <a:pPr marL="0" indent="0" algn="just">
              <a:buNone/>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Nel secondo position paper dell’AIFA del 2018 sui farmaci biosimilari si legge che “La perdita della copertura brevettuale permette l’entrata sulla scena terapeutica dei farmaci cosiddetti “biosimilari”, medicinali “simili” per qualità, efficacia e sicurezza ai prodotti biologici originatori di riferimento e non più soggetti a copertura brevettuale. La disponibilità dei prodotti biosimilari genera una concorrenza rispetto ai prodotti originatori e rappresenta perciò un fattore importante. Quindi, i medicinali biosimilari costituiscono un’opzione terapeutica a costo inferiore per il Servizio Sanitario Nazionale (SSN), producendo importanti risvolti sulla possibilità di trattamento di un numero maggiore di pazienti e sull’accesso a terapie ad alto impatto economico…Come dimostrato dal processo regolatorio di autorizzazione, il rapporto rischio-beneficio dei biosimilari è il medesimo di quello degli originatori di riferimento. Per tale motivo, l’AIFA considera i biosimilari come prodotti intercambiabili con i corrispondenti originatori di riferimento. Tale considerazione vale tanto per i pazienti naïve quanto per i pazienti già in cura. Inoltre, in considerazione del fatto che il processo di valutazione della </a:t>
            </a:r>
            <a:r>
              <a:rPr lang="it-IT" sz="18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biosimilarità</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è condotto, dall’EMA e dalle Autorità regolatorie nazionali, al massimo livello di conoscenze scientifiche e sulla base di tutte le evidenze disponibili, non sono necessarie ulteriori valutazioni comparative effettuate a livello regionale o locale…Lo sviluppo e l’utilizzo dei farmaci biosimilari rappresentano un’opportunità essenziale per l’ottimizzazione dell’efficienza dei sistemi sanitari ed assistenziali, avendo la potenzialità di soddisfare una crescente domanda di salute, in termini sia di efficacia e di personalizzazione delle terapie sia di sicurezza d’impiego. I medicinali biosimilari rappresentano, dunque, uno strumento irrinunciabile per lo sviluppo di un mercato dei biologici competitivo e concorrenziale, necessario alla sostenibilità del sistema sanitario e delle terapie innovative, mantenendo garanzie di efficacia, sicurezza e qualità per i pazienti e garantendo loro un accesso omogeneo, informato e tempestivo ai farmaci, pur in un contesto di razionalizzazione della spesa pubblica.” (cfr. anche TAR Piemonte 14/7/2020 n. 465)</a:t>
            </a:r>
            <a:endParaRPr lang="it-IT" sz="1800" dirty="0"/>
          </a:p>
          <a:p>
            <a:pPr marL="0" indent="0" algn="just">
              <a:buNone/>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Nel secondo position paper del 2018, quindi, l’AIFA, ritenendo i biosimilari come intercambiabili (n.d.r. a seguito di valutazione del medico curante che conosce le condizioni del proprio paziente e, quindi, non sostituibili in via automatica), ha fugato gran parte dei dubbi che si erano posti in precedenza sulla possibilità di “switch” dal farmaco originator a quello biosimilare e, quindi, ha implicitamente ribadito la sovrapponibilità, in termini di efficacia e di sicurezza, dei farmaci biosimilari presenti sul mercato rispetto all’originator e, dunque, anche tra di loro</a:t>
            </a:r>
            <a:endParaRPr lang="it-IT" dirty="0"/>
          </a:p>
        </p:txBody>
      </p:sp>
    </p:spTree>
    <p:extLst>
      <p:ext uri="{BB962C8B-B14F-4D97-AF65-F5344CB8AC3E}">
        <p14:creationId xmlns:p14="http://schemas.microsoft.com/office/powerpoint/2010/main" val="3589853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B2C3E5F-FDC2-4568-A50D-24F03F5E7283}"/>
              </a:ext>
            </a:extLst>
          </p:cNvPr>
          <p:cNvSpPr>
            <a:spLocks noGrp="1"/>
          </p:cNvSpPr>
          <p:nvPr>
            <p:ph idx="1"/>
          </p:nvPr>
        </p:nvSpPr>
        <p:spPr>
          <a:xfrm>
            <a:off x="337625" y="337625"/>
            <a:ext cx="11549575" cy="6119446"/>
          </a:xfrm>
        </p:spPr>
        <p:txBody>
          <a:bodyPr>
            <a:normAutofit fontScale="55000" lnSpcReduction="20000"/>
          </a:bodyPr>
          <a:lstStyle/>
          <a:p>
            <a:pPr marL="0" indent="0">
              <a:buNone/>
            </a:pPr>
            <a:r>
              <a:rPr lang="it-IT" sz="2700" b="1" dirty="0">
                <a:latin typeface="Garamond" panose="02020404030301010803" pitchFamily="18" charset="0"/>
              </a:rPr>
              <a:t>Svolte queste premesse, il Consiglio di Stato ha altresì richiamato le disposizioni normative sull’acquisto di farmaci biologici – art. 15, comma</a:t>
            </a:r>
          </a:p>
          <a:p>
            <a:pPr marL="0" indent="0">
              <a:buNone/>
            </a:pPr>
            <a:r>
              <a:rPr lang="it-IT" sz="2700" b="1" dirty="0">
                <a:latin typeface="Garamond" panose="02020404030301010803" pitchFamily="18" charset="0"/>
              </a:rPr>
              <a:t> 11 quater del D.L. n. 95/2012 convertito in L. n. 135/2012, secondo cui:</a:t>
            </a:r>
          </a:p>
          <a:p>
            <a:pPr marL="0" indent="0">
              <a:buNone/>
            </a:pPr>
            <a:endParaRPr lang="it-IT" sz="2700" b="1" dirty="0">
              <a:latin typeface="Garamond" panose="02020404030301010803" pitchFamily="18" charset="0"/>
            </a:endParaRPr>
          </a:p>
          <a:p>
            <a:pPr algn="just">
              <a:lnSpc>
                <a:spcPct val="107000"/>
              </a:lnSpc>
              <a:spcAft>
                <a:spcPts val="800"/>
              </a:spcAft>
            </a:pPr>
            <a:r>
              <a:rPr lang="it-IT" sz="2700" dirty="0">
                <a:effectLst/>
                <a:latin typeface="Garamond" panose="02020404030301010803" pitchFamily="18" charset="0"/>
                <a:ea typeface="Calibri" panose="020F0502020204030204" pitchFamily="34" charset="0"/>
                <a:cs typeface="Times New Roman" panose="02020603050405020304" pitchFamily="18" charset="0"/>
              </a:rPr>
              <a:t>L'esistenza di un rapporto di </a:t>
            </a:r>
            <a:r>
              <a:rPr lang="it-IT" sz="2700" dirty="0" err="1">
                <a:effectLst/>
                <a:latin typeface="Garamond" panose="02020404030301010803" pitchFamily="18" charset="0"/>
                <a:ea typeface="Calibri" panose="020F0502020204030204" pitchFamily="34" charset="0"/>
                <a:cs typeface="Times New Roman" panose="02020603050405020304" pitchFamily="18" charset="0"/>
              </a:rPr>
              <a:t>biosimilarità</a:t>
            </a:r>
            <a:r>
              <a:rPr lang="it-IT" sz="2700" dirty="0">
                <a:effectLst/>
                <a:latin typeface="Garamond" panose="02020404030301010803" pitchFamily="18" charset="0"/>
                <a:ea typeface="Calibri" panose="020F0502020204030204" pitchFamily="34" charset="0"/>
                <a:cs typeface="Times New Roman" panose="02020603050405020304" pitchFamily="18" charset="0"/>
              </a:rPr>
              <a:t> tra un farmaco biosimilare </a:t>
            </a:r>
            <a:r>
              <a:rPr lang="it-IT" sz="2700" dirty="0" err="1">
                <a:effectLst/>
                <a:latin typeface="Garamond" panose="02020404030301010803" pitchFamily="18" charset="0"/>
                <a:ea typeface="Calibri" panose="020F0502020204030204" pitchFamily="34" charset="0"/>
                <a:cs typeface="Times New Roman" panose="02020603050405020304" pitchFamily="18" charset="0"/>
              </a:rPr>
              <a:t>eil</a:t>
            </a:r>
            <a:r>
              <a:rPr lang="it-IT" sz="2700" dirty="0">
                <a:effectLst/>
                <a:latin typeface="Garamond" panose="02020404030301010803" pitchFamily="18" charset="0"/>
                <a:ea typeface="Calibri" panose="020F0502020204030204" pitchFamily="34" charset="0"/>
                <a:cs typeface="Times New Roman" panose="02020603050405020304" pitchFamily="18" charset="0"/>
              </a:rPr>
              <a:t> suo biologico di riferimento sussiste solo ove accertato dalla </a:t>
            </a:r>
            <a:r>
              <a:rPr lang="it-IT" sz="2700" dirty="0" err="1">
                <a:effectLst/>
                <a:latin typeface="Garamond" panose="02020404030301010803" pitchFamily="18" charset="0"/>
                <a:ea typeface="Calibri" panose="020F0502020204030204" pitchFamily="34" charset="0"/>
                <a:cs typeface="Times New Roman" panose="02020603050405020304" pitchFamily="18" charset="0"/>
              </a:rPr>
              <a:t>European</a:t>
            </a:r>
            <a:r>
              <a:rPr lang="it-IT" sz="2700" dirty="0">
                <a:effectLst/>
                <a:latin typeface="Garamond" panose="02020404030301010803" pitchFamily="18" charset="0"/>
                <a:ea typeface="Calibri" panose="020F0502020204030204" pitchFamily="34" charset="0"/>
                <a:cs typeface="Times New Roman" panose="02020603050405020304" pitchFamily="18" charset="0"/>
              </a:rPr>
              <a:t> Medicine Agency (EMA) o dall'Agenzia italiana del farmaco, tenuto conto delle rispettive competenze. Non è consentita la sostituibilità automatica tra farmaco biologico </a:t>
            </a:r>
            <a:r>
              <a:rPr lang="it-IT" sz="2700" dirty="0" err="1">
                <a:effectLst/>
                <a:latin typeface="Garamond" panose="02020404030301010803" pitchFamily="18" charset="0"/>
                <a:ea typeface="Calibri" panose="020F0502020204030204" pitchFamily="34" charset="0"/>
                <a:cs typeface="Times New Roman" panose="02020603050405020304" pitchFamily="18" charset="0"/>
              </a:rPr>
              <a:t>diriferimento</a:t>
            </a:r>
            <a:r>
              <a:rPr lang="it-IT" sz="2700" dirty="0">
                <a:effectLst/>
                <a:latin typeface="Garamond" panose="02020404030301010803" pitchFamily="18" charset="0"/>
                <a:ea typeface="Calibri" panose="020F0502020204030204" pitchFamily="34" charset="0"/>
                <a:cs typeface="Times New Roman" panose="02020603050405020304" pitchFamily="18" charset="0"/>
              </a:rPr>
              <a:t> e un suo biosimilare né tra biosimilari. Nelle procedure pubbliche di acquisto per i farmaci biosimilari non possono essere posti in gara nel medesimo lotto princìpi attivi differenti, anche se aventi le stesse indicazioni terapeutiche. Alfine di razionalizzare la spesa per l'acquisto di farmaci biologici a brevetto </a:t>
            </a:r>
            <a:r>
              <a:rPr lang="it-IT" sz="2700" dirty="0" err="1">
                <a:effectLst/>
                <a:latin typeface="Garamond" panose="02020404030301010803" pitchFamily="18" charset="0"/>
                <a:ea typeface="Calibri" panose="020F0502020204030204" pitchFamily="34" charset="0"/>
                <a:cs typeface="Times New Roman" panose="02020603050405020304" pitchFamily="18" charset="0"/>
              </a:rPr>
              <a:t>scadut</a:t>
            </a:r>
            <a:r>
              <a:rPr lang="it-IT" sz="2700" dirty="0">
                <a:effectLst/>
                <a:latin typeface="Garamond" panose="02020404030301010803" pitchFamily="18" charset="0"/>
                <a:ea typeface="Calibri" panose="020F0502020204030204" pitchFamily="34" charset="0"/>
                <a:cs typeface="Times New Roman" panose="02020603050405020304" pitchFamily="18" charset="0"/>
              </a:rPr>
              <a:t> </a:t>
            </a:r>
            <a:r>
              <a:rPr lang="it-IT" sz="2700" dirty="0" err="1">
                <a:effectLst/>
                <a:latin typeface="Garamond" panose="02020404030301010803" pitchFamily="18" charset="0"/>
                <a:ea typeface="Calibri" panose="020F0502020204030204" pitchFamily="34" charset="0"/>
                <a:cs typeface="Times New Roman" panose="02020603050405020304" pitchFamily="18" charset="0"/>
              </a:rPr>
              <a:t>oe</a:t>
            </a:r>
            <a:r>
              <a:rPr lang="it-IT" sz="2700" dirty="0">
                <a:effectLst/>
                <a:latin typeface="Garamond" panose="02020404030301010803" pitchFamily="18" charset="0"/>
                <a:ea typeface="Calibri" panose="020F0502020204030204" pitchFamily="34" charset="0"/>
                <a:cs typeface="Times New Roman" panose="02020603050405020304" pitchFamily="18" charset="0"/>
              </a:rPr>
              <a:t> per i quali siano presenti sul mercato i relativi farmaci biosimilari, si applicano le seguenti disposizioni:</a:t>
            </a:r>
          </a:p>
          <a:p>
            <a:pPr marL="342900" lvl="0" indent="-342900" algn="just">
              <a:lnSpc>
                <a:spcPct val="107000"/>
              </a:lnSpc>
              <a:buFont typeface="+mj-lt"/>
              <a:buAutoNum type="alphaLcParenR"/>
            </a:pPr>
            <a:r>
              <a:rPr lang="it-IT" sz="2700" dirty="0">
                <a:effectLst/>
                <a:latin typeface="Garamond" panose="02020404030301010803" pitchFamily="18" charset="0"/>
                <a:ea typeface="Calibri" panose="020F0502020204030204" pitchFamily="34" charset="0"/>
                <a:cs typeface="Times New Roman" panose="02020603050405020304" pitchFamily="18" charset="0"/>
              </a:rPr>
              <a:t>le procedure pubbliche di acquisto devono svolgersi mediante utilizzo d </a:t>
            </a:r>
            <a:r>
              <a:rPr lang="it-IT" sz="2700" dirty="0" err="1">
                <a:effectLst/>
                <a:latin typeface="Garamond" panose="02020404030301010803" pitchFamily="18" charset="0"/>
                <a:ea typeface="Calibri" panose="020F0502020204030204" pitchFamily="34" charset="0"/>
                <a:cs typeface="Times New Roman" panose="02020603050405020304" pitchFamily="18" charset="0"/>
              </a:rPr>
              <a:t>iaccordi</a:t>
            </a:r>
            <a:r>
              <a:rPr lang="it-IT" sz="2700" dirty="0">
                <a:effectLst/>
                <a:latin typeface="Garamond" panose="02020404030301010803" pitchFamily="18" charset="0"/>
                <a:ea typeface="Calibri" panose="020F0502020204030204" pitchFamily="34" charset="0"/>
                <a:cs typeface="Times New Roman" panose="02020603050405020304" pitchFamily="18" charset="0"/>
              </a:rPr>
              <a:t>-quadro con tutti gli operatori economici quando i medicinali sono più di tre a base del medesimo principio attivo. A tal fine le centrali regionali d'acquisto predispongono un lotto unico per la costituzione del quale si devono considerare </a:t>
            </a:r>
            <a:r>
              <a:rPr lang="it-IT" sz="2700" dirty="0" err="1">
                <a:effectLst/>
                <a:latin typeface="Garamond" panose="02020404030301010803" pitchFamily="18" charset="0"/>
                <a:ea typeface="Calibri" panose="020F0502020204030204" pitchFamily="34" charset="0"/>
                <a:cs typeface="Times New Roman" panose="02020603050405020304" pitchFamily="18" charset="0"/>
              </a:rPr>
              <a:t>lospecifico</a:t>
            </a:r>
            <a:r>
              <a:rPr lang="it-IT" sz="2700" dirty="0">
                <a:effectLst/>
                <a:latin typeface="Garamond" panose="02020404030301010803" pitchFamily="18" charset="0"/>
                <a:ea typeface="Calibri" panose="020F0502020204030204" pitchFamily="34" charset="0"/>
                <a:cs typeface="Times New Roman" panose="02020603050405020304" pitchFamily="18" charset="0"/>
              </a:rPr>
              <a:t> principio attivo (ATC di V livello), i medesimi dosaggio e via </a:t>
            </a:r>
            <a:r>
              <a:rPr lang="it-IT" sz="2700" dirty="0" err="1">
                <a:effectLst/>
                <a:latin typeface="Garamond" panose="02020404030301010803" pitchFamily="18" charset="0"/>
                <a:ea typeface="Calibri" panose="020F0502020204030204" pitchFamily="34" charset="0"/>
                <a:cs typeface="Times New Roman" panose="02020603050405020304" pitchFamily="18" charset="0"/>
              </a:rPr>
              <a:t>disomministrazione</a:t>
            </a:r>
            <a:endParaRPr lang="it-IT" sz="2700" dirty="0">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it-IT" sz="2700" dirty="0">
                <a:effectLst/>
                <a:latin typeface="Garamond" panose="02020404030301010803" pitchFamily="18" charset="0"/>
                <a:ea typeface="Calibri" panose="020F0502020204030204" pitchFamily="34" charset="0"/>
                <a:cs typeface="Times New Roman" panose="02020603050405020304" pitchFamily="18" charset="0"/>
              </a:rPr>
              <a:t>b) al fine di garantire un'effettiva razionalizzazione della spesa e nel contempo un'ampia disponibilità delle terapie, i pazienti devono essere trattati con uno dei primi tre farmaci nella graduatoria dell'accordo-quadro, classificati secondo il criterio del minor prezzo o dell'offerta economicamente più vantaggiosa. Il medico è comunque libero di prescrivere il farmaco, tra quelli inclusi nella procedura di cui alla lettera a), ritenuto idoneo a garantire la continuità terapeutica ai pazienti</a:t>
            </a:r>
          </a:p>
          <a:p>
            <a:pPr marL="342900" lvl="0" indent="-342900" algn="just">
              <a:lnSpc>
                <a:spcPct val="107000"/>
              </a:lnSpc>
              <a:buFont typeface="+mj-lt"/>
              <a:buAutoNum type="alphaLcParenR"/>
            </a:pPr>
            <a:r>
              <a:rPr lang="it-IT" sz="2700" dirty="0">
                <a:effectLst/>
                <a:latin typeface="Garamond" panose="02020404030301010803" pitchFamily="18" charset="0"/>
                <a:ea typeface="Calibri" panose="020F0502020204030204" pitchFamily="34" charset="0"/>
                <a:cs typeface="Times New Roman" panose="02020603050405020304" pitchFamily="18" charset="0"/>
              </a:rPr>
              <a:t> in caso di scadenza del brevetto o del certificato di protezione complementare di un farmaco biologico durante il periodo di validità del contratto di fornitura, l'ente appaltante, entro sessanta giorni dal momento dell'immissione in commercio di uno o più farmaci biosimilari contenenti il medesimo principio attivo, apre il confronto concorrenziale tra questi e il farmaco originatore di riferimento nel rispetto di quanto prescritto dalle lettere a) e b);</a:t>
            </a:r>
          </a:p>
          <a:p>
            <a:pPr marL="342900" lvl="0" indent="-342900" algn="just">
              <a:lnSpc>
                <a:spcPct val="107000"/>
              </a:lnSpc>
              <a:buFont typeface="+mj-lt"/>
              <a:buAutoNum type="alphaLcParenR"/>
            </a:pPr>
            <a:r>
              <a:rPr lang="it-IT" sz="2700" dirty="0">
                <a:effectLst/>
                <a:latin typeface="Garamond" panose="02020404030301010803" pitchFamily="18" charset="0"/>
                <a:ea typeface="Calibri" panose="020F0502020204030204" pitchFamily="34" charset="0"/>
                <a:cs typeface="Times New Roman" panose="02020603050405020304" pitchFamily="18" charset="0"/>
              </a:rPr>
              <a:t>l'ente appaltante è tenuto ad erogare ai centri prescrittori i prodotti aggiudicati con le procedure previste dal </a:t>
            </a:r>
            <a:r>
              <a:rPr lang="it-IT" sz="2700" i="1" dirty="0">
                <a:solidFill>
                  <a:srgbClr val="0000ED"/>
                </a:solidFill>
                <a:effectLst/>
                <a:latin typeface="Garamond" panose="02020404030301010803" pitchFamily="18" charset="0"/>
                <a:ea typeface="Calibri" panose="020F0502020204030204" pitchFamily="34" charset="0"/>
                <a:cs typeface="Times New Roman" panose="02020603050405020304" pitchFamily="18" charset="0"/>
              </a:rPr>
              <a:t>decreto legislativo 18 aprile 2016, n. 50</a:t>
            </a:r>
            <a:r>
              <a:rPr lang="it-IT" sz="2700" dirty="0">
                <a:effectLst/>
                <a:latin typeface="Garamond" panose="02020404030301010803" pitchFamily="18"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mj-lt"/>
              <a:buAutoNum type="alphaLcParenR"/>
            </a:pPr>
            <a:r>
              <a:rPr lang="it-IT" sz="2700" dirty="0">
                <a:effectLst/>
                <a:latin typeface="Garamond" panose="02020404030301010803" pitchFamily="18" charset="0"/>
                <a:ea typeface="Calibri" panose="020F0502020204030204" pitchFamily="34" charset="0"/>
                <a:cs typeface="Times New Roman" panose="02020603050405020304" pitchFamily="18" charset="0"/>
              </a:rPr>
              <a:t>eventuali oneri economici aggiuntivi, derivanti dal mancato rispetto delle disposizioni del presente comma, non possono essere posti a carico del Servizio sanitario nazionale.</a:t>
            </a:r>
          </a:p>
          <a:p>
            <a:pPr marL="0" indent="0">
              <a:buNone/>
            </a:pPr>
            <a:r>
              <a:rPr lang="it-IT" dirty="0"/>
              <a:t> </a:t>
            </a:r>
          </a:p>
        </p:txBody>
      </p:sp>
    </p:spTree>
    <p:extLst>
      <p:ext uri="{BB962C8B-B14F-4D97-AF65-F5344CB8AC3E}">
        <p14:creationId xmlns:p14="http://schemas.microsoft.com/office/powerpoint/2010/main" val="1050204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AEDB23C-587B-4648-8BC5-5DE0056A9351}"/>
              </a:ext>
            </a:extLst>
          </p:cNvPr>
          <p:cNvSpPr>
            <a:spLocks noGrp="1"/>
          </p:cNvSpPr>
          <p:nvPr>
            <p:ph idx="1"/>
          </p:nvPr>
        </p:nvSpPr>
        <p:spPr>
          <a:xfrm>
            <a:off x="838200" y="337625"/>
            <a:ext cx="10515600" cy="5839338"/>
          </a:xfrm>
        </p:spPr>
        <p:txBody>
          <a:bodyPr>
            <a:normAutofit/>
          </a:bodyPr>
          <a:lstStyle/>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Ad avviso </a:t>
            </a:r>
            <a:r>
              <a:rPr lang="it-IT" sz="18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del Supremo Consesso Amministrativo, </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la delibera impugnata ha cercato di realizzare il miglior contemperamento degli opposti interessi, salvaguardando – da un lato – l’esigenza di razionalizzazione della spesa sanitaria della Regione, tutelando, nel contempo, il diritto alla salute dei pazienti senza limitare in modo eccessivo e sproporzionato la libertà prescrittiva dei medici,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ai quali è stata lasciata la libertà di scegliere il farmaco più appropriato per le condizioni del singolo paziente, onerandolo del solo incombente di giustificare tale scelta.</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La delibera impugnata ha seguito, ad avviso del giudice d’appello, la stessa impostazione della norma di riferimento (art. 15, comma 11-quater, del </a:t>
            </a:r>
            <a:r>
              <a:rPr lang="it-IT" sz="18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d.l.</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n. 95/2012): con tale disposizione, infatti,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il legislatore ha cercato di trovare un </a:t>
            </a:r>
            <a:r>
              <a:rPr lang="it-IT" sz="1800" b="1" u="sng"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punto di equilibrio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tra più interessi pubblici contrapposti, da un lato la necessità di sviluppare un mercato dei biologici competitivo e concorrenziale, necessario alla sostenibilità del sistema sanitario in un contesto di razionalizzazione della spesa pubblica, dall’altro quello di garantire la libertà prescrittiva del medico, il quale deve poter scegliere il farmaco più adatto al tipo di paziente in cura (“…al fine di garantire un'effettiva razionalizzazione della spesa e nel contempo un'ampia disponibilità delle terapie</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Ad avviso del Consiglio di Stato non si sarebbe altresì registrata alcuna limitazione della libertà prescrittiva del medico.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1583846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FC2667C-B6CD-43FB-BC7D-EEEC21EFB184}"/>
              </a:ext>
            </a:extLst>
          </p:cNvPr>
          <p:cNvSpPr>
            <a:spLocks noGrp="1"/>
          </p:cNvSpPr>
          <p:nvPr>
            <p:ph idx="1"/>
          </p:nvPr>
        </p:nvSpPr>
        <p:spPr>
          <a:xfrm>
            <a:off x="838200" y="379828"/>
            <a:ext cx="10515600" cy="5797135"/>
          </a:xfrm>
        </p:spPr>
        <p:txBody>
          <a:bodyPr>
            <a:normAutofit lnSpcReduction="10000"/>
          </a:bodyPr>
          <a:lstStyle/>
          <a:p>
            <a:pPr algn="just">
              <a:lnSpc>
                <a:spcPct val="107000"/>
              </a:lnSpc>
              <a:spcAft>
                <a:spcPts val="800"/>
              </a:spcAft>
            </a:pPr>
            <a:r>
              <a:rPr lang="it-IT" sz="18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Il Consiglio di Stato ha ricordato</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che secondo la giurisprudenza della Corte Costituzionale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il diritto alla salute è finanziariamente condizionato </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(cfr. sentenze n. 355/1993, 267/1998, 509/2000, 248/2011) (cfr. sul punto Cons. Stato, Sez. III, n. 4347/2017) e che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l’art. 32 Cost. non comporta l’obbligo per il SSR di fornire tutti i prodotti esistenti sul mercato per la cura di una determinata patologia</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ciò che l’ordinamento garantisce è che la prescrizione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sia funzionale alla necessità terapeutica, ma senza che il sistema sanitario sia gravato da oneri aggiuntivi conseguenti alle dinamiche di mercato</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(Cons. Stato, Sez. III, 30/1/2019 n. 759).</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La Corte Costituzionale ha, infatti, delineato una soluzione intermedia del diritto alla salute, affermando che la necessaria discrezionalità del legislatore nel dare attuazione ai princìpi e ai diritti fondamentali deve necessariamente incontrare comunque il noto limite della “riserva del ragionevole e del possibile”. (cfr., Cons. Stato, Sez. III, 14 settembre 2017, n. 4347).</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Anche l’Adunanza Plenaria del Consiglio di Stato ha avuto modo di sottolineare che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il diritto alla salute di cui all'articolo 32 della Costituzione può essere sottoposto a condizioni che ne armonizzino la protezione con i vincoli finanziari a patto di non scalfirne il nucleo essenziale irriducibile</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e che la stessa Corte costituzionale, nel valutare le linee fondamentali del sistema sanitario, aveva da tempo </a:t>
            </a:r>
            <a:r>
              <a:rPr lang="it-IT" sz="1800" b="1" u="sng"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sottolineato l'importanza del collegamento </a:t>
            </a:r>
            <a:r>
              <a:rPr lang="it-IT" sz="1800" b="1" u="sng"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tra responsabilità e spesa</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evidenziando come l'autonomia dei vari soggetti ed organi operanti nel settore debba essere correlata alle disponibilità finanziarie e non possa prescindere dalla scarsità delle risorse e dalle esigenze di risanamento del bilancio nazionale (Ad. </a:t>
            </a:r>
            <a:r>
              <a:rPr lang="it-IT" sz="18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Plen</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12 aprile 2012, n. 4 che richiama Corte Cost., 28 luglio 1995, n. 416).</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3946157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1EC7C8-0955-4DBE-911A-6C11F19504C2}"/>
              </a:ext>
            </a:extLst>
          </p:cNvPr>
          <p:cNvSpPr>
            <a:spLocks noGrp="1"/>
          </p:cNvSpPr>
          <p:nvPr>
            <p:ph type="title"/>
          </p:nvPr>
        </p:nvSpPr>
        <p:spPr>
          <a:xfrm>
            <a:off x="2855742" y="365126"/>
            <a:ext cx="6654018" cy="1069780"/>
          </a:xfrm>
        </p:spPr>
        <p:txBody>
          <a:bodyPr>
            <a:normAutofit fontScale="90000"/>
          </a:bodyPr>
          <a:lstStyle/>
          <a:p>
            <a:pPr algn="ctr"/>
            <a:r>
              <a:rPr lang="it-IT" sz="2400" b="1" dirty="0">
                <a:latin typeface="Garamond" panose="02020404030301010803" pitchFamily="18" charset="0"/>
              </a:rPr>
              <a:t>Le fonti normative:</a:t>
            </a:r>
            <a:br>
              <a:rPr lang="it-IT" sz="2400" b="1" dirty="0">
                <a:latin typeface="Garamond" panose="02020404030301010803" pitchFamily="18" charset="0"/>
              </a:rPr>
            </a:br>
            <a:r>
              <a:rPr lang="it-IT" sz="2400" b="1" dirty="0">
                <a:latin typeface="Garamond" panose="02020404030301010803" pitchFamily="18" charset="0"/>
              </a:rPr>
              <a:t>l’art. 26 L. 23/12/1999 n. 488 </a:t>
            </a:r>
            <a:br>
              <a:rPr lang="it-IT" sz="2400" b="1" dirty="0">
                <a:latin typeface="Garamond" panose="02020404030301010803" pitchFamily="18" charset="0"/>
              </a:rPr>
            </a:br>
            <a:r>
              <a:rPr lang="it-IT" sz="2400" b="1" dirty="0">
                <a:latin typeface="Garamond" panose="02020404030301010803" pitchFamily="18" charset="0"/>
              </a:rPr>
              <a:t>ed il sistema delle convenzioni</a:t>
            </a:r>
          </a:p>
        </p:txBody>
      </p:sp>
      <p:sp>
        <p:nvSpPr>
          <p:cNvPr id="3" name="Segnaposto contenuto 2">
            <a:extLst>
              <a:ext uri="{FF2B5EF4-FFF2-40B4-BE49-F238E27FC236}">
                <a16:creationId xmlns:a16="http://schemas.microsoft.com/office/drawing/2014/main" id="{D77442B0-C96C-48D1-BBED-90C85E75C969}"/>
              </a:ext>
            </a:extLst>
          </p:cNvPr>
          <p:cNvSpPr>
            <a:spLocks noGrp="1"/>
          </p:cNvSpPr>
          <p:nvPr>
            <p:ph idx="1"/>
          </p:nvPr>
        </p:nvSpPr>
        <p:spPr>
          <a:xfrm>
            <a:off x="337625" y="1825625"/>
            <a:ext cx="11437033" cy="4667250"/>
          </a:xfrm>
        </p:spPr>
        <p:txBody>
          <a:bodyPr>
            <a:noAutofit/>
          </a:bodyPr>
          <a:lstStyle/>
          <a:p>
            <a:pPr marL="0" indent="0" algn="just">
              <a:buNone/>
            </a:pPr>
            <a:r>
              <a:rPr lang="it-IT" sz="1600" dirty="0">
                <a:latin typeface="Garamond" panose="02020404030301010803" pitchFamily="18" charset="0"/>
              </a:rPr>
              <a:t>In Italia la diffusione del fenomeno della centralizzazione degli acquisti avviene ad opera della disposizione di cui sopra che nella sua attuale formulazione prevede che:</a:t>
            </a:r>
          </a:p>
          <a:p>
            <a:pPr marL="0" indent="0" algn="just">
              <a:buNone/>
            </a:pPr>
            <a:r>
              <a:rPr lang="it-IT" sz="1600" dirty="0">
                <a:latin typeface="Garamond" panose="02020404030301010803" pitchFamily="18" charset="0"/>
              </a:rPr>
              <a:t>Il Ministero del tesoro, del bilancio e della programmazione economica, nel rispetto della vigente normativa in materia di scelta del contraente, </a:t>
            </a:r>
            <a:r>
              <a:rPr lang="it-IT" sz="1600" b="1" dirty="0">
                <a:latin typeface="Garamond" panose="02020404030301010803" pitchFamily="18" charset="0"/>
              </a:rPr>
              <a:t>stipula</a:t>
            </a:r>
            <a:r>
              <a:rPr lang="it-IT" sz="1600" dirty="0">
                <a:latin typeface="Garamond" panose="02020404030301010803" pitchFamily="18" charset="0"/>
              </a:rPr>
              <a:t>, anche avvalendosi di società di consulenza specializzate, selezionate anche in deroga alla normativa di contabilità pubblica, con procedure competitive tra primarie società nazionali ed estere</a:t>
            </a:r>
            <a:r>
              <a:rPr lang="it-IT" sz="1600" b="1" dirty="0">
                <a:latin typeface="Garamond" panose="02020404030301010803" pitchFamily="18" charset="0"/>
              </a:rPr>
              <a:t>, convenzioni con le quali l'impresa prescelta si impegna ad accettare, sino a concorrenza della quantità massima complessiva stabilita dalla convenzione ed ai prezzi e condizioni ivi previsti</a:t>
            </a:r>
            <a:r>
              <a:rPr lang="it-IT" sz="1600" dirty="0">
                <a:latin typeface="Garamond" panose="02020404030301010803" pitchFamily="18" charset="0"/>
              </a:rPr>
              <a:t>, </a:t>
            </a:r>
            <a:r>
              <a:rPr lang="it-IT" sz="1600" b="1" u="sng" dirty="0">
                <a:latin typeface="Garamond" panose="02020404030301010803" pitchFamily="18" charset="0"/>
              </a:rPr>
              <a:t>ordinativi di fornitura </a:t>
            </a:r>
            <a:r>
              <a:rPr lang="it-IT" sz="1600" b="1" dirty="0">
                <a:latin typeface="Garamond" panose="02020404030301010803" pitchFamily="18" charset="0"/>
              </a:rPr>
              <a:t>di beni e servizi deliberati dalle amministrazioni dello Stato</a:t>
            </a:r>
            <a:r>
              <a:rPr lang="it-IT" sz="1600" dirty="0">
                <a:latin typeface="Garamond" panose="02020404030301010803" pitchFamily="18" charset="0"/>
              </a:rPr>
              <a:t> anche con il ricorso alla locazione finanziaria. I contratti conclusi con l'accettazione di tali ordinativi non sono sottoposti al parere di congruità economica. Ove previsto nel bando di gara, le convenzioni possono essere stipulate con una o più imprese alle stesse condizioni contrattuali proposte dal miglior offerente. Ove previsto nel bando di gara, le convenzioni possono essere stipulate per specifiche categorie di amministrazioni ovvero per specifici ambiti territoriali. Il quarto periodo si applica anche agli accordi quadro stipulati dalla Consip S.p.A. ai sensi dell'articolo 4, commi 3-ter e 3-quater, del decreto-legge 6 luglio 2012, n. 95, convertito, con modificazioni, dalla legge 7 agosto 2012, n. 135.</a:t>
            </a:r>
          </a:p>
          <a:p>
            <a:pPr marL="0" indent="0" algn="just">
              <a:buNone/>
            </a:pPr>
            <a:r>
              <a:rPr lang="it-IT" sz="1600" dirty="0">
                <a:latin typeface="Garamond" panose="02020404030301010803" pitchFamily="18" charset="0"/>
              </a:rPr>
              <a:t>Al </a:t>
            </a:r>
            <a:r>
              <a:rPr lang="it-IT" sz="1600" b="1" dirty="0">
                <a:latin typeface="Garamond" panose="02020404030301010803" pitchFamily="18" charset="0"/>
              </a:rPr>
              <a:t>comma 3</a:t>
            </a:r>
            <a:r>
              <a:rPr lang="it-IT" sz="1600" dirty="0">
                <a:latin typeface="Garamond" panose="02020404030301010803" pitchFamily="18" charset="0"/>
              </a:rPr>
              <a:t> si prevede che Le amministrazioni pubbliche </a:t>
            </a:r>
            <a:r>
              <a:rPr lang="it-IT" sz="1600" b="1" dirty="0">
                <a:effectLst>
                  <a:outerShdw blurRad="38100" dist="38100" dir="2700000" algn="tl">
                    <a:srgbClr val="000000">
                      <a:alpha val="43137"/>
                    </a:srgbClr>
                  </a:outerShdw>
                </a:effectLst>
                <a:latin typeface="Garamond" panose="02020404030301010803" pitchFamily="18" charset="0"/>
              </a:rPr>
              <a:t>possono</a:t>
            </a:r>
            <a:r>
              <a:rPr lang="it-IT" sz="1600" dirty="0">
                <a:latin typeface="Garamond" panose="02020404030301010803" pitchFamily="18" charset="0"/>
              </a:rPr>
              <a:t> ricorrere alle convenzioni stipulate ai sensi del comma 1, ovvero ne utilizzano i parametri di prezzo-qualità , come limiti massimi, per l'acquisto di beni e servizi comparabili oggetto delle stesse, anche utilizzando procedure telematiche per l'acquisizione di beni e servizi ai sensi del decreto del Presidente della Repubblica 4 aprile 2002, n. 101. </a:t>
            </a:r>
            <a:r>
              <a:rPr lang="it-IT" sz="1600" b="1" dirty="0">
                <a:latin typeface="Garamond" panose="02020404030301010803" pitchFamily="18" charset="0"/>
              </a:rPr>
              <a:t>La stipulazione di un contratto </a:t>
            </a:r>
            <a:r>
              <a:rPr lang="it-IT" sz="1600" b="1" u="sng" dirty="0">
                <a:latin typeface="Garamond" panose="02020404030301010803" pitchFamily="18" charset="0"/>
              </a:rPr>
              <a:t>in violazione </a:t>
            </a:r>
            <a:r>
              <a:rPr lang="it-IT" sz="1600" b="1" dirty="0">
                <a:latin typeface="Garamond" panose="02020404030301010803" pitchFamily="18" charset="0"/>
              </a:rPr>
              <a:t>del presente comma è causa di responsabilità amministrativa</a:t>
            </a:r>
            <a:r>
              <a:rPr lang="it-IT" sz="1600" dirty="0">
                <a:latin typeface="Garamond" panose="02020404030301010803" pitchFamily="18" charset="0"/>
              </a:rPr>
              <a:t>; ai fini della determinazione del danno erariale si tiene anche conto della differenza tra il prezzo previsto nelle convenzioni e quello indicato nel contratto. Le disposizioni di cui al presente comma non si applicano ai comuni con popolazione fino a 1.000 abitanti e ai comuni montani con popolazione fino a 5.000 abitanti</a:t>
            </a:r>
          </a:p>
        </p:txBody>
      </p:sp>
    </p:spTree>
    <p:extLst>
      <p:ext uri="{BB962C8B-B14F-4D97-AF65-F5344CB8AC3E}">
        <p14:creationId xmlns:p14="http://schemas.microsoft.com/office/powerpoint/2010/main" val="39950878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1A7962C-FCAE-485D-A8D8-62852207E435}"/>
              </a:ext>
            </a:extLst>
          </p:cNvPr>
          <p:cNvSpPr>
            <a:spLocks noGrp="1"/>
          </p:cNvSpPr>
          <p:nvPr>
            <p:ph idx="1"/>
          </p:nvPr>
        </p:nvSpPr>
        <p:spPr>
          <a:xfrm>
            <a:off x="450166" y="295422"/>
            <a:ext cx="11099409" cy="6175716"/>
          </a:xfrm>
        </p:spPr>
        <p:txBody>
          <a:bodyPr>
            <a:normAutofit lnSpcReduction="10000"/>
          </a:bodyPr>
          <a:lstStyle/>
          <a:p>
            <a:pPr marL="0" indent="0" algn="just">
              <a:buNone/>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Il Consiglio di Stato ha ricordato che la Corte Costituzionale ha precisato, infatti, che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“in presenza di una inevitabile limitatezza delle risorse, non è pensabile di poter spendere senza limite, avendo riguardo soltanto ai bisogni, quale ne sia la gravità e l'urgenza. È viceversa la spesa a dover essere commisurata alle effettive disponibilità finanziarie, le quali condizionano la quantità ed il livello delle prestazioni sanitarie, da determinarsi previa valutazione delle priorità e delle compatibilità e tenuto ovviamente conto delle fondamentali esigenze connesse alla tutela del diritto alla salute”</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(Corte Cost., 23 luglio 1992, n. 356) e che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il diritto ai trattamenti sanitari necessari per la tutela della salute è "garantito ad ogni persona come un diritto costituzionalmente condizionato all'attuazione che il legislatore ne dà attraverso il bilanciamento dell'interesse tutelato da quel diritto con gli altri interessi costituzionalmente protetti" (ex </a:t>
            </a:r>
            <a:r>
              <a:rPr lang="it-IT" sz="1800" b="1"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plurimis</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sentenze n. 267 del 1998, n. 304 del 1994, n. 218 del 1994). Bilanciamento che, tra l'altro, deve tenere conto dei limiti oggettivi che il legislatore incontra in relazione alle risorse organizzative e finanziarie di cui dispone, restando salvo, in ogni caso, quel "nucleo irriducibile del diritto alla salute protetto dalla Costituzione come ambito inviolabile della dignità umana" (sentenze n. 309 del 1999, n. 267 del 1998, n. 247 del 1992), il quale impone di impedire la costituzione di situazioni prive di tutela, che possano appunto pregiudicare l'attuazione di quel diritto</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(Corte Cost., 20 novembre 2000, n. 509).</a:t>
            </a:r>
            <a:endParaRPr lang="it-IT"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Nel nostro ordinamento, risulta ormai costituzionalizzato il principio del c.d. equilibrio di bilancio, introdotto nell’art. 81 della Costituzione dall’art. 1 della Legge Costituzionale 20 aprile 2012, n. 1, entrato in vigore il primo gennaio del 2014 (sul punto T.A.R. Milano, sez. I, 14 dicembre 2018, n. 2798; da ultimo, TAR Piemonte, Sez. I, 14 luglio 2020 n. 465).</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L’art. 81 impone allo Stato di assicurare l’equilibrio tra le entrate e le spese del proprio bilancio.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Il successivo comma 1 dell’art. 119, anch’esso introdotto dalla Legge Costituzionale sopra citata, estende l’obbligo del rispetto della regola dell’equilibrio di bilancio anche ai Comuni, alle Province, alle Città metropolitane e alle Regioni: “I Comuni, le Province, le Città metropolitane e le Regioni hanno autonomia finanziaria di entrata e di spesa, nel rispetto dell’equilibrio dei relativi bilanci, e concorrono ad assicurare l’osservanza dei vincoli economici e finanziari derivanti dall’ordinamento dell’Unione Europea” (</a:t>
            </a:r>
            <a:r>
              <a:rPr lang="it-IT" sz="18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cfr</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TAR Piemonte, Sez. I, 14/7/2020 n. 465).</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17495827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BE1F6C5-8DD4-404D-87DF-617AFC0E89CC}"/>
              </a:ext>
            </a:extLst>
          </p:cNvPr>
          <p:cNvSpPr>
            <a:spLocks noGrp="1"/>
          </p:cNvSpPr>
          <p:nvPr>
            <p:ph idx="1"/>
          </p:nvPr>
        </p:nvSpPr>
        <p:spPr>
          <a:xfrm>
            <a:off x="211015" y="126609"/>
            <a:ext cx="11662117" cy="6611816"/>
          </a:xfrm>
        </p:spPr>
        <p:txBody>
          <a:bodyPr>
            <a:noAutofit/>
          </a:bodyPr>
          <a:lstStyle/>
          <a:p>
            <a:pPr marL="0" indent="0" algn="just">
              <a:buNone/>
            </a:pP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Sulla scorta delle riferite coordinate ermeneutiche e rilevato che la norma recata dall’art. 15, comma 11-quater cit., pur facendo riferimento ad una graduatoria tra i tre farmaci vincitori si limita a prevedere la prescrivibilità di uno di essi, senza indicare espressamente un ordine di priorità, il Supremo Consesso Amministrativo ha ritenuto </a:t>
            </a:r>
            <a:r>
              <a:rPr lang="it-IT" sz="17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di poter dirimere la questione centrale, oggetto della res controversa, ovvero</a:t>
            </a: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se la Regione possa intervenire orientando, per motivi di contenimento della spesa pubblica, la scelta dei medici.</a:t>
            </a:r>
          </a:p>
          <a:p>
            <a:pPr marL="0" indent="0" algn="just">
              <a:lnSpc>
                <a:spcPct val="107000"/>
              </a:lnSpc>
              <a:spcAft>
                <a:spcPts val="800"/>
              </a:spcAft>
              <a:buNone/>
            </a:pP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Ebbene, ad avviso del Consiglio di Stato non è apparsa convincente la tesi contraria, condivisa dal giudice di primo grado, secondo cui l’impossibilità di restrizione del potere di scelta dei medici sarebbe suffragata dall’interpretazione dell’ultimo inciso della disposizione recata dall’art. 15, comma 11-quater, lett. b) citata, che si riferisce alla differente condizione dei pazienti attualmente in cura, per i quali vale il principio della continuità terapeutica.</a:t>
            </a:r>
            <a:endParaRPr lang="it-IT"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La situazione dei </a:t>
            </a:r>
            <a:r>
              <a:rPr lang="it-IT" sz="17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drug</a:t>
            </a: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r>
              <a:rPr lang="it-IT" sz="17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naive</a:t>
            </a: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infatti, è completamente differente dalla condizione dei vecchi pazienti: solo per essi, infatti, potrebbero insorgere problemi di efficacia o di sicurezza in caso di cambiamento della terapia farmacologica; per i nuovi pazienti, tranne taluni casi specifici, l’uso dell’uno o dell’altro farmaco è del tutto indifferente.</a:t>
            </a:r>
            <a:endParaRPr lang="it-IT"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Essendo diversa la condizione di fatto, e quindi la ratio della disposizione, la disciplina prevista per tale tipologia di pazienti non può estendersi, analogicamente, ai c.d. </a:t>
            </a:r>
            <a:r>
              <a:rPr lang="it-IT" sz="17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drug</a:t>
            </a: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r>
              <a:rPr lang="it-IT" sz="17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naive</a:t>
            </a: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t>
            </a:r>
            <a:endParaRPr lang="it-IT"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Anche l’altro argomento utilizzato dal TAR, relativo alla eterogeneità dei farmaci biologici e alla necessaria libertà prescrittiva dei medici non è </a:t>
            </a:r>
            <a:r>
              <a:rPr lang="it-IT" sz="17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stato ritenuto </a:t>
            </a: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persuasivo dal giudice di secondo grado: tale prospettazione confliggerebbe con quanto indicato dall’AIFA nel secondo position paper del marzo 2018 e suffragato dal successivo comunicato del 12/12/2018 con riferimento al principio della intercambiabilità dei farmaci biosimilari.</a:t>
            </a:r>
            <a:endParaRPr lang="it-IT" sz="17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it-IT" sz="17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Del resto, osserva il Consiglio di Stato, se tali farmaci non fossero intercambiabili nel senso precisato dall’AIFA, non avrebbe neppure senso la disposizione contenuta nello stesso art. 15, comma 11 quater che, alla lettera a), prevede la predisposizione di gare a lotto unico per originator e biosimilari.</a:t>
            </a:r>
            <a:endParaRPr lang="it-IT"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sz="1700" dirty="0"/>
          </a:p>
        </p:txBody>
      </p:sp>
    </p:spTree>
    <p:extLst>
      <p:ext uri="{BB962C8B-B14F-4D97-AF65-F5344CB8AC3E}">
        <p14:creationId xmlns:p14="http://schemas.microsoft.com/office/powerpoint/2010/main" val="739513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09DED49-925D-4E42-96C7-37C767CF8A3F}"/>
              </a:ext>
            </a:extLst>
          </p:cNvPr>
          <p:cNvSpPr>
            <a:spLocks noGrp="1"/>
          </p:cNvSpPr>
          <p:nvPr>
            <p:ph idx="1"/>
          </p:nvPr>
        </p:nvSpPr>
        <p:spPr>
          <a:xfrm>
            <a:off x="1308294" y="422031"/>
            <a:ext cx="9284677" cy="5683348"/>
          </a:xfrm>
        </p:spPr>
        <p:txBody>
          <a:bodyPr>
            <a:normAutofit fontScale="85000" lnSpcReduction="20000"/>
          </a:bodyPr>
          <a:lstStyle/>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In ogni caso, </a:t>
            </a:r>
            <a:r>
              <a:rPr lang="it-IT" sz="18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il Consiglio di Stato ha ritenuto di poter ribadire </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che è salvaguardata per i medici la possibilità di prescrivere motivatamente un farmaco diverso da quello meno costoso ove fosse necessario sulla scorta del seguente iter motivazionale.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Premesso che l’art. 15, comma 11-quater, lett. b) cit. non dà indicazioni sulla scelta del farmaco, occorre verificare se il principio della libertà prescrittiva del medico, più volte sottolineata da questa Sezione (cfr. sul punto, Cons. Stato, Sez. III, 29/9/2017 n. 4546; id. del 5/4/2019 n. 2234), comporti o meno il divieto per la Regione di introdurre linee guida nella scelta terapeutica, ed entro quali limiti.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b="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La Sezione</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ha affermato che l’obbligo di compilazione di una relazione da parte del medico, che ritenga di dover necessariamente utilizzare un farmaco più costoso, non può considerarsi limitativo della libertà prescrittiva, “tenuto conto che, attraverso tale procedura, comunque giustificata dalla necessità di tenere sotto controllo l‘ammontare della spesa pubblica sanitaria, il medico può comunque disporre l’utilizzazione del farmaco da lui ritenuto maggiormente appropriato al caso di specie. L’Amministrazione non è infatti sempre tenuta a servirsi del farmaco in assoluto più evoluto, o ritenuto migliore, soprattutto se questo è più costoso di altro di pari e sicura efficacia nella terapia nella maggior parte dei casi trattati, ferma restando la possibilità di acquisire anche il primo, se ciò si rivela, per una parte dei pazienti da trattare, realmente necessario </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(ex </a:t>
            </a:r>
            <a:r>
              <a:rPr lang="it-IT" sz="1800"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plurimis</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Cons. Stato, Sez. III, 3.12.2015 n. 5476; id. 14.11.2017 n. 5251)”.</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Tale principio, ribadito con la sentenza del Consiglio di Stato n. 3330/2019, è stato confermato di recente </a:t>
            </a:r>
            <a:r>
              <a:rPr lang="it-IT" sz="1800" b="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con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la sentenza n. 8370 del 28/12/2020 resa proprio con riferimento ai farmaci biosimilari: in tale decisione la Sezione ha ritenuto che “l’obbligo di motivazione da parte del medico, che ritenga di dover necessariamente utilizzare un farmaco più costoso rispetto a quelli in gara non può considerarsi limitativo della libertà prescrittiva, tenuto conto che, attraverso tale motivazione, comunque giustificata dalla necessità di tenere sotto controllo l’ammontare della spesa pubblica sanitaria in virtù della c.d. appropriatezza prescrittiva, il medico può comunque disporre l’utilizzazione del farmaco da lui ritenuto maggiormente appropriato al caso di specie”.</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9305173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9F789E61-BABE-4F86-B274-9737065CCB6A}"/>
              </a:ext>
            </a:extLst>
          </p:cNvPr>
          <p:cNvSpPr>
            <a:spLocks noGrp="1"/>
          </p:cNvSpPr>
          <p:nvPr>
            <p:ph idx="1"/>
          </p:nvPr>
        </p:nvSpPr>
        <p:spPr>
          <a:xfrm>
            <a:off x="838200" y="422275"/>
            <a:ext cx="10515600" cy="5754688"/>
          </a:xfrm>
        </p:spPr>
        <p:txBody>
          <a:bodyPr>
            <a:normAutofit fontScale="85000" lnSpcReduction="10000"/>
          </a:bodyPr>
          <a:lstStyle/>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Il Consiglio di Stato ha osservato che il principio dell’appropriatezza prescrittiva è immanente nel nostro ordinamento sanitario per un razionale contenimento della spesa pubblica e un’equilibrata erogazione delle cure a tutti i cittadini senza inutili dispendi, in quanto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anche il medico, nel prescrivere il farmaco nella propria autonomia decisionale e secondo scienza e coscienza, </a:t>
            </a:r>
            <a:r>
              <a:rPr lang="it-IT" sz="1800" b="1" u="sng"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deve essere consapevole delle ripercussioni economiche di una scelta non appropriata sull’organizzazione del Servizio Sanitario nazionale in punto di sostenibilità</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laddove il medesimo risultato terapeutico per il paziente possa essere garantito con la prescrizione del farmaco meno costoso</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t>
            </a:r>
          </a:p>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Ne consegue che laddove – come nel caso in esame – non viene pregiudicata la libertà prescrittiva del medico, ma gli viene soltanto imposto un onere di motivazione sulla scelta del farmaco da prescrivere, non sussiste la violazione del suo diritto al libero esercizio della professione medica, né tantomeno viene leso il diritto alla salute del paziente.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La Corte Costituzionale nella sentenza n. 169 del 2017 ha richiamato il principio del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“carattere personalistico” </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delle cure sanitarie; il medico deve poter valutare, sulla base delle più aggiornate e accreditate conoscenze tecnico-scientifiche, il singolo caso sottoposto alle sue cure, individuando di volta in volta la terapia ritenuta più idonea ad assicurare la tutela della salute del paziente (in senso conforme, tra le altre, sentenza n. 151 del 2009); nondimeno la libertà terapeutica non viene pregiudicata in presenza di un invito al medico prescrittore di rendere trasparente, ragionevole ed informata la consentita facoltà di discostarsi dai protocolli, anche se la condotta del medico è sottoposta a controlli diretti a verificare l’appropriatezza terapeutica.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Il principio esposto dalla Corte Costituzionale è stato ritenuto da Consiglio di Stato applicabile anche al caso in concreto esaminato: la prescrizione contenuta nelle linee guida non è apparsa </a:t>
            </a:r>
            <a:r>
              <a:rPr lang="it-IT" sz="1800" b="1" dirty="0" err="1">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nè</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illogica, né irragionevole, tenuto conto della finalità perseguita di riduzione della spesa farmaceutica; neppure presenta vizi di proporzionalità tenuto conto che la prescrizione riguarda una sola categoria di pazienti e che, giova ribadirlo ancora, consente al medico di prescrivere un farmaco differente da quello meno oneroso ove ne ricorrono i presupposti di appropriatezza terapeutica, dandone idonea giustificazione.</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1005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71991F-25CB-476C-9368-73FABEABA69C}"/>
              </a:ext>
            </a:extLst>
          </p:cNvPr>
          <p:cNvSpPr>
            <a:spLocks noGrp="1"/>
          </p:cNvSpPr>
          <p:nvPr>
            <p:ph type="title"/>
          </p:nvPr>
        </p:nvSpPr>
        <p:spPr/>
        <p:txBody>
          <a:bodyPr>
            <a:normAutofit/>
          </a:bodyPr>
          <a:lstStyle/>
          <a:p>
            <a:pPr algn="ctr"/>
            <a:r>
              <a:rPr lang="it-IT" sz="2200" b="1" dirty="0">
                <a:latin typeface="Garamond" panose="02020404030301010803" pitchFamily="18" charset="0"/>
              </a:rPr>
              <a:t>La suddivisione in lotti nelle gare centralizzate</a:t>
            </a:r>
          </a:p>
        </p:txBody>
      </p:sp>
      <p:sp>
        <p:nvSpPr>
          <p:cNvPr id="3" name="Segnaposto contenuto 2">
            <a:extLst>
              <a:ext uri="{FF2B5EF4-FFF2-40B4-BE49-F238E27FC236}">
                <a16:creationId xmlns:a16="http://schemas.microsoft.com/office/drawing/2014/main" id="{7FCA5D60-3599-4FB1-BC83-4EF0CC90331F}"/>
              </a:ext>
            </a:extLst>
          </p:cNvPr>
          <p:cNvSpPr>
            <a:spLocks noGrp="1"/>
          </p:cNvSpPr>
          <p:nvPr>
            <p:ph idx="1"/>
          </p:nvPr>
        </p:nvSpPr>
        <p:spPr/>
        <p:txBody>
          <a:bodyPr>
            <a:normAutofit lnSpcReduction="10000"/>
          </a:bodyPr>
          <a:lstStyle/>
          <a:p>
            <a:pPr marL="0" indent="0" algn="just">
              <a:buNone/>
            </a:pPr>
            <a:r>
              <a:rPr lang="it-IT" sz="1800" dirty="0">
                <a:effectLst/>
                <a:latin typeface="Garamond" panose="02020404030301010803" pitchFamily="18" charset="0"/>
                <a:ea typeface="Times New Roman" panose="02020603050405020304" pitchFamily="18" charset="0"/>
                <a:cs typeface="Garamond" panose="02020404030301010803" pitchFamily="18" charset="0"/>
              </a:rPr>
              <a:t>L</a:t>
            </a:r>
            <a:r>
              <a:rPr lang="it-IT" sz="1800" dirty="0">
                <a:effectLst/>
                <a:latin typeface="Garamond" panose="02020404030301010803" pitchFamily="18" charset="0"/>
                <a:ea typeface="Times New Roman" panose="02020603050405020304" pitchFamily="18" charset="0"/>
                <a:cs typeface="Calibri" panose="020F0502020204030204" pitchFamily="34" charset="0"/>
              </a:rPr>
              <a:t>a suddivisione dell’appalto in lotti costituisce, alla luce del </a:t>
            </a:r>
            <a:r>
              <a:rPr lang="it-IT" sz="1800" i="1" dirty="0">
                <a:effectLst/>
                <a:latin typeface="Garamond" panose="02020404030301010803" pitchFamily="18" charset="0"/>
                <a:ea typeface="Times New Roman" panose="02020603050405020304" pitchFamily="18" charset="0"/>
                <a:cs typeface="Calibri" panose="020F0502020204030204" pitchFamily="34" charset="0"/>
              </a:rPr>
              <a:t>corpus</a:t>
            </a:r>
            <a:r>
              <a:rPr lang="it-IT" sz="1800" dirty="0">
                <a:effectLst/>
                <a:latin typeface="Garamond" panose="02020404030301010803" pitchFamily="18" charset="0"/>
                <a:ea typeface="Times New Roman" panose="02020603050405020304" pitchFamily="18" charset="0"/>
                <a:cs typeface="Calibri" panose="020F0502020204030204" pitchFamily="34" charset="0"/>
              </a:rPr>
              <a:t> normativo di riferimento, lo strumento principale per favorire la partecipazione alla gara delle piccole e medie imprese.</a:t>
            </a:r>
            <a:endParaRPr lang="it-IT" sz="1800" dirty="0">
              <a:latin typeface="Times New Roman" panose="02020603050405020304" pitchFamily="18" charset="0"/>
              <a:ea typeface="Times New Roman" panose="02020603050405020304" pitchFamily="18" charset="0"/>
            </a:endParaRPr>
          </a:p>
          <a:p>
            <a:pPr marL="0" indent="0" algn="just">
              <a:buNone/>
            </a:pPr>
            <a:r>
              <a:rPr lang="it-IT" sz="1800" dirty="0">
                <a:effectLst/>
                <a:latin typeface="Garamond" panose="02020404030301010803" pitchFamily="18" charset="0"/>
                <a:ea typeface="Times New Roman" panose="02020603050405020304" pitchFamily="18" charset="0"/>
                <a:cs typeface="Calibri" panose="020F0502020204030204" pitchFamily="34" charset="0"/>
              </a:rPr>
              <a:t>Le opzioni in tale ambito sono pur sempre espressione di discrezionalità da parte della Stazione Appaltante la cui scelte possono riguardare tanto il numero dei lotti, la loro dimensione territoriale o il loro oggetto in ragione del contenuto delle prestazioni richieste – non a caso il legislatore prevede la possibilità di ripartire la gara in lotti funzionali o prestazionali -  quanto la decisione di procedere ad un affidamento unitario, con il conseguente corollario in termini di motivazione sancito dalla norma.</a:t>
            </a:r>
            <a:endParaRPr lang="it-IT"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it-IT" sz="1800" dirty="0">
                <a:effectLst/>
                <a:latin typeface="Garamond" panose="02020404030301010803" pitchFamily="18" charset="0"/>
                <a:ea typeface="Times New Roman" panose="02020603050405020304" pitchFamily="18" charset="0"/>
                <a:cs typeface="Calibri" panose="020F0502020204030204" pitchFamily="34" charset="0"/>
              </a:rPr>
              <a:t>Ed invero come pure rilevato in giurisprudenza, il principio della suddivisione in lotti non è posto in termini assoluti ed inderogabili risultando per l’effetto legittima anche una opzione di segno contrario </a:t>
            </a:r>
            <a:r>
              <a:rPr lang="it-IT" sz="1800" b="1" dirty="0">
                <a:effectLst/>
                <a:latin typeface="Garamond" panose="02020404030301010803" pitchFamily="18" charset="0"/>
                <a:ea typeface="Times New Roman" panose="02020603050405020304" pitchFamily="18" charset="0"/>
                <a:cs typeface="Calibri" panose="020F0502020204030204" pitchFamily="34" charset="0"/>
              </a:rPr>
              <a:t>purché adeguatamente motivata </a:t>
            </a:r>
            <a:r>
              <a:rPr lang="it-IT" sz="1800" dirty="0">
                <a:effectLst/>
                <a:latin typeface="Garamond" panose="02020404030301010803" pitchFamily="18" charset="0"/>
                <a:ea typeface="Times New Roman" panose="02020603050405020304" pitchFamily="18" charset="0"/>
                <a:cs typeface="Calibri" panose="020F0502020204030204" pitchFamily="34" charset="0"/>
              </a:rPr>
              <a:t>(</a:t>
            </a:r>
            <a:r>
              <a:rPr lang="it-IT" sz="1800" dirty="0">
                <a:effectLst/>
                <a:latin typeface="Garamond" panose="02020404030301010803" pitchFamily="18" charset="0"/>
                <a:ea typeface="Calibri" panose="020F0502020204030204" pitchFamily="34" charset="0"/>
                <a:cs typeface="Times New Roman" panose="02020603050405020304" pitchFamily="18" charset="0"/>
              </a:rPr>
              <a:t>Cfr. Cons. Stato - Sez. V, 3/04/2018, n. 2044).</a:t>
            </a:r>
          </a:p>
          <a:p>
            <a:pPr marL="0" indent="0" algn="just">
              <a:buNone/>
            </a:pPr>
            <a:r>
              <a:rPr lang="it-IT" sz="1800" dirty="0">
                <a:effectLst/>
                <a:latin typeface="Garamond" panose="02020404030301010803" pitchFamily="18" charset="0"/>
                <a:ea typeface="Times New Roman" panose="02020603050405020304" pitchFamily="18" charset="0"/>
                <a:cs typeface="Calibri" panose="020F0502020204030204" pitchFamily="34" charset="0"/>
              </a:rPr>
              <a:t>In ogni caso, trattandosi di scelte discrezionali, destinate ad incidere eventualmente sulle possibilità partecipative di PMI, e più in generale sull’equilibrato dispiegarsi delle dinamiche concorrenziali, esse sono trasfuse negli atti di gara e dunque in provvedimenti amministrativi impugnabili in sede giurisdizionale e come tali esposti al sindacato del giudice amministrativo, quale plesso giurisdizionale munito di giurisdizione esclusiva, sia pure con i limiti di cui si dirà </a:t>
            </a:r>
            <a:r>
              <a:rPr lang="it-IT" sz="1800" i="1" dirty="0">
                <a:effectLst/>
                <a:latin typeface="Garamond" panose="02020404030301010803" pitchFamily="18" charset="0"/>
                <a:ea typeface="Times New Roman" panose="02020603050405020304" pitchFamily="18" charset="0"/>
                <a:cs typeface="Calibri" panose="020F0502020204030204" pitchFamily="34" charset="0"/>
              </a:rPr>
              <a:t>infra</a:t>
            </a:r>
            <a:r>
              <a:rPr lang="it-IT" sz="1800" dirty="0">
                <a:effectLst/>
                <a:latin typeface="Garamond" panose="02020404030301010803" pitchFamily="18" charset="0"/>
                <a:ea typeface="Times New Roman" panose="02020603050405020304" pitchFamily="18" charset="0"/>
                <a:cs typeface="Calibri" panose="020F0502020204030204" pitchFamily="34" charset="0"/>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r">
              <a:buNone/>
            </a:pPr>
            <a:r>
              <a:rPr lang="it-IT" sz="1800" dirty="0">
                <a:effectLst/>
                <a:latin typeface="Garamond" panose="02020404030301010803" pitchFamily="18" charset="0"/>
                <a:ea typeface="Calibri" panose="020F0502020204030204" pitchFamily="34" charset="0"/>
                <a:cs typeface="Times New Roman" panose="02020603050405020304" pitchFamily="18" charset="0"/>
              </a:rPr>
              <a:t> </a:t>
            </a:r>
            <a:endParaRPr lang="it-IT" dirty="0"/>
          </a:p>
        </p:txBody>
      </p:sp>
    </p:spTree>
    <p:extLst>
      <p:ext uri="{BB962C8B-B14F-4D97-AF65-F5344CB8AC3E}">
        <p14:creationId xmlns:p14="http://schemas.microsoft.com/office/powerpoint/2010/main" val="4638347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AADE858-02DC-41D4-B8AE-5724D3E43755}"/>
              </a:ext>
            </a:extLst>
          </p:cNvPr>
          <p:cNvSpPr>
            <a:spLocks noGrp="1"/>
          </p:cNvSpPr>
          <p:nvPr>
            <p:ph idx="1"/>
          </p:nvPr>
        </p:nvSpPr>
        <p:spPr>
          <a:xfrm>
            <a:off x="838200" y="351692"/>
            <a:ext cx="10515600" cy="4979963"/>
          </a:xfrm>
        </p:spPr>
        <p:txBody>
          <a:bodyPr>
            <a:normAutofit/>
          </a:bodyPr>
          <a:lstStyle/>
          <a:p>
            <a:pPr marL="0" indent="0" algn="just">
              <a:buNone/>
            </a:pPr>
            <a:r>
              <a:rPr lang="it-IT" sz="1800" dirty="0">
                <a:effectLst/>
                <a:latin typeface="Garamond" panose="02020404030301010803" pitchFamily="18" charset="0"/>
                <a:ea typeface="Times New Roman" panose="02020603050405020304" pitchFamily="18" charset="0"/>
                <a:cs typeface="Calibri" panose="020F0502020204030204" pitchFamily="34" charset="0"/>
              </a:rPr>
              <a:t>Nel mettere in luce il fatto che la scelta della stazione appaltante circa la suddivisione in lotti costituisca decisione normalmente ancorata, nei limiti previsti dall’ordinamento, a valutazioni di carattere tecnico-economico, come tali connotate da ampia discrezionalità, la giurisprudenza amministrativa ne ha tratto le conseguenti ricadute in termini di estensione del sindacato giurisdizionale, certamente non escluso, ma confinato nei noti limiti rappresentati dai canoni generali dell’agire amministrativo, ovvero della ragionevolezza e della proporzionalità, oltre che dell’adeguatezza dell’istruttoria (</a:t>
            </a:r>
            <a:r>
              <a:rPr lang="it-IT" sz="1800" dirty="0">
                <a:effectLst/>
                <a:latin typeface="Garamond" panose="02020404030301010803" pitchFamily="18" charset="0"/>
                <a:ea typeface="Calibri" panose="020F0502020204030204" pitchFamily="34" charset="0"/>
                <a:cs typeface="Times New Roman" panose="02020603050405020304" pitchFamily="18" charset="0"/>
              </a:rPr>
              <a:t>cfr. Cons. Stato, Sez. III, 26/09/2018; Sez. III, 22/02/2018, n. 1138; Sez. III, 13/11/2017, n. 5224; 6/03/2017, n. 1038).</a:t>
            </a:r>
          </a:p>
          <a:p>
            <a:pPr marL="0" indent="0" algn="just">
              <a:buNone/>
            </a:pPr>
            <a:r>
              <a:rPr lang="it-IT" sz="1800" dirty="0">
                <a:effectLst/>
                <a:latin typeface="Garamond" panose="02020404030301010803" pitchFamily="18" charset="0"/>
                <a:ea typeface="Times New Roman" panose="02020603050405020304" pitchFamily="18" charset="0"/>
                <a:cs typeface="Calibri" panose="020F0502020204030204" pitchFamily="34" charset="0"/>
              </a:rPr>
              <a:t>E proprio sulla scia delle riferite coordinate ermeneutiche tracciate dalla giurisprudenza amministrativa si innestano in particolare due arresti di particolare interesse, relativi a procedure di gara indette da centrali di committenza, ambito rispetto al quale il tema della suddivisione in lotti assume particolare rilievo proprio per le possibili negative ricadute in ordine alla garanzia di effettiva partecipazione delle PMI e più in generale per la realizzazione di un mercato effettivamente concorrenziale; l’aggregazione sul lato della domanda pubblica, sicuramente funzionale all’esigenza di contenimento della spesa, richiede in ogni caso di essere adeguatamente ponderata per non vanificare i principi di massima concorrenzialità che pure presiedono al diritto degli appalti pubblici.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it-IT" sz="1800" dirty="0">
                <a:effectLst/>
                <a:latin typeface="Garamond" panose="02020404030301010803" pitchFamily="18" charset="0"/>
                <a:ea typeface="Times New Roman" panose="02020603050405020304" pitchFamily="18" charset="0"/>
                <a:cs typeface="Calibri" panose="020F0502020204030204" pitchFamily="34" charset="0"/>
              </a:rPr>
              <a:t>Viene in rilievo a tale proposito la </a:t>
            </a:r>
            <a:r>
              <a:rPr lang="it-IT" sz="1800" b="1" u="sng" dirty="0">
                <a:effectLst/>
                <a:latin typeface="Garamond" panose="02020404030301010803" pitchFamily="18" charset="0"/>
                <a:ea typeface="Times New Roman" panose="02020603050405020304" pitchFamily="18" charset="0"/>
                <a:cs typeface="Calibri" panose="020F0502020204030204" pitchFamily="34" charset="0"/>
              </a:rPr>
              <a:t>sentenza n. 1350 del 26/02/2019 </a:t>
            </a:r>
            <a:r>
              <a:rPr lang="it-IT" sz="1800" dirty="0">
                <a:effectLst/>
                <a:latin typeface="Garamond" panose="02020404030301010803" pitchFamily="18" charset="0"/>
                <a:ea typeface="Times New Roman" panose="02020603050405020304" pitchFamily="18" charset="0"/>
                <a:cs typeface="Calibri" panose="020F0502020204030204" pitchFamily="34" charset="0"/>
              </a:rPr>
              <a:t>con la quale il Consiglio di Stato – Sez. III ha ritenuto illegittima, caducandola integralmente, la procedura di gara indetta dalla Centrale di Committenza della Regione Veneto per l’affidamento del servizio di ristorazione in favore delle Aziende Sanitarie Locali afferenti a quel territorio.</a:t>
            </a:r>
            <a:endParaRPr lang="it-IT" dirty="0"/>
          </a:p>
        </p:txBody>
      </p:sp>
    </p:spTree>
    <p:extLst>
      <p:ext uri="{BB962C8B-B14F-4D97-AF65-F5344CB8AC3E}">
        <p14:creationId xmlns:p14="http://schemas.microsoft.com/office/powerpoint/2010/main" val="2993441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CFB6916-0402-41EF-AC94-EA8CAFD2AB30}"/>
              </a:ext>
            </a:extLst>
          </p:cNvPr>
          <p:cNvSpPr>
            <a:spLocks noGrp="1"/>
          </p:cNvSpPr>
          <p:nvPr>
            <p:ph idx="1"/>
          </p:nvPr>
        </p:nvSpPr>
        <p:spPr>
          <a:xfrm>
            <a:off x="351691" y="492369"/>
            <a:ext cx="11577711" cy="5528603"/>
          </a:xfrm>
        </p:spPr>
        <p:txBody>
          <a:bodyPr>
            <a:normAutofit fontScale="47500" lnSpcReduction="20000"/>
          </a:bodyPr>
          <a:lstStyle/>
          <a:p>
            <a:pPr indent="0" algn="just">
              <a:lnSpc>
                <a:spcPct val="150000"/>
              </a:lnSpc>
              <a:spcAft>
                <a:spcPts val="600"/>
              </a:spcAft>
              <a:buNone/>
            </a:pPr>
            <a:r>
              <a:rPr lang="it-IT" sz="3200" dirty="0">
                <a:effectLst/>
                <a:latin typeface="Garamond" panose="02020404030301010803" pitchFamily="18" charset="0"/>
                <a:ea typeface="Times New Roman" panose="02020603050405020304" pitchFamily="18" charset="0"/>
                <a:cs typeface="Calibri" panose="020F0502020204030204" pitchFamily="34" charset="0"/>
              </a:rPr>
              <a:t>Ad indurre il Supremo Consesso Amministrativo ad un decisione di tale tenore è stato, in estrema sintesi, il rilievo che da un esame complessivo degli atti di gara, pur connotati dalla suddivisione in lotti e dunque in linea teorica coerenti con le previsioni normative in esame, è emerso un quadro complessivo di sostanziale elusione dei principi di libera concorrenza, imparzialità e </a:t>
            </a:r>
            <a:r>
              <a:rPr lang="it-IT" sz="3200" i="1" dirty="0">
                <a:effectLst/>
                <a:latin typeface="Garamond" panose="02020404030301010803" pitchFamily="18" charset="0"/>
                <a:ea typeface="Times New Roman" panose="02020603050405020304" pitchFamily="18" charset="0"/>
                <a:cs typeface="Calibri" panose="020F0502020204030204" pitchFamily="34" charset="0"/>
              </a:rPr>
              <a:t>par condicio</a:t>
            </a:r>
            <a:r>
              <a:rPr lang="it-IT" sz="3200" dirty="0">
                <a:effectLst/>
                <a:latin typeface="Garamond" panose="02020404030301010803" pitchFamily="18" charset="0"/>
                <a:ea typeface="Times New Roman" panose="02020603050405020304" pitchFamily="18" charset="0"/>
                <a:cs typeface="Calibri" panose="020F0502020204030204" pitchFamily="34" charset="0"/>
              </a:rPr>
              <a:t> presidiate da quelle norme; e ciò per aver di fatto dato luogo ad un vero e proprio “mercato chiuso” di tutte le Aziende Sanitarie, per un importo rilevantissimo e per un periodo di tempo prolungato (5 anni rinnovabili per ulteriori 2 anni).</a:t>
            </a:r>
            <a:endParaRPr lang="it-IT" sz="32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50000"/>
              </a:lnSpc>
              <a:spcAft>
                <a:spcPts val="800"/>
              </a:spcAft>
              <a:buNone/>
            </a:pPr>
            <a:r>
              <a:rPr lang="it-IT" sz="3200" dirty="0">
                <a:effectLst/>
                <a:latin typeface="Garamond" panose="02020404030301010803" pitchFamily="18" charset="0"/>
                <a:ea typeface="Times New Roman" panose="02020603050405020304" pitchFamily="18" charset="0"/>
                <a:cs typeface="Calibri" panose="020F0502020204030204" pitchFamily="34" charset="0"/>
              </a:rPr>
              <a:t>La strutturazione dei lotti di quella gara e l’assenza di un limite alla loro aggiudicazione ad un medesimo operatore economico sono state ritenute dal giudice amministrativo non coerenti con il principi di proporzionalità e ragionevolezza che dovrebbero guidare le scelte delle Stazioni Appaltanti.</a:t>
            </a:r>
            <a:endParaRPr lang="it-IT" sz="32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50000"/>
              </a:lnSpc>
              <a:spcAft>
                <a:spcPts val="800"/>
              </a:spcAft>
              <a:buNone/>
            </a:pPr>
            <a:r>
              <a:rPr lang="it-IT" sz="3200" dirty="0">
                <a:effectLst/>
                <a:latin typeface="Garamond" panose="02020404030301010803" pitchFamily="18" charset="0"/>
                <a:ea typeface="Times New Roman" panose="02020603050405020304" pitchFamily="18" charset="0"/>
                <a:cs typeface="Calibri" panose="020F0502020204030204" pitchFamily="34" charset="0"/>
              </a:rPr>
              <a:t>Questi limiti dell’azione amministrativa sono stati nella specie ritenuti superati, con conseguente </a:t>
            </a:r>
            <a:r>
              <a:rPr lang="it-IT" sz="3200" i="1" dirty="0">
                <a:effectLst/>
                <a:latin typeface="Garamond" panose="02020404030301010803" pitchFamily="18" charset="0"/>
                <a:ea typeface="Times New Roman" panose="02020603050405020304" pitchFamily="18" charset="0"/>
                <a:cs typeface="Calibri" panose="020F0502020204030204" pitchFamily="34" charset="0"/>
              </a:rPr>
              <a:t>vulnus</a:t>
            </a:r>
            <a:r>
              <a:rPr lang="it-IT" sz="3200" dirty="0">
                <a:effectLst/>
                <a:latin typeface="Garamond" panose="02020404030301010803" pitchFamily="18" charset="0"/>
                <a:ea typeface="Times New Roman" panose="02020603050405020304" pitchFamily="18" charset="0"/>
                <a:cs typeface="Calibri" panose="020F0502020204030204" pitchFamily="34" charset="0"/>
              </a:rPr>
              <a:t> concorrenziale, in ragione dell’esorbitante valore economico degli (appena) 6 lotti e della loro notevole estensione territoriale derivante dall’accorpamento di più Aziende e presidi differenti (in alcuni casi, come per il lotto 1, fino a 25 strutture) e dall’assenza di vincoli di aggiudicazione nella</a:t>
            </a:r>
            <a:r>
              <a:rPr lang="it-IT" sz="3200" i="1" dirty="0">
                <a:effectLst/>
                <a:latin typeface="Garamond" panose="02020404030301010803" pitchFamily="18" charset="0"/>
                <a:ea typeface="Times New Roman" panose="02020603050405020304" pitchFamily="18" charset="0"/>
                <a:cs typeface="Calibri" panose="020F0502020204030204" pitchFamily="34" charset="0"/>
              </a:rPr>
              <a:t> </a:t>
            </a:r>
            <a:r>
              <a:rPr lang="it-IT" sz="3200" i="1" dirty="0" err="1">
                <a:effectLst/>
                <a:latin typeface="Garamond" panose="02020404030301010803" pitchFamily="18" charset="0"/>
                <a:ea typeface="Times New Roman" panose="02020603050405020304" pitchFamily="18" charset="0"/>
                <a:cs typeface="Calibri" panose="020F0502020204030204" pitchFamily="34" charset="0"/>
              </a:rPr>
              <a:t>lex</a:t>
            </a:r>
            <a:r>
              <a:rPr lang="it-IT" sz="3200" i="1" dirty="0">
                <a:effectLst/>
                <a:latin typeface="Garamond" panose="02020404030301010803" pitchFamily="18" charset="0"/>
                <a:ea typeface="Times New Roman" panose="02020603050405020304" pitchFamily="18" charset="0"/>
                <a:cs typeface="Calibri" panose="020F0502020204030204" pitchFamily="34" charset="0"/>
              </a:rPr>
              <a:t> </a:t>
            </a:r>
            <a:r>
              <a:rPr lang="it-IT" sz="3200" i="1" dirty="0" err="1">
                <a:effectLst/>
                <a:latin typeface="Garamond" panose="02020404030301010803" pitchFamily="18" charset="0"/>
                <a:ea typeface="Times New Roman" panose="02020603050405020304" pitchFamily="18" charset="0"/>
                <a:cs typeface="Calibri" panose="020F0502020204030204" pitchFamily="34" charset="0"/>
              </a:rPr>
              <a:t>specialis</a:t>
            </a:r>
            <a:r>
              <a:rPr lang="it-IT" sz="3200" dirty="0">
                <a:effectLst/>
                <a:latin typeface="Garamond" panose="02020404030301010803" pitchFamily="18" charset="0"/>
                <a:ea typeface="Times New Roman" panose="02020603050405020304" pitchFamily="18" charset="0"/>
                <a:cs typeface="Calibri" panose="020F0502020204030204" pitchFamily="34" charset="0"/>
              </a:rPr>
              <a:t>.</a:t>
            </a:r>
            <a:endParaRPr lang="it-IT" sz="32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50000"/>
              </a:lnSpc>
              <a:spcAft>
                <a:spcPts val="800"/>
              </a:spcAft>
              <a:buNone/>
            </a:pPr>
            <a:r>
              <a:rPr lang="it-IT" sz="3200" dirty="0">
                <a:effectLst/>
                <a:latin typeface="Garamond" panose="02020404030301010803" pitchFamily="18" charset="0"/>
                <a:ea typeface="Times New Roman" panose="02020603050405020304" pitchFamily="18" charset="0"/>
                <a:cs typeface="Calibri" panose="020F0502020204030204" pitchFamily="34" charset="0"/>
              </a:rPr>
              <a:t>Il complesso di tali elementi, unito alla circostanza che l’intera procedura sia stata poi aggiudicata ad un solo operatore economico, ha fatto emergere, ad avviso del Consiglio di Stato, una articolazione complessiva della procedura selettiva solo apparentemente coerente con i paradigmi normativi di suddivisione ma sostanzialmente non rispettosa in concreto dei principi e del complesso delle disposizioni vigenti in materia di tutela della concorrenza e del libero mercato.</a:t>
            </a:r>
            <a:endParaRPr lang="it-IT" sz="32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50000"/>
              </a:lnSpc>
              <a:spcAft>
                <a:spcPts val="800"/>
              </a:spcAft>
              <a:buNone/>
            </a:pPr>
            <a:r>
              <a:rPr lang="it-IT" sz="2500" dirty="0">
                <a:effectLst/>
                <a:latin typeface="Garamond" panose="02020404030301010803" pitchFamily="18" charset="0"/>
                <a:ea typeface="Times New Roman" panose="02020603050405020304" pitchFamily="18" charset="0"/>
                <a:cs typeface="Calibri" panose="020F0502020204030204" pitchFamily="34" charset="0"/>
              </a:rPr>
              <a:t>.</a:t>
            </a:r>
            <a:endParaRPr lang="it-IT" sz="2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414184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7DE3013-789B-4A6E-9D51-1125651E0BFC}"/>
              </a:ext>
            </a:extLst>
          </p:cNvPr>
          <p:cNvSpPr>
            <a:spLocks noGrp="1"/>
          </p:cNvSpPr>
          <p:nvPr>
            <p:ph idx="1"/>
          </p:nvPr>
        </p:nvSpPr>
        <p:spPr>
          <a:xfrm>
            <a:off x="838200" y="379828"/>
            <a:ext cx="10515600" cy="6006904"/>
          </a:xfrm>
        </p:spPr>
        <p:txBody>
          <a:bodyPr>
            <a:normAutofit/>
          </a:bodyPr>
          <a:lstStyle/>
          <a:p>
            <a:pPr marL="0" indent="0" algn="just">
              <a:buNone/>
            </a:pPr>
            <a:r>
              <a:rPr lang="it-IT" sz="1800" dirty="0">
                <a:effectLst/>
                <a:latin typeface="Garamond" panose="02020404030301010803" pitchFamily="18" charset="0"/>
                <a:ea typeface="Times New Roman" panose="02020603050405020304" pitchFamily="18" charset="0"/>
                <a:cs typeface="Calibri" panose="020F0502020204030204" pitchFamily="34" charset="0"/>
              </a:rPr>
              <a:t>Sotto il profilo procedimentale, una maggiore articolazione dei lotti e la contestuale previsione di limiti all’aggiudicazione di tutti i lotti ad una sola impresa avrebbe rappresentato una soluzione tecnicamente possibile e non eccessivamente gravosa per l’Amministrazione; a tale conclusione il giudice perviene anche rilevando che la S.A. non è stata in grado di indicare in maniera puntuale né negli atti di gara né nel corso del giudizio (pur ammettendo per ipotesi la possibilità di una integrazione postuma) le effettive ragioni sottese ad una suddivisione in lotti così strutturata.</a:t>
            </a:r>
          </a:p>
          <a:p>
            <a:pPr marL="0" indent="0" algn="just">
              <a:buNone/>
            </a:pPr>
            <a:r>
              <a:rPr lang="it-IT" sz="1800" dirty="0">
                <a:effectLst/>
                <a:latin typeface="Garamond" panose="02020404030301010803" pitchFamily="18" charset="0"/>
                <a:ea typeface="Times New Roman" panose="02020603050405020304" pitchFamily="18" charset="0"/>
                <a:cs typeface="Calibri" panose="020F0502020204030204" pitchFamily="34" charset="0"/>
              </a:rPr>
              <a:t>In particolare, la scelta della S.A. è apparsa censurabile per eccesso di potere sotto il profilo della irragionevolezza, della non proporzionalità e della violazione del principio di concorrenza per aver dato luogo ad un monopolio regionale “di fatto” nel settore oggetto di affidamento dovuto non solo all’individuazione di lotti di importo particolarmente rilevante e di durata notevolmente prolungata ma anche alla possibilità di conseguire tutti i lotti da parte di un solo operatore.</a:t>
            </a:r>
            <a:endParaRPr lang="it-IT"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it-IT" sz="1800" dirty="0">
                <a:effectLst/>
                <a:latin typeface="Garamond" panose="02020404030301010803" pitchFamily="18" charset="0"/>
                <a:ea typeface="Times New Roman" panose="02020603050405020304" pitchFamily="18" charset="0"/>
                <a:cs typeface="Calibri" panose="020F0502020204030204" pitchFamily="34" charset="0"/>
              </a:rPr>
              <a:t>L’esigenza di una disamina complessiva degli atti di gara al fine di verificarne la effettiva coerenza con le previsioni normative in materia di suddivisione in lotti permea altresì la </a:t>
            </a:r>
            <a:r>
              <a:rPr lang="it-IT" sz="1800" b="1" dirty="0">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Calibri" panose="020F0502020204030204" pitchFamily="34" charset="0"/>
              </a:rPr>
              <a:t>sentenza n. 5534 del 26/09/2018 </a:t>
            </a:r>
            <a:r>
              <a:rPr lang="it-IT" sz="1800" dirty="0">
                <a:effectLst/>
                <a:latin typeface="Garamond" panose="02020404030301010803" pitchFamily="18" charset="0"/>
                <a:ea typeface="Times New Roman" panose="02020603050405020304" pitchFamily="18" charset="0"/>
                <a:cs typeface="Calibri" panose="020F0502020204030204" pitchFamily="34" charset="0"/>
              </a:rPr>
              <a:t>con la quale il Consiglio di Stato, in accoglimento dell’appello proposto da un operatore economico appartenente alla categoria delle PMI, ha annullato la procedura di gara indetta da </a:t>
            </a:r>
            <a:r>
              <a:rPr lang="it-IT" sz="1800" dirty="0" err="1">
                <a:effectLst/>
                <a:latin typeface="Garamond" panose="02020404030301010803" pitchFamily="18" charset="0"/>
                <a:ea typeface="Times New Roman" panose="02020603050405020304" pitchFamily="18" charset="0"/>
                <a:cs typeface="Calibri" panose="020F0502020204030204" pitchFamily="34" charset="0"/>
              </a:rPr>
              <a:t>So.Re.Sa</a:t>
            </a:r>
            <a:r>
              <a:rPr lang="it-IT" sz="1800" dirty="0">
                <a:effectLst/>
                <a:latin typeface="Garamond" panose="02020404030301010803" pitchFamily="18" charset="0"/>
                <a:ea typeface="Times New Roman" panose="02020603050405020304" pitchFamily="18" charset="0"/>
                <a:cs typeface="Calibri" panose="020F0502020204030204" pitchFamily="34" charset="0"/>
              </a:rPr>
              <a:t>. spa, centrale di committenza e soggetto aggregatore degli enti del servizio sanitario regionale campano, per l’affidamento dei servizi di vigilanza armata destinato alle Aziende Sanitarie Locali.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Emerge da questa decisione la consapevolezza da parte del Consiglio di Stato della inevitabilità (e della conseguente ragionevolezza) delle scelte compiute per quanto riguarda quei lotti - due in tutto sugli otto messi a gara e tutti di notevoli dimensioni -  corrispondenti al territorio di una singola azienda sanitaria.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971847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D427354-80C4-4F08-B462-30E1BA775CB6}"/>
              </a:ext>
            </a:extLst>
          </p:cNvPr>
          <p:cNvSpPr>
            <a:spLocks noGrp="1"/>
          </p:cNvSpPr>
          <p:nvPr>
            <p:ph idx="1"/>
          </p:nvPr>
        </p:nvSpPr>
        <p:spPr>
          <a:xfrm>
            <a:off x="838200" y="393895"/>
            <a:ext cx="10515600" cy="5783068"/>
          </a:xfrm>
        </p:spPr>
        <p:txBody>
          <a:bodyPr/>
          <a:lstStyle/>
          <a:p>
            <a:pPr marL="0" indent="0" algn="just">
              <a:buNone/>
            </a:pP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Ciò che risulta essere stato valorizzato dal giudice amministrativo ai fini della declaratoria di illegittimità dell’impianto di gara è l’assenza, al di fuori di tali ipotesi, di una plausibile ed univoca ragione sottesa alla configurazione dei restanti lotti, rispetto ai quali le disfunzioni organizzative derivanti da una loro diversa conformazione sarebbero state in quella occasione genericamente prospettate dalla S.A., carente dunque sul piano della ragionevolezza della scelta.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Appare significativo questo passaggio della sentenza secondo cui: </a:t>
            </a:r>
            <a:r>
              <a:rPr lang="it-IT" sz="1800"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“l’appellata centrale di committenza non si è attenuta ai canoni operativi che devono ispirare la suddivisione in lotti dell’appalto in modo da favorire la partecipazione alla gara alle PMI compatibilmente con il primario interesse pubblico da essa perseguito - canoni che avrebbero imposto quantomeno, nel caso concreto, la suddivisione dell’appalto in lotti corrispondenti alle diverse strutture sanitarie beneficiarie del servizio, prescindendo dagli accorpamenti che hanno caratterizzato i lotti 2, 3, 4, 5 e 7”.</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La sentenza </a:t>
            </a:r>
            <a:r>
              <a:rPr lang="it-IT" sz="1800"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de qua</a:t>
            </a: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ritiene in buona sostanza coerente una suddivisione in lotti ciascuno soggettivamente imputabile alla singola struttura sanitaria destinataria del servizio ripudiando invece l’accorpamento di più enti intervenuto negli altri lotti poiché non suffragato da plausibili ragioni organizzative.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Il Consiglio di Stato è pienamente consapevole che la scelta di individuare un lotto calibrato sulle esigente di una singola Azienda possa anche vulnerare le esigenze partecipative delle PMI (in altre parole, un ulteriore sub-frazionamento avrebbe ingiustificatamente compromesso le esigenze di razionale gestione del servizio che pure vanno salvaguardate); tuttavia ciò che rileva, al fine di reputare ragionevole il complessivo impianto di gara è verificare se “</a:t>
            </a:r>
            <a:r>
              <a:rPr lang="it-IT" sz="1800"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l’Amministrazione abbia compensato il “deficit” di concorrenzialità dei lotti suindicati, ai fini partecipativi delle PMI, mediante una suddivisione degli altri lotti maggiormente sensibile alla suddetta specifica esigenza concorrenziale”</a:t>
            </a: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9490226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2D704A0-85C6-42DE-A0CA-8C5AF6136DF4}"/>
              </a:ext>
            </a:extLst>
          </p:cNvPr>
          <p:cNvSpPr>
            <a:spLocks noGrp="1"/>
          </p:cNvSpPr>
          <p:nvPr>
            <p:ph idx="1"/>
          </p:nvPr>
        </p:nvSpPr>
        <p:spPr>
          <a:xfrm>
            <a:off x="838200" y="562708"/>
            <a:ext cx="10515600" cy="5614255"/>
          </a:xfrm>
        </p:spPr>
        <p:txBody>
          <a:bodyPr>
            <a:normAutofit lnSpcReduction="10000"/>
          </a:bodyPr>
          <a:lstStyle/>
          <a:p>
            <a:pPr marL="0" indent="0" algn="just">
              <a:buNone/>
            </a:pP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 tal proposito, il Consiglio di Stato suggerisce che la valutazione della ragionevolezza della scelta nella suddivisione dei lotti deve essere fatta in maniera complessiva </a:t>
            </a:r>
            <a:r>
              <a:rPr lang="it-IT" sz="1800"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“abbracciando l’intero arco dei lotti in cui l’appalto è stato suddiviso e verificando se, per come complessivamente articolato, esso rappresenti la migliore soluzione possibile atta a contemperare l’interesse partecipativo delle PMI e le (eventuali) esigenze organizzative della stazione appaltante”</a:t>
            </a: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con la conseguenza che quella scelta non sarebbe esente da censure se </a:t>
            </a:r>
            <a:r>
              <a:rPr lang="it-IT" sz="1800"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“pur essendo in alcune sue parti (</a:t>
            </a:r>
            <a:r>
              <a:rPr lang="it-IT" sz="1800" i="1" dirty="0" err="1">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recte</a:t>
            </a:r>
            <a:r>
              <a:rPr lang="it-IT" sz="1800"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a:t>
            </a:r>
            <a:r>
              <a:rPr lang="it-IT" sz="1800" i="1" u="sng"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per alcuni lotti</a:t>
            </a:r>
            <a:r>
              <a:rPr lang="it-IT" sz="1800"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a:t>
            </a:r>
            <a:r>
              <a:rPr lang="it-IT" sz="1800" i="1" u="sng"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l’unica possibile</a:t>
            </a:r>
            <a:r>
              <a:rPr lang="it-IT" sz="1800"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nel senso indicato”</a:t>
            </a: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 l’Amministrazione non si preoccupi </a:t>
            </a:r>
            <a:r>
              <a:rPr lang="it-IT" sz="1800"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“di aumentare il tasso di concorrenzialità della gara, complessivamente considerata, dilatando gli spazi partecipativi delle PMI </a:t>
            </a:r>
            <a:r>
              <a:rPr lang="it-IT" sz="1800" i="1" u="sng"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per gli altri lotti</a:t>
            </a:r>
            <a:r>
              <a:rPr lang="it-IT" sz="1800" i="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per i quali quelle esigenze non si pongono in modo altrettanto stringente”</a:t>
            </a: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t>
            </a:r>
          </a:p>
          <a:p>
            <a:pPr marL="0" indent="0" algn="just">
              <a:buNone/>
            </a:pP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Nel valutare l’impatto restrittivo sulla concorrenza della suddivisione della gara in macro-lotti, del tutto irrilevante è stata ritenuta la circostanza che il bando prevedesse condizioni agevolate per la partecipazione, quali il raggruppamento temporaneo di imprese o l’avvalimento.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In questa occasione il giudice amministrativo ha ritenuto non compiutamente assolto l’onere di una adeguata ponderazione dei concomitanti interessi in gioco, con conseguente irrimediabile lesione di quello partecipativo di un operatore economico ricadente nella categoria delle PMI; sulla scorta dei riferito iter logico-giuridico, il Consiglio di Stato, nel riformare la sentenza di primo grado emessa dal TAR Campania-Napoli, ha quindi disposto l’integrale annullamento della procedura selettiva.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L’attività amministrativa deve tendere, in buona sostanza, a strutturare il lotto quale </a:t>
            </a:r>
            <a:r>
              <a:rPr lang="it-IT" sz="1800" b="1" u="sng"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“ambito territoriale ottimale”, </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ritenuto tale dalla giurisprudenza quello che sia in grado di</a:t>
            </a: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consentire il funzionamento di un mercato in cui la facoltà di presentare offerte in forma singola sia concessa non solo ai player dello stesso, ma anche, per quanto possibile, alle imprese di medie e piccole dimensioni al fine di incentivare una concorrenza piena, con possibilità per ogni impresa di incrementare le proprie qualificazioni e la propria professionalità, e di trarre i potenziali benefici in termini di qualità di servizi resi e di prezzi corrisposti.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934266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8E6FC2-96B6-4A06-942D-E1A5FFB152AD}"/>
              </a:ext>
            </a:extLst>
          </p:cNvPr>
          <p:cNvSpPr>
            <a:spLocks noGrp="1"/>
          </p:cNvSpPr>
          <p:nvPr>
            <p:ph type="title"/>
          </p:nvPr>
        </p:nvSpPr>
        <p:spPr>
          <a:xfrm>
            <a:off x="838200" y="365126"/>
            <a:ext cx="10515600" cy="760290"/>
          </a:xfrm>
        </p:spPr>
        <p:txBody>
          <a:bodyPr>
            <a:normAutofit/>
          </a:bodyPr>
          <a:lstStyle/>
          <a:p>
            <a:pPr algn="ctr"/>
            <a:r>
              <a:rPr lang="it-IT" sz="2400" b="1" dirty="0">
                <a:latin typeface="Garamond" panose="02020404030301010803" pitchFamily="18" charset="0"/>
              </a:rPr>
              <a:t>L’istituzione di Consip spa</a:t>
            </a:r>
          </a:p>
        </p:txBody>
      </p:sp>
      <p:sp>
        <p:nvSpPr>
          <p:cNvPr id="3" name="Segnaposto contenuto 2">
            <a:extLst>
              <a:ext uri="{FF2B5EF4-FFF2-40B4-BE49-F238E27FC236}">
                <a16:creationId xmlns:a16="http://schemas.microsoft.com/office/drawing/2014/main" id="{48B8D99F-B8DD-4106-AC32-E960F7166932}"/>
              </a:ext>
            </a:extLst>
          </p:cNvPr>
          <p:cNvSpPr>
            <a:spLocks noGrp="1"/>
          </p:cNvSpPr>
          <p:nvPr>
            <p:ph idx="1"/>
          </p:nvPr>
        </p:nvSpPr>
        <p:spPr>
          <a:xfrm>
            <a:off x="838200" y="1012875"/>
            <a:ext cx="10515600" cy="5739618"/>
          </a:xfrm>
        </p:spPr>
        <p:txBody>
          <a:bodyPr>
            <a:noAutofit/>
          </a:bodyPr>
          <a:lstStyle/>
          <a:p>
            <a:pPr marL="0" indent="0" algn="just">
              <a:buNone/>
            </a:pPr>
            <a:r>
              <a:rPr lang="it-IT" sz="1400" dirty="0">
                <a:latin typeface="Garamond" panose="02020404030301010803" pitchFamily="18" charset="0"/>
              </a:rPr>
              <a:t>Per le finalità di cui all’art. 26 cit., con </a:t>
            </a:r>
            <a:r>
              <a:rPr lang="it-IT" sz="1400" b="1" dirty="0">
                <a:effectLst>
                  <a:outerShdw blurRad="38100" dist="38100" dir="2700000" algn="tl">
                    <a:srgbClr val="000000">
                      <a:alpha val="43137"/>
                    </a:srgbClr>
                  </a:outerShdw>
                </a:effectLst>
                <a:latin typeface="Garamond" panose="02020404030301010803" pitchFamily="18" charset="0"/>
              </a:rPr>
              <a:t>D.M. 24/02/2000</a:t>
            </a:r>
            <a:r>
              <a:rPr lang="it-IT" sz="1400" b="1" dirty="0">
                <a:latin typeface="Garamond" panose="02020404030301010803" pitchFamily="18" charset="0"/>
              </a:rPr>
              <a:t>, </a:t>
            </a:r>
            <a:r>
              <a:rPr lang="it-IT" sz="1400" dirty="0">
                <a:latin typeface="Garamond" panose="02020404030301010803" pitchFamily="18" charset="0"/>
              </a:rPr>
              <a:t>segnatamente per la realizzazione del sistema delle convenzioni, viene istituita la </a:t>
            </a:r>
            <a:r>
              <a:rPr lang="it-IT" sz="1400" b="1" dirty="0">
                <a:latin typeface="Garamond" panose="02020404030301010803" pitchFamily="18" charset="0"/>
              </a:rPr>
              <a:t>Concessionaria servizi informatici pubblici - CONSIP S.p.a</a:t>
            </a:r>
            <a:r>
              <a:rPr lang="it-IT" sz="1400" dirty="0">
                <a:latin typeface="Garamond" panose="02020404030301010803" pitchFamily="18" charset="0"/>
              </a:rPr>
              <a:t>., amministrazione aggiudicatrice con la funzione di:</a:t>
            </a:r>
          </a:p>
          <a:p>
            <a:pPr algn="just"/>
            <a:r>
              <a:rPr lang="it-IT" sz="1400" b="1" dirty="0">
                <a:latin typeface="Garamond" panose="02020404030301010803" pitchFamily="18" charset="0"/>
              </a:rPr>
              <a:t>assistere</a:t>
            </a:r>
            <a:r>
              <a:rPr lang="it-IT" sz="1400" dirty="0">
                <a:latin typeface="Garamond" panose="02020404030301010803" pitchFamily="18" charset="0"/>
              </a:rPr>
              <a:t> le singole amministrazioni centrali e periferiche, nonché le restanti pubbliche amministrazioni, nel pianificare e monitorare i volumi complessivi dei fabbisogni dei diversi beni e servizi, definendo gli standard e le modalità per le analisi comparative interne ed esterne;</a:t>
            </a:r>
          </a:p>
          <a:p>
            <a:pPr algn="just"/>
            <a:r>
              <a:rPr lang="it-IT" sz="1400" b="1" dirty="0">
                <a:latin typeface="Garamond" panose="02020404030301010803" pitchFamily="18" charset="0"/>
              </a:rPr>
              <a:t>concludere</a:t>
            </a:r>
            <a:r>
              <a:rPr lang="it-IT" sz="1400" dirty="0">
                <a:latin typeface="Garamond" panose="02020404030301010803" pitchFamily="18" charset="0"/>
              </a:rPr>
              <a:t> direttamente per conto del Ministero e delle altre pubbliche amministrazioni, con i terzi fornitori di beni o prestatori di servizi le convenzioni ed i contratti quadro, ai sensi dell'</a:t>
            </a:r>
            <a:r>
              <a:rPr lang="it-IT" sz="1400" dirty="0">
                <a:latin typeface="Garamond" panose="02020404030301010803" pitchFamily="18" charset="0"/>
                <a:hlinkClick r:id="rId2">
                  <a:extLst>
                    <a:ext uri="{A12FA001-AC4F-418D-AE19-62706E023703}">
                      <ahyp:hlinkClr xmlns:ahyp="http://schemas.microsoft.com/office/drawing/2018/hyperlinkcolor" val="tx"/>
                    </a:ext>
                  </a:extLst>
                </a:hlinkClick>
              </a:rPr>
              <a:t>art. 26</a:t>
            </a:r>
            <a:r>
              <a:rPr lang="it-IT" sz="1400" dirty="0">
                <a:latin typeface="Garamond" panose="02020404030301010803" pitchFamily="18" charset="0"/>
              </a:rPr>
              <a:t> della legge 23 dicembre 1999, n. 488, per l'acquisto di beni e servizi nel rispetto della vigente normativa in materia di procedure di scelta del contraente, e con i quali l'impresa prescelta si impegna ad accettare, sino a concorrenza della quantità massima complessiva stabilita dalla convenzione ed ai prezzi e condizioni ivi previsti, ordinativi di fornitura deliberati dalle amministrazioni centrali e periferiche dello Stato, nonché delle restanti pubbliche amministrazioni, garantendo un sistema di logistica capace di soddisfare con la massima celerità ed efficienza le esigenze delle diverse amministrazioni;</a:t>
            </a:r>
          </a:p>
          <a:p>
            <a:pPr algn="just"/>
            <a:r>
              <a:rPr lang="it-IT" sz="1400" b="1" dirty="0">
                <a:latin typeface="Garamond" panose="02020404030301010803" pitchFamily="18" charset="0"/>
              </a:rPr>
              <a:t>utilizzare</a:t>
            </a:r>
            <a:r>
              <a:rPr lang="it-IT" sz="1400" dirty="0">
                <a:latin typeface="Garamond" panose="02020404030301010803" pitchFamily="18" charset="0"/>
              </a:rPr>
              <a:t>, sia in fase preventiva che nella gestione delle convenzioni e dei contratti quadro come sopra stipulati, strumenti idonei alla realizzazione del monitoraggio dei consumi ed al controllo della spesa necessariamente con l'uso di nuove tecnologie e soluzioni organizzative innovative e segnatamente attraverso strumenti di «Information Technology» quali ad esempio la raccolta e l'elaborazione dei dati sugli effettivi fabbisogni, sui reali consumi e sui relativi costi, nonché acquisti elettronici da rendere disponibili in ogni forma a tutte le pubbliche amministrazioni;</a:t>
            </a:r>
          </a:p>
          <a:p>
            <a:pPr algn="just"/>
            <a:r>
              <a:rPr lang="it-IT" sz="1400" b="1" dirty="0">
                <a:latin typeface="Garamond" panose="02020404030301010803" pitchFamily="18" charset="0"/>
              </a:rPr>
              <a:t>comunicare</a:t>
            </a:r>
            <a:r>
              <a:rPr lang="it-IT" sz="1400" dirty="0">
                <a:latin typeface="Garamond" panose="02020404030301010803" pitchFamily="18" charset="0"/>
              </a:rPr>
              <a:t> alle amministrazioni centrali e periferiche dello Stato, nonché alle restanti pubbliche amministrazioni, la conclusione delle convenzioni e dei contratti quadro, nonché le relative condizioni, stipulate ai sensi della sopra citata normativa, con gli strumenti ritenuti idonei e, comunque, utilizzando strumenti informatici;</a:t>
            </a:r>
          </a:p>
          <a:p>
            <a:pPr algn="just"/>
            <a:r>
              <a:rPr lang="it-IT" sz="1400" b="1" dirty="0">
                <a:latin typeface="Garamond" panose="02020404030301010803" pitchFamily="18" charset="0"/>
              </a:rPr>
              <a:t>determinare </a:t>
            </a:r>
            <a:r>
              <a:rPr lang="it-IT" sz="1400" dirty="0">
                <a:latin typeface="Garamond" panose="02020404030301010803" pitchFamily="18" charset="0"/>
              </a:rPr>
              <a:t>le modalità di adesione delle amministrazioni centrali e periferiche dello Stato, nonché delle restanti pubbliche amministrazioni, alle convenzioni ed ai contratti quadro stipulati ai sensi dell'</a:t>
            </a:r>
            <a:r>
              <a:rPr lang="it-IT" sz="1400" dirty="0">
                <a:latin typeface="Garamond" panose="02020404030301010803" pitchFamily="18" charset="0"/>
                <a:hlinkClick r:id="rId2">
                  <a:extLst>
                    <a:ext uri="{A12FA001-AC4F-418D-AE19-62706E023703}">
                      <ahyp:hlinkClr xmlns:ahyp="http://schemas.microsoft.com/office/drawing/2018/hyperlinkcolor" val="tx"/>
                    </a:ext>
                  </a:extLst>
                </a:hlinkClick>
              </a:rPr>
              <a:t>art. 26</a:t>
            </a:r>
            <a:r>
              <a:rPr lang="it-IT" sz="1400" dirty="0">
                <a:latin typeface="Garamond" panose="02020404030301010803" pitchFamily="18" charset="0"/>
              </a:rPr>
              <a:t> della legge 23 dicembre 1999, n. 488;</a:t>
            </a:r>
          </a:p>
          <a:p>
            <a:pPr algn="just"/>
            <a:r>
              <a:rPr lang="it-IT" sz="1400" b="1" dirty="0">
                <a:latin typeface="Garamond" panose="02020404030301010803" pitchFamily="18" charset="0"/>
              </a:rPr>
              <a:t>garantire</a:t>
            </a:r>
            <a:r>
              <a:rPr lang="it-IT" sz="1400" dirty="0">
                <a:latin typeface="Garamond" panose="02020404030301010803" pitchFamily="18" charset="0"/>
              </a:rPr>
              <a:t> un'attività di supporto a richiesta su specifiche esigenze della pubblica amministrazione in ordine alle attività espressamente attribuite alla Società;</a:t>
            </a:r>
          </a:p>
          <a:p>
            <a:pPr algn="just"/>
            <a:r>
              <a:rPr lang="it-IT" sz="1400" b="1" dirty="0">
                <a:latin typeface="Garamond" panose="02020404030301010803" pitchFamily="18" charset="0"/>
              </a:rPr>
              <a:t>rendere disponibile</a:t>
            </a:r>
            <a:r>
              <a:rPr lang="it-IT" sz="1400" dirty="0">
                <a:latin typeface="Garamond" panose="02020404030301010803" pitchFamily="18" charset="0"/>
              </a:rPr>
              <a:t>, utilizzando le reti telematiche, alle diverse amministrazioni un bollettino periodico relativo alle attività svolte in attuazione del presente decreto.</a:t>
            </a:r>
          </a:p>
          <a:p>
            <a:pPr marL="0" indent="0">
              <a:buNone/>
            </a:pPr>
            <a:endParaRPr lang="it-IT" sz="1400" dirty="0">
              <a:latin typeface="Garamond" panose="02020404030301010803" pitchFamily="18" charset="0"/>
            </a:endParaRPr>
          </a:p>
        </p:txBody>
      </p:sp>
    </p:spTree>
    <p:extLst>
      <p:ext uri="{BB962C8B-B14F-4D97-AF65-F5344CB8AC3E}">
        <p14:creationId xmlns:p14="http://schemas.microsoft.com/office/powerpoint/2010/main" val="844704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364C41-4F2F-4CB3-84F0-06F12677CDEF}"/>
              </a:ext>
            </a:extLst>
          </p:cNvPr>
          <p:cNvSpPr>
            <a:spLocks noGrp="1"/>
          </p:cNvSpPr>
          <p:nvPr>
            <p:ph type="title"/>
          </p:nvPr>
        </p:nvSpPr>
        <p:spPr>
          <a:xfrm>
            <a:off x="838200" y="365125"/>
            <a:ext cx="10515600" cy="999441"/>
          </a:xfrm>
        </p:spPr>
        <p:txBody>
          <a:bodyPr>
            <a:normAutofit/>
          </a:bodyPr>
          <a:lstStyle/>
          <a:p>
            <a:pPr algn="ctr"/>
            <a:r>
              <a:rPr lang="it-IT" sz="2200" b="1" dirty="0">
                <a:latin typeface="Garamond" panose="02020404030301010803" pitchFamily="18" charset="0"/>
              </a:rPr>
              <a:t>Il diritto comunitario:</a:t>
            </a:r>
            <a:br>
              <a:rPr lang="it-IT" sz="2200" b="1" dirty="0">
                <a:latin typeface="Garamond" panose="02020404030301010803" pitchFamily="18" charset="0"/>
              </a:rPr>
            </a:br>
            <a:r>
              <a:rPr lang="it-IT" sz="2200" b="1" dirty="0">
                <a:latin typeface="Garamond" panose="02020404030301010803" pitchFamily="18" charset="0"/>
              </a:rPr>
              <a:t>1) le direttive del 2004</a:t>
            </a:r>
          </a:p>
        </p:txBody>
      </p:sp>
      <p:sp>
        <p:nvSpPr>
          <p:cNvPr id="3" name="Segnaposto contenuto 2">
            <a:extLst>
              <a:ext uri="{FF2B5EF4-FFF2-40B4-BE49-F238E27FC236}">
                <a16:creationId xmlns:a16="http://schemas.microsoft.com/office/drawing/2014/main" id="{D8EAF1A5-61A0-440F-9304-004C6E7B23DE}"/>
              </a:ext>
            </a:extLst>
          </p:cNvPr>
          <p:cNvSpPr>
            <a:spLocks noGrp="1"/>
          </p:cNvSpPr>
          <p:nvPr>
            <p:ph idx="1"/>
          </p:nvPr>
        </p:nvSpPr>
        <p:spPr>
          <a:xfrm>
            <a:off x="450166" y="1825625"/>
            <a:ext cx="11338560" cy="4351338"/>
          </a:xfrm>
        </p:spPr>
        <p:txBody>
          <a:bodyPr>
            <a:normAutofit fontScale="70000" lnSpcReduction="20000"/>
          </a:bodyPr>
          <a:lstStyle/>
          <a:p>
            <a:pPr marL="0" indent="0" algn="just">
              <a:buNone/>
            </a:pPr>
            <a:r>
              <a:rPr lang="it-IT" dirty="0">
                <a:latin typeface="Garamond" panose="02020404030301010803" pitchFamily="18" charset="0"/>
              </a:rPr>
              <a:t>Nelle direttive nn. 17 e 18 del 2004 il legislatore europeo prende atto della diffusione del fenomeno della centralizzazione degli acquisti. In particolare, i considerando 15 e 16 della direttiva 17/2004 evidenziano apprezzamento per la capacità delle tecniche centralizzate di acquisto di stimolare la concorrenza e l’efficacia delle commesse pubbliche, ma anche la consapevolezza di dover conformare il ricorso alle centrali di committenza ai principi di non discriminazione e parità di trattamento</a:t>
            </a:r>
          </a:p>
          <a:p>
            <a:pPr algn="just"/>
            <a:r>
              <a:rPr lang="it-IT" b="1" i="0" dirty="0">
                <a:effectLst/>
                <a:latin typeface="Garamond" panose="02020404030301010803" pitchFamily="18" charset="0"/>
              </a:rPr>
              <a:t>(15) </a:t>
            </a:r>
            <a:r>
              <a:rPr lang="it-IT" b="0" i="0" dirty="0">
                <a:effectLst/>
                <a:latin typeface="Garamond" panose="02020404030301010803" pitchFamily="18" charset="0"/>
              </a:rPr>
              <a:t>In alcuni Stati si sono sviluppate tecniche di centralizzazione delle committenze. Diverse amministrazioni aggiudicatrici sono incaricate di procedere ad acquisti o di aggiudicare appalti pubblici/stipulare accordi quadro destinati ad altre amministrazioni aggiudicatrici. </a:t>
            </a:r>
            <a:r>
              <a:rPr lang="it-IT" b="1" i="0" dirty="0">
                <a:effectLst/>
                <a:latin typeface="Garamond" panose="02020404030301010803" pitchFamily="18" charset="0"/>
              </a:rPr>
              <a:t>Tali tecniche consentono, dato il volume degli acquisti, un aumento della concorrenza e dell'efficacia della commessa pubblica</a:t>
            </a:r>
            <a:r>
              <a:rPr lang="it-IT" b="0" i="0" dirty="0">
                <a:effectLst/>
                <a:latin typeface="Garamond" panose="02020404030301010803" pitchFamily="18" charset="0"/>
              </a:rPr>
              <a:t>. Occorre pertanto prevedere una definizione comunitaria di centrale di committenza destinata alle amministrazioni aggiudicatrici. </a:t>
            </a:r>
            <a:r>
              <a:rPr lang="it-IT" b="1" i="0" dirty="0">
                <a:effectLst/>
                <a:latin typeface="Garamond" panose="02020404030301010803" pitchFamily="18" charset="0"/>
              </a:rPr>
              <a:t>Occorre altresì fissare le condizioni in base alle quali, nel rispetto dei principi di non discriminazione e di parità di trattamento, le amministrazioni aggiudicatrici che acquistano lavori, forniture e/o servizi facendo ricorso ad una centrale di committenza possono essere considerate come aventi rispettato le disposizioni della presente direttiva</a:t>
            </a:r>
            <a:r>
              <a:rPr lang="it-IT" b="0" i="0" dirty="0">
                <a:effectLst/>
                <a:latin typeface="Garamond" panose="02020404030301010803" pitchFamily="18" charset="0"/>
              </a:rPr>
              <a:t>.</a:t>
            </a:r>
          </a:p>
          <a:p>
            <a:pPr algn="just"/>
            <a:r>
              <a:rPr lang="it-IT" b="0" i="0" dirty="0">
                <a:effectLst/>
                <a:latin typeface="Garamond" panose="02020404030301010803" pitchFamily="18" charset="0"/>
              </a:rPr>
              <a:t>(</a:t>
            </a:r>
            <a:r>
              <a:rPr lang="it-IT" b="1" i="0" dirty="0">
                <a:effectLst/>
                <a:latin typeface="Garamond" panose="02020404030301010803" pitchFamily="18" charset="0"/>
              </a:rPr>
              <a:t>16)</a:t>
            </a:r>
            <a:r>
              <a:rPr lang="it-IT" b="0" i="0" dirty="0">
                <a:effectLst/>
                <a:latin typeface="Garamond" panose="02020404030301010803" pitchFamily="18" charset="0"/>
              </a:rPr>
              <a:t> Al fine di tener conto delle diversità esistenti negli Stati membri, occorre lasciare a questi ultimi la facoltà di prevedere la possibilità per le amministrazioni aggiudicatrici di ricorrere ad accordi quadro, a centrali di committenza, ai sistemi dinamici di acquisizione ad aste elettroniche e al dialogo competitivo, quali sono definiti e disciplinati dalla presente direttiva.</a:t>
            </a:r>
          </a:p>
          <a:p>
            <a:pPr marL="0" indent="0" algn="just">
              <a:buNone/>
            </a:pPr>
            <a:endParaRPr lang="it-IT" dirty="0">
              <a:latin typeface="Garamond" panose="02020404030301010803" pitchFamily="18" charset="0"/>
            </a:endParaRPr>
          </a:p>
        </p:txBody>
      </p:sp>
    </p:spTree>
    <p:extLst>
      <p:ext uri="{BB962C8B-B14F-4D97-AF65-F5344CB8AC3E}">
        <p14:creationId xmlns:p14="http://schemas.microsoft.com/office/powerpoint/2010/main" val="989645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4B627B-EB60-4BD5-B074-ACFEB0991F04}"/>
              </a:ext>
            </a:extLst>
          </p:cNvPr>
          <p:cNvSpPr>
            <a:spLocks noGrp="1"/>
          </p:cNvSpPr>
          <p:nvPr>
            <p:ph type="title"/>
          </p:nvPr>
        </p:nvSpPr>
        <p:spPr>
          <a:xfrm>
            <a:off x="838200" y="365125"/>
            <a:ext cx="10515600" cy="661817"/>
          </a:xfrm>
        </p:spPr>
        <p:txBody>
          <a:bodyPr>
            <a:normAutofit/>
          </a:bodyPr>
          <a:lstStyle/>
          <a:p>
            <a:pPr algn="ctr"/>
            <a:r>
              <a:rPr lang="it-IT" sz="2400" b="1" dirty="0">
                <a:latin typeface="Garamond" panose="02020404030301010803" pitchFamily="18" charset="0"/>
              </a:rPr>
              <a:t>2) Le direttive del 2014 e l’attenzione alle PMI</a:t>
            </a:r>
          </a:p>
        </p:txBody>
      </p:sp>
      <p:sp>
        <p:nvSpPr>
          <p:cNvPr id="3" name="Segnaposto contenuto 2">
            <a:extLst>
              <a:ext uri="{FF2B5EF4-FFF2-40B4-BE49-F238E27FC236}">
                <a16:creationId xmlns:a16="http://schemas.microsoft.com/office/drawing/2014/main" id="{1F998182-A447-4F4C-9614-1271DD1DE879}"/>
              </a:ext>
            </a:extLst>
          </p:cNvPr>
          <p:cNvSpPr>
            <a:spLocks noGrp="1"/>
          </p:cNvSpPr>
          <p:nvPr>
            <p:ph idx="1"/>
          </p:nvPr>
        </p:nvSpPr>
        <p:spPr>
          <a:xfrm>
            <a:off x="838200" y="1026942"/>
            <a:ext cx="10515600" cy="5465933"/>
          </a:xfrm>
        </p:spPr>
        <p:txBody>
          <a:bodyPr>
            <a:noAutofit/>
          </a:bodyPr>
          <a:lstStyle/>
          <a:p>
            <a:pPr marL="0" indent="0" algn="just">
              <a:buNone/>
            </a:pPr>
            <a:r>
              <a:rPr lang="it-IT" sz="1800" dirty="0">
                <a:latin typeface="Garamond" panose="02020404030301010803" pitchFamily="18" charset="0"/>
              </a:rPr>
              <a:t>La posizione delle PMI viene posta al centro della scena nella riscrittura della disciplina europea dei contratti pubblici ad opera delle Direttive su appalti pubblici e concessioni del 2014, le quali registrano allo stesso tempo la forte tendenza all’aggregazione della domanda da parte dei committenti pubblici, volta a conseguire economie di scala assieme a miglioramento della professionalità nella gestione degli appalti mostrando attenzione per l’accesso alle gare delle PMI. Assumono rilievo i seguenti «considerando» della direttiva 24/2014:</a:t>
            </a:r>
          </a:p>
          <a:p>
            <a:pPr marL="0" indent="0" algn="just">
              <a:buNone/>
            </a:pPr>
            <a:r>
              <a:rPr lang="it-IT" sz="1800" b="1" i="0" dirty="0">
                <a:solidFill>
                  <a:srgbClr val="474747"/>
                </a:solidFill>
                <a:effectLst/>
                <a:latin typeface="Garamond" panose="02020404030301010803" pitchFamily="18" charset="0"/>
              </a:rPr>
              <a:t>(</a:t>
            </a:r>
            <a:r>
              <a:rPr lang="it-IT" sz="1800" b="1" i="0" dirty="0">
                <a:effectLst/>
                <a:latin typeface="Garamond" panose="02020404030301010803" pitchFamily="18" charset="0"/>
              </a:rPr>
              <a:t>59) </a:t>
            </a:r>
            <a:r>
              <a:rPr lang="it-IT" sz="1800" b="0" i="0" dirty="0">
                <a:effectLst/>
                <a:latin typeface="Garamond" panose="02020404030301010803" pitchFamily="18" charset="0"/>
              </a:rPr>
              <a:t>Nei mercati degli appalti pubblici dell'Unione si registra una forte tendenza all'aggregazione della domanda da parte dei committenti pubblici, al fine di ottenere economie di scala, ad esempio prezzi e costi delle transazioni più bassi nonché un miglioramento e una maggior professionalità nella gestione degli appalti. Questo obiettivo può essere raggiunto concentrando gli acquisti in termini di numero di amministrazioni aggiudicatrici coinvolte, oppure in termini di fatturato e di valore nel tempo. </a:t>
            </a:r>
            <a:r>
              <a:rPr lang="it-IT" sz="1800" b="1" i="0" dirty="0">
                <a:effectLst/>
                <a:latin typeface="Garamond" panose="02020404030301010803" pitchFamily="18" charset="0"/>
              </a:rPr>
              <a:t>Tuttavia, l'aggregazione e la centralizzazione delle committenze dovrebbero essere attentamente monitorate al fine di evitare un'eccessiva concentrazione del potere d'acquisto e collusioni, nonché di preservare la trasparenza e la concorrenza e la possibilità di accesso al mercato per le PMI</a:t>
            </a:r>
            <a:r>
              <a:rPr lang="it-IT" sz="1800" b="0" i="0" dirty="0">
                <a:effectLst/>
                <a:latin typeface="Garamond" panose="02020404030301010803" pitchFamily="18" charset="0"/>
              </a:rPr>
              <a:t>.</a:t>
            </a:r>
          </a:p>
          <a:p>
            <a:pPr marL="0" indent="0" algn="just">
              <a:buNone/>
            </a:pPr>
            <a:r>
              <a:rPr lang="it-IT" sz="1800" b="1" i="0" dirty="0">
                <a:effectLst/>
                <a:latin typeface="Garamond" panose="02020404030301010803" pitchFamily="18" charset="0"/>
              </a:rPr>
              <a:t>(66) </a:t>
            </a:r>
            <a:r>
              <a:rPr lang="it-IT" sz="1800" b="0" i="0" dirty="0">
                <a:effectLst/>
                <a:latin typeface="Garamond" panose="02020404030301010803" pitchFamily="18" charset="0"/>
              </a:rPr>
              <a:t>Per offrire alle PMI ulteriori possibilità di partecipare a un sistema dinamico di acquisizione su larga scala, gestito per esempio da una centrale di committenza, l'amministrazione aggiudicatrice interessata dovrebbe avere la facoltà di articolare il sistema in categorie oggettivamente definite di prodotti, lavori o servizi. Tali categorie dovrebbero essere definite in riferimento a fattori oggettivi che potrebbero includere, per esempio, l'importo o quantitativo massimo degli appalti specifici da aggiudicare nell'ambito della categoria in questione o un'area geografica specifica in cui gli appalti specifici devono essere eseguiti. Se un sistema dinamico di acquisizione è diviso in categorie, l'amministrazione aggiudicatrice dovrebbe applicare criteri di selezione appropriati alle caratteristiche della categoria in questione.</a:t>
            </a:r>
            <a:endParaRPr lang="it-IT" sz="1800" dirty="0">
              <a:latin typeface="Garamond" panose="02020404030301010803" pitchFamily="18" charset="0"/>
            </a:endParaRPr>
          </a:p>
        </p:txBody>
      </p:sp>
    </p:spTree>
    <p:extLst>
      <p:ext uri="{BB962C8B-B14F-4D97-AF65-F5344CB8AC3E}">
        <p14:creationId xmlns:p14="http://schemas.microsoft.com/office/powerpoint/2010/main" val="1183156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5A85AF-8C42-4052-9D66-9C9F0B86BBBB}"/>
              </a:ext>
            </a:extLst>
          </p:cNvPr>
          <p:cNvSpPr>
            <a:spLocks noGrp="1"/>
          </p:cNvSpPr>
          <p:nvPr>
            <p:ph type="title"/>
          </p:nvPr>
        </p:nvSpPr>
        <p:spPr>
          <a:xfrm>
            <a:off x="838200" y="365125"/>
            <a:ext cx="10515600" cy="746223"/>
          </a:xfrm>
        </p:spPr>
        <p:txBody>
          <a:bodyPr>
            <a:normAutofit fontScale="90000"/>
          </a:bodyPr>
          <a:lstStyle/>
          <a:p>
            <a:pPr algn="ctr"/>
            <a:r>
              <a:rPr lang="it-IT" sz="2800" b="1" dirty="0">
                <a:latin typeface="Garamond" panose="02020404030301010803" pitchFamily="18" charset="0"/>
              </a:rPr>
              <a:t>Le previsioni dei «Codici Appalti» in ambito nazionale:</a:t>
            </a:r>
            <a:br>
              <a:rPr lang="it-IT" sz="2800" b="1" dirty="0">
                <a:latin typeface="Garamond" panose="02020404030301010803" pitchFamily="18" charset="0"/>
              </a:rPr>
            </a:br>
            <a:r>
              <a:rPr lang="it-IT" sz="2800" b="1" dirty="0">
                <a:latin typeface="Garamond" panose="02020404030301010803" pitchFamily="18" charset="0"/>
              </a:rPr>
              <a:t>1) il D.lgs. N. 163/2006</a:t>
            </a:r>
          </a:p>
        </p:txBody>
      </p:sp>
      <p:sp>
        <p:nvSpPr>
          <p:cNvPr id="3" name="Segnaposto contenuto 2">
            <a:extLst>
              <a:ext uri="{FF2B5EF4-FFF2-40B4-BE49-F238E27FC236}">
                <a16:creationId xmlns:a16="http://schemas.microsoft.com/office/drawing/2014/main" id="{2C5D79CC-E478-4EFE-AED6-FAEBCA1C74AD}"/>
              </a:ext>
            </a:extLst>
          </p:cNvPr>
          <p:cNvSpPr>
            <a:spLocks noGrp="1"/>
          </p:cNvSpPr>
          <p:nvPr>
            <p:ph idx="1"/>
          </p:nvPr>
        </p:nvSpPr>
        <p:spPr>
          <a:xfrm>
            <a:off x="838200" y="1111348"/>
            <a:ext cx="10515600" cy="4909624"/>
          </a:xfrm>
        </p:spPr>
        <p:txBody>
          <a:bodyPr>
            <a:normAutofit/>
          </a:bodyPr>
          <a:lstStyle/>
          <a:p>
            <a:pPr marL="0" indent="0" algn="just">
              <a:lnSpc>
                <a:spcPct val="107000"/>
              </a:lnSpc>
              <a:spcAft>
                <a:spcPts val="800"/>
              </a:spcAft>
              <a:buNone/>
            </a:pPr>
            <a:r>
              <a:rPr lang="it-IT" dirty="0">
                <a:latin typeface="Garamond" panose="02020404030301010803" pitchFamily="18" charset="0"/>
                <a:ea typeface="Calibri" panose="020F0502020204030204" pitchFamily="34" charset="0"/>
                <a:cs typeface="Times New Roman" panose="02020603050405020304" pitchFamily="18" charset="0"/>
              </a:rPr>
              <a:t>Art. 3, comma </a:t>
            </a:r>
            <a:r>
              <a:rPr lang="it-IT" dirty="0">
                <a:effectLst/>
                <a:latin typeface="Garamond" panose="02020404030301010803" pitchFamily="18" charset="0"/>
                <a:ea typeface="Calibri" panose="020F0502020204030204" pitchFamily="34" charset="0"/>
                <a:cs typeface="Times New Roman" panose="02020603050405020304" pitchFamily="18" charset="0"/>
              </a:rPr>
              <a:t>34</a:t>
            </a:r>
            <a:r>
              <a:rPr lang="it-IT" dirty="0">
                <a:latin typeface="Garamond" panose="02020404030301010803" pitchFamily="18" charset="0"/>
                <a:ea typeface="Calibri" panose="020F0502020204030204" pitchFamily="34" charset="0"/>
                <a:cs typeface="Times New Roman" panose="02020603050405020304" pitchFamily="18" charset="0"/>
              </a:rPr>
              <a:t>, </a:t>
            </a:r>
            <a:r>
              <a:rPr lang="it-IT" dirty="0">
                <a:effectLst/>
                <a:latin typeface="Garamond" panose="02020404030301010803" pitchFamily="18" charset="0"/>
                <a:ea typeface="Calibri" panose="020F0502020204030204" pitchFamily="34" charset="0"/>
                <a:cs typeface="Times New Roman" panose="02020603050405020304" pitchFamily="18" charset="0"/>
              </a:rPr>
              <a:t> </a:t>
            </a:r>
            <a:r>
              <a:rPr lang="it-IT" b="1" dirty="0">
                <a:effectLst/>
                <a:latin typeface="Garamond" panose="02020404030301010803" pitchFamily="18" charset="0"/>
                <a:ea typeface="Calibri" panose="020F0502020204030204" pitchFamily="34" charset="0"/>
                <a:cs typeface="Times New Roman" panose="02020603050405020304" pitchFamily="18" charset="0"/>
              </a:rPr>
              <a:t>La «centrale di committenza» </a:t>
            </a:r>
            <a:r>
              <a:rPr lang="it-IT" dirty="0">
                <a:effectLst/>
                <a:latin typeface="Garamond" panose="02020404030301010803" pitchFamily="18" charset="0"/>
                <a:ea typeface="Calibri" panose="020F0502020204030204" pitchFamily="34" charset="0"/>
                <a:cs typeface="Times New Roman" panose="02020603050405020304" pitchFamily="18" charset="0"/>
              </a:rPr>
              <a:t>è un'amministrazione aggiudicatrice che:</a:t>
            </a:r>
          </a:p>
          <a:p>
            <a:pPr algn="just">
              <a:lnSpc>
                <a:spcPct val="107000"/>
              </a:lnSpc>
              <a:spcAft>
                <a:spcPts val="800"/>
              </a:spcAft>
              <a:buFontTx/>
              <a:buChar char="-"/>
            </a:pPr>
            <a:r>
              <a:rPr lang="it-IT" dirty="0">
                <a:effectLst/>
                <a:latin typeface="Garamond" panose="02020404030301010803" pitchFamily="18" charset="0"/>
                <a:ea typeface="Calibri" panose="020F0502020204030204" pitchFamily="34" charset="0"/>
                <a:cs typeface="Times New Roman" panose="02020603050405020304" pitchFamily="18" charset="0"/>
              </a:rPr>
              <a:t>acquista forniture o servizi destinati ad amministrazioni aggiudicatrici o altri enti aggiudicatori,</a:t>
            </a:r>
            <a:br>
              <a:rPr lang="it-IT" dirty="0">
                <a:effectLst/>
                <a:latin typeface="Garamond" panose="02020404030301010803" pitchFamily="18" charset="0"/>
                <a:ea typeface="Calibri" panose="020F0502020204030204" pitchFamily="34" charset="0"/>
                <a:cs typeface="Times New Roman" panose="02020603050405020304" pitchFamily="18" charset="0"/>
              </a:rPr>
            </a:br>
            <a:r>
              <a:rPr lang="it-IT" dirty="0">
                <a:effectLst/>
                <a:latin typeface="Garamond" panose="02020404030301010803" pitchFamily="18" charset="0"/>
                <a:ea typeface="Calibri" panose="020F0502020204030204" pitchFamily="34" charset="0"/>
                <a:cs typeface="Times New Roman" panose="02020603050405020304" pitchFamily="18" charset="0"/>
              </a:rPr>
              <a:t>o</a:t>
            </a:r>
            <a:br>
              <a:rPr lang="it-IT" dirty="0">
                <a:effectLst/>
                <a:latin typeface="Garamond" panose="02020404030301010803" pitchFamily="18" charset="0"/>
                <a:ea typeface="Calibri" panose="020F0502020204030204" pitchFamily="34" charset="0"/>
                <a:cs typeface="Times New Roman" panose="02020603050405020304" pitchFamily="18" charset="0"/>
              </a:rPr>
            </a:br>
            <a:r>
              <a:rPr lang="it-IT" dirty="0">
                <a:effectLst/>
                <a:latin typeface="Garamond" panose="02020404030301010803" pitchFamily="18" charset="0"/>
                <a:ea typeface="Calibri" panose="020F0502020204030204" pitchFamily="34" charset="0"/>
                <a:cs typeface="Times New Roman" panose="02020603050405020304" pitchFamily="18" charset="0"/>
              </a:rPr>
              <a:t>- aggiudica appalti pubblici o conclude accordi quadro di lavori, forniture o servizi destinati ad amministrazioni aggiudicatrici o altri enti aggiudicatori.</a:t>
            </a:r>
          </a:p>
          <a:p>
            <a:pPr marL="0" indent="0">
              <a:lnSpc>
                <a:spcPct val="107000"/>
              </a:lnSpc>
              <a:spcAft>
                <a:spcPts val="800"/>
              </a:spcAft>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endParaRPr lang="it-IT"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423591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F9FC17-3ED4-49D1-A361-6CF53A6BC34C}"/>
              </a:ext>
            </a:extLst>
          </p:cNvPr>
          <p:cNvSpPr>
            <a:spLocks noGrp="1"/>
          </p:cNvSpPr>
          <p:nvPr>
            <p:ph type="title"/>
          </p:nvPr>
        </p:nvSpPr>
        <p:spPr>
          <a:xfrm>
            <a:off x="1969477" y="478302"/>
            <a:ext cx="7146388" cy="450166"/>
          </a:xfrm>
        </p:spPr>
        <p:txBody>
          <a:bodyPr>
            <a:normAutofit fontScale="90000"/>
          </a:bodyPr>
          <a:lstStyle/>
          <a:p>
            <a:pPr algn="ctr"/>
            <a:r>
              <a:rPr lang="it-IT" sz="2400" b="1" dirty="0">
                <a:latin typeface="Garamond" panose="02020404030301010803" pitchFamily="18" charset="0"/>
              </a:rPr>
              <a:t>Il D.lgs. N. 50/2016</a:t>
            </a:r>
            <a:br>
              <a:rPr lang="it-IT" dirty="0"/>
            </a:br>
            <a:endParaRPr lang="it-IT" dirty="0"/>
          </a:p>
        </p:txBody>
      </p:sp>
      <p:sp>
        <p:nvSpPr>
          <p:cNvPr id="3" name="Segnaposto contenuto 2">
            <a:extLst>
              <a:ext uri="{FF2B5EF4-FFF2-40B4-BE49-F238E27FC236}">
                <a16:creationId xmlns:a16="http://schemas.microsoft.com/office/drawing/2014/main" id="{3FCBEE9A-4C58-4422-A4A3-846DFE754E17}"/>
              </a:ext>
            </a:extLst>
          </p:cNvPr>
          <p:cNvSpPr>
            <a:spLocks noGrp="1"/>
          </p:cNvSpPr>
          <p:nvPr>
            <p:ph idx="1"/>
          </p:nvPr>
        </p:nvSpPr>
        <p:spPr>
          <a:xfrm>
            <a:off x="838200" y="1266092"/>
            <a:ext cx="10515600" cy="4895557"/>
          </a:xfrm>
        </p:spPr>
        <p:txBody>
          <a:bodyPr>
            <a:normAutofit fontScale="25000" lnSpcReduction="20000"/>
          </a:bodyPr>
          <a:lstStyle/>
          <a:p>
            <a:pPr marL="0" indent="0">
              <a:lnSpc>
                <a:spcPct val="107000"/>
              </a:lnSpc>
              <a:spcAft>
                <a:spcPts val="800"/>
              </a:spcAft>
              <a:buNone/>
            </a:pPr>
            <a:r>
              <a:rPr lang="it-IT" sz="6400" b="1" dirty="0">
                <a:effectLst/>
                <a:latin typeface="Garamond" panose="02020404030301010803" pitchFamily="18" charset="0"/>
                <a:ea typeface="Calibri" panose="020F0502020204030204" pitchFamily="34" charset="0"/>
                <a:cs typeface="Times New Roman" panose="02020603050405020304" pitchFamily="18" charset="0"/>
              </a:rPr>
              <a:t>Art. 3, comma 1:</a:t>
            </a:r>
          </a:p>
          <a:p>
            <a:pPr marL="0" indent="0" algn="just">
              <a:lnSpc>
                <a:spcPct val="107000"/>
              </a:lnSpc>
              <a:spcAft>
                <a:spcPts val="800"/>
              </a:spcAft>
              <a:buNone/>
            </a:pPr>
            <a:r>
              <a:rPr lang="it-IT" sz="6400" dirty="0">
                <a:effectLst/>
                <a:latin typeface="Garamond" panose="02020404030301010803" pitchFamily="18" charset="0"/>
                <a:ea typeface="Calibri" panose="020F0502020204030204" pitchFamily="34" charset="0"/>
                <a:cs typeface="Times New Roman" panose="02020603050405020304" pitchFamily="18" charset="0"/>
              </a:rPr>
              <a:t>i) «</a:t>
            </a:r>
            <a:r>
              <a:rPr lang="it-IT" sz="6400" b="1" dirty="0">
                <a:effectLst/>
                <a:latin typeface="Garamond" panose="02020404030301010803" pitchFamily="18" charset="0"/>
                <a:ea typeface="Calibri" panose="020F0502020204030204" pitchFamily="34" charset="0"/>
                <a:cs typeface="Times New Roman" panose="02020603050405020304" pitchFamily="18" charset="0"/>
              </a:rPr>
              <a:t>centrale di committenza</a:t>
            </a:r>
            <a:r>
              <a:rPr lang="it-IT" sz="6400" dirty="0">
                <a:effectLst/>
                <a:latin typeface="Garamond" panose="02020404030301010803" pitchFamily="18" charset="0"/>
                <a:ea typeface="Calibri" panose="020F0502020204030204" pitchFamily="34" charset="0"/>
                <a:cs typeface="Times New Roman" panose="02020603050405020304" pitchFamily="18" charset="0"/>
              </a:rPr>
              <a:t>», un'amministrazione aggiudicatrice o un ente aggiudicatore che forniscono attività di centralizzazione delle committenze e, se del caso, attività di committenza ausiliarie;</a:t>
            </a:r>
            <a:br>
              <a:rPr lang="it-IT" sz="6400" dirty="0">
                <a:effectLst/>
                <a:latin typeface="Garamond" panose="02020404030301010803" pitchFamily="18" charset="0"/>
                <a:ea typeface="Calibri" panose="020F0502020204030204" pitchFamily="34" charset="0"/>
                <a:cs typeface="Times New Roman" panose="02020603050405020304" pitchFamily="18" charset="0"/>
              </a:rPr>
            </a:br>
            <a:r>
              <a:rPr lang="it-IT" sz="6400" dirty="0">
                <a:effectLst/>
                <a:latin typeface="Garamond" panose="02020404030301010803" pitchFamily="18" charset="0"/>
                <a:ea typeface="Calibri" panose="020F0502020204030204" pitchFamily="34" charset="0"/>
                <a:cs typeface="Times New Roman" panose="02020603050405020304" pitchFamily="18" charset="0"/>
              </a:rPr>
              <a:t>l) «attività di centralizzazione delle committenze», le attività svolte su base permanente riguardanti:</a:t>
            </a:r>
          </a:p>
          <a:p>
            <a:pPr marL="0" indent="0">
              <a:lnSpc>
                <a:spcPct val="107000"/>
              </a:lnSpc>
              <a:spcAft>
                <a:spcPts val="800"/>
              </a:spcAft>
              <a:buNone/>
            </a:pPr>
            <a:r>
              <a:rPr lang="it-IT" sz="6400" dirty="0">
                <a:effectLst/>
                <a:latin typeface="Garamond" panose="02020404030301010803" pitchFamily="18" charset="0"/>
                <a:ea typeface="Calibri" panose="020F0502020204030204" pitchFamily="34" charset="0"/>
                <a:cs typeface="Times New Roman" panose="02020603050405020304" pitchFamily="18" charset="0"/>
              </a:rPr>
              <a:t>1) l'acquisizione di forniture o servizi destinati a stazioni appaltanti;</a:t>
            </a:r>
            <a:br>
              <a:rPr lang="it-IT" sz="6400" dirty="0">
                <a:effectLst/>
                <a:latin typeface="Garamond" panose="02020404030301010803" pitchFamily="18" charset="0"/>
                <a:ea typeface="Calibri" panose="020F0502020204030204" pitchFamily="34" charset="0"/>
                <a:cs typeface="Times New Roman" panose="02020603050405020304" pitchFamily="18" charset="0"/>
              </a:rPr>
            </a:br>
            <a:r>
              <a:rPr lang="it-IT" sz="6400" dirty="0">
                <a:effectLst/>
                <a:latin typeface="Garamond" panose="02020404030301010803" pitchFamily="18" charset="0"/>
                <a:ea typeface="Calibri" panose="020F0502020204030204" pitchFamily="34" charset="0"/>
                <a:cs typeface="Times New Roman" panose="02020603050405020304" pitchFamily="18" charset="0"/>
              </a:rPr>
              <a:t>2) l'aggiudicazione di appalti o la conclusione di accordi quadro per lavori, forniture o servizi destinati a stazioni appaltanti;</a:t>
            </a:r>
          </a:p>
          <a:p>
            <a:pPr marL="0" indent="0" algn="just">
              <a:lnSpc>
                <a:spcPct val="107000"/>
              </a:lnSpc>
              <a:spcAft>
                <a:spcPts val="800"/>
              </a:spcAft>
              <a:buNone/>
            </a:pPr>
            <a:r>
              <a:rPr lang="it-IT" sz="6400" dirty="0">
                <a:effectLst/>
                <a:latin typeface="Garamond" panose="02020404030301010803" pitchFamily="18" charset="0"/>
                <a:ea typeface="Calibri" panose="020F0502020204030204" pitchFamily="34" charset="0"/>
                <a:cs typeface="Times New Roman" panose="02020603050405020304" pitchFamily="18" charset="0"/>
              </a:rPr>
              <a:t>m) «</a:t>
            </a:r>
            <a:r>
              <a:rPr lang="it-IT" sz="6400" b="1" dirty="0">
                <a:effectLst/>
                <a:latin typeface="Garamond" panose="02020404030301010803" pitchFamily="18" charset="0"/>
                <a:ea typeface="Calibri" panose="020F0502020204030204" pitchFamily="34" charset="0"/>
                <a:cs typeface="Times New Roman" panose="02020603050405020304" pitchFamily="18" charset="0"/>
              </a:rPr>
              <a:t>attività di committenza ausiliarie</a:t>
            </a:r>
            <a:r>
              <a:rPr lang="it-IT" sz="6400" dirty="0">
                <a:effectLst/>
                <a:latin typeface="Garamond" panose="02020404030301010803" pitchFamily="18" charset="0"/>
                <a:ea typeface="Calibri" panose="020F0502020204030204" pitchFamily="34" charset="0"/>
                <a:cs typeface="Times New Roman" panose="02020603050405020304" pitchFamily="18" charset="0"/>
              </a:rPr>
              <a:t>», le attività che consistono nella prestazione di supporto alle attività di committenza, in particolare nelle forme seguenti:</a:t>
            </a:r>
          </a:p>
          <a:p>
            <a:pPr marL="0" indent="0">
              <a:lnSpc>
                <a:spcPct val="107000"/>
              </a:lnSpc>
              <a:spcAft>
                <a:spcPts val="800"/>
              </a:spcAft>
              <a:buNone/>
            </a:pPr>
            <a:r>
              <a:rPr lang="it-IT" sz="6400" dirty="0">
                <a:effectLst/>
                <a:latin typeface="Garamond" panose="02020404030301010803" pitchFamily="18" charset="0"/>
                <a:ea typeface="Calibri" panose="020F0502020204030204" pitchFamily="34" charset="0"/>
                <a:cs typeface="Times New Roman" panose="02020603050405020304" pitchFamily="18" charset="0"/>
              </a:rPr>
              <a:t>1) infrastrutture tecniche che consentano alle stazioni appaltanti di aggiudicare appalti pubblici o di concludere accordi quadro per lavori, forniture o servizi;</a:t>
            </a:r>
            <a:br>
              <a:rPr lang="it-IT" sz="6400" dirty="0">
                <a:effectLst/>
                <a:latin typeface="Garamond" panose="02020404030301010803" pitchFamily="18" charset="0"/>
                <a:ea typeface="Calibri" panose="020F0502020204030204" pitchFamily="34" charset="0"/>
                <a:cs typeface="Times New Roman" panose="02020603050405020304" pitchFamily="18" charset="0"/>
              </a:rPr>
            </a:br>
            <a:r>
              <a:rPr lang="it-IT" sz="6400" dirty="0">
                <a:effectLst/>
                <a:latin typeface="Garamond" panose="02020404030301010803" pitchFamily="18" charset="0"/>
                <a:ea typeface="Calibri" panose="020F0502020204030204" pitchFamily="34" charset="0"/>
                <a:cs typeface="Times New Roman" panose="02020603050405020304" pitchFamily="18" charset="0"/>
              </a:rPr>
              <a:t>2) consulenza sullo svolgimento o sulla progettazione delle procedure di appalto;</a:t>
            </a:r>
            <a:br>
              <a:rPr lang="it-IT" sz="6400" dirty="0">
                <a:effectLst/>
                <a:latin typeface="Garamond" panose="02020404030301010803" pitchFamily="18" charset="0"/>
                <a:ea typeface="Calibri" panose="020F0502020204030204" pitchFamily="34" charset="0"/>
                <a:cs typeface="Times New Roman" panose="02020603050405020304" pitchFamily="18" charset="0"/>
              </a:rPr>
            </a:br>
            <a:r>
              <a:rPr lang="it-IT" sz="6400" dirty="0">
                <a:effectLst/>
                <a:latin typeface="Garamond" panose="02020404030301010803" pitchFamily="18" charset="0"/>
                <a:ea typeface="Calibri" panose="020F0502020204030204" pitchFamily="34" charset="0"/>
                <a:cs typeface="Times New Roman" panose="02020603050405020304" pitchFamily="18" charset="0"/>
              </a:rPr>
              <a:t>3) preparazione delle procedure di appalto in nome e per conto della stazione appaltante interessata;</a:t>
            </a:r>
            <a:br>
              <a:rPr lang="it-IT" sz="6400" dirty="0">
                <a:effectLst/>
                <a:latin typeface="Garamond" panose="02020404030301010803" pitchFamily="18" charset="0"/>
                <a:ea typeface="Calibri" panose="020F0502020204030204" pitchFamily="34" charset="0"/>
                <a:cs typeface="Times New Roman" panose="02020603050405020304" pitchFamily="18" charset="0"/>
              </a:rPr>
            </a:br>
            <a:r>
              <a:rPr lang="it-IT" sz="6400" dirty="0">
                <a:effectLst/>
                <a:latin typeface="Garamond" panose="02020404030301010803" pitchFamily="18" charset="0"/>
                <a:ea typeface="Calibri" panose="020F0502020204030204" pitchFamily="34" charset="0"/>
                <a:cs typeface="Times New Roman" panose="02020603050405020304" pitchFamily="18" charset="0"/>
              </a:rPr>
              <a:t>4) gestione delle procedure di appalto in nome e per conto della stazione appaltante interessata;</a:t>
            </a:r>
          </a:p>
          <a:p>
            <a:pPr marL="0" indent="0" algn="just">
              <a:lnSpc>
                <a:spcPct val="107000"/>
              </a:lnSpc>
              <a:spcAft>
                <a:spcPts val="800"/>
              </a:spcAft>
              <a:buNone/>
            </a:pPr>
            <a:r>
              <a:rPr lang="it-IT" sz="6400" dirty="0">
                <a:effectLst/>
                <a:latin typeface="Garamond" panose="02020404030301010803" pitchFamily="18" charset="0"/>
                <a:ea typeface="Calibri" panose="020F0502020204030204" pitchFamily="34" charset="0"/>
                <a:cs typeface="Times New Roman" panose="02020603050405020304" pitchFamily="18" charset="0"/>
              </a:rPr>
              <a:t>n) «</a:t>
            </a:r>
            <a:r>
              <a:rPr lang="it-IT" sz="6400" b="1" dirty="0">
                <a:effectLst/>
                <a:latin typeface="Garamond" panose="02020404030301010803" pitchFamily="18" charset="0"/>
                <a:ea typeface="Calibri" panose="020F0502020204030204" pitchFamily="34" charset="0"/>
                <a:cs typeface="Times New Roman" panose="02020603050405020304" pitchFamily="18" charset="0"/>
              </a:rPr>
              <a:t>soggetto aggregatore</a:t>
            </a:r>
            <a:r>
              <a:rPr lang="it-IT" sz="6400" dirty="0">
                <a:effectLst/>
                <a:latin typeface="Garamond" panose="02020404030301010803" pitchFamily="18" charset="0"/>
                <a:ea typeface="Calibri" panose="020F0502020204030204" pitchFamily="34" charset="0"/>
                <a:cs typeface="Times New Roman" panose="02020603050405020304" pitchFamily="18" charset="0"/>
              </a:rPr>
              <a:t>», le centrali di committenza </a:t>
            </a:r>
            <a:r>
              <a:rPr lang="it-IT" sz="6400" b="1" dirty="0">
                <a:effectLst/>
                <a:latin typeface="Garamond" panose="02020404030301010803" pitchFamily="18" charset="0"/>
                <a:ea typeface="Calibri" panose="020F0502020204030204" pitchFamily="34" charset="0"/>
                <a:cs typeface="Times New Roman" panose="02020603050405020304" pitchFamily="18" charset="0"/>
              </a:rPr>
              <a:t>iscritte nell’elenco istituito ai sensi dell’</a:t>
            </a:r>
            <a:r>
              <a:rPr lang="it-IT" sz="6400" b="1" u="sng" dirty="0">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2"/>
              </a:rPr>
              <a:t>articolo 9, comma 1, del decreto-legge 24 aprile 2014, n. 66, convertito, con modificazioni, dalla legge 23 giugno 2014, n. 89</a:t>
            </a:r>
            <a:r>
              <a:rPr lang="it-IT" sz="6400" b="1" dirty="0">
                <a:effectLst/>
                <a:latin typeface="Garamond" panose="02020404030301010803" pitchFamily="18" charset="0"/>
                <a:ea typeface="Calibri" panose="020F0502020204030204" pitchFamily="34" charset="0"/>
                <a:cs typeface="Times New Roman" panose="02020603050405020304" pitchFamily="18" charset="0"/>
              </a:rPr>
              <a:t>;</a:t>
            </a:r>
          </a:p>
          <a:p>
            <a:pPr marL="0" indent="0">
              <a:lnSpc>
                <a:spcPct val="107000"/>
              </a:lnSpc>
              <a:spcAft>
                <a:spcPts val="800"/>
              </a:spcAft>
              <a:buNone/>
            </a:pPr>
            <a:r>
              <a:rPr lang="it-IT" sz="40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it-IT" dirty="0"/>
          </a:p>
        </p:txBody>
      </p:sp>
    </p:spTree>
    <p:extLst>
      <p:ext uri="{BB962C8B-B14F-4D97-AF65-F5344CB8AC3E}">
        <p14:creationId xmlns:p14="http://schemas.microsoft.com/office/powerpoint/2010/main" val="2501924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F2F359-02DA-4E46-B5DB-F89F3BD8510A}"/>
              </a:ext>
            </a:extLst>
          </p:cNvPr>
          <p:cNvSpPr>
            <a:spLocks noGrp="1"/>
          </p:cNvSpPr>
          <p:nvPr>
            <p:ph type="title"/>
          </p:nvPr>
        </p:nvSpPr>
        <p:spPr>
          <a:xfrm>
            <a:off x="838200" y="365126"/>
            <a:ext cx="10515600" cy="521140"/>
          </a:xfrm>
        </p:spPr>
        <p:txBody>
          <a:bodyPr>
            <a:normAutofit/>
          </a:bodyPr>
          <a:lstStyle/>
          <a:p>
            <a:pPr algn="ctr"/>
            <a:r>
              <a:rPr lang="it-IT" sz="2800" b="1" dirty="0">
                <a:latin typeface="Garamond" panose="02020404030301010803" pitchFamily="18" charset="0"/>
              </a:rPr>
              <a:t>Il D.lgs. N. 36/2023 in vigore dall’1/07/2023</a:t>
            </a:r>
          </a:p>
        </p:txBody>
      </p:sp>
      <p:sp>
        <p:nvSpPr>
          <p:cNvPr id="3" name="Segnaposto contenuto 2">
            <a:extLst>
              <a:ext uri="{FF2B5EF4-FFF2-40B4-BE49-F238E27FC236}">
                <a16:creationId xmlns:a16="http://schemas.microsoft.com/office/drawing/2014/main" id="{4E180515-9994-4D50-AFA4-3B879B805366}"/>
              </a:ext>
            </a:extLst>
          </p:cNvPr>
          <p:cNvSpPr>
            <a:spLocks noGrp="1"/>
          </p:cNvSpPr>
          <p:nvPr>
            <p:ph idx="1"/>
          </p:nvPr>
        </p:nvSpPr>
        <p:spPr>
          <a:xfrm>
            <a:off x="838200" y="1069146"/>
            <a:ext cx="10515600" cy="5627076"/>
          </a:xfrm>
        </p:spPr>
        <p:txBody>
          <a:bodyPr>
            <a:normAutofit fontScale="25000" lnSpcReduction="20000"/>
          </a:bodyPr>
          <a:lstStyle/>
          <a:p>
            <a:pPr>
              <a:lnSpc>
                <a:spcPct val="107000"/>
              </a:lnSpc>
              <a:spcAft>
                <a:spcPts val="800"/>
              </a:spcAft>
            </a:pPr>
            <a:r>
              <a:rPr lang="it-IT" sz="5600" u="sng" dirty="0">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2"/>
              </a:rPr>
              <a:t>Art. 62, </a:t>
            </a:r>
            <a:r>
              <a:rPr lang="it-IT" sz="5600" u="sng" dirty="0" err="1">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2"/>
              </a:rPr>
              <a:t>D.Lgs.</a:t>
            </a:r>
            <a:r>
              <a:rPr lang="it-IT" sz="5600" u="sng" dirty="0">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2"/>
              </a:rPr>
              <a:t> 36/2023</a:t>
            </a:r>
            <a:endParaRPr lang="it-IT" sz="5600" dirty="0">
              <a:effectLst/>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r>
              <a:rPr lang="it-IT" sz="5600" dirty="0">
                <a:effectLst/>
                <a:latin typeface="Garamond" panose="02020404030301010803" pitchFamily="18" charset="0"/>
                <a:ea typeface="Calibri" panose="020F0502020204030204" pitchFamily="34" charset="0"/>
                <a:cs typeface="Times New Roman" panose="02020603050405020304" pitchFamily="18" charset="0"/>
              </a:rPr>
              <a:t>“Aggregazioni e centralizzazione delle committenze”</a:t>
            </a:r>
          </a:p>
          <a:p>
            <a:pPr>
              <a:lnSpc>
                <a:spcPct val="107000"/>
              </a:lnSpc>
              <a:spcAft>
                <a:spcPts val="800"/>
              </a:spcAft>
            </a:pPr>
            <a:r>
              <a:rPr lang="it-IT" sz="5600" u="sng" dirty="0">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2"/>
              </a:rPr>
              <a:t>Art. 63, </a:t>
            </a:r>
            <a:r>
              <a:rPr lang="it-IT" sz="5600" u="sng" dirty="0" err="1">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2"/>
              </a:rPr>
              <a:t>D.Lgs.</a:t>
            </a:r>
            <a:r>
              <a:rPr lang="it-IT" sz="5600" u="sng" dirty="0">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2"/>
              </a:rPr>
              <a:t> 36/2023</a:t>
            </a:r>
            <a:endParaRPr lang="it-IT" sz="5600" dirty="0">
              <a:effectLst/>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r>
              <a:rPr lang="it-IT" sz="5600" dirty="0">
                <a:effectLst/>
                <a:latin typeface="Garamond" panose="02020404030301010803" pitchFamily="18" charset="0"/>
                <a:ea typeface="Calibri" panose="020F0502020204030204" pitchFamily="34" charset="0"/>
                <a:cs typeface="Times New Roman" panose="02020603050405020304" pitchFamily="18" charset="0"/>
              </a:rPr>
              <a:t>“Qualificazione delle stazioni appaltanti e delle centrali di committenza”</a:t>
            </a:r>
          </a:p>
          <a:p>
            <a:pPr>
              <a:lnSpc>
                <a:spcPct val="107000"/>
              </a:lnSpc>
              <a:spcAft>
                <a:spcPts val="800"/>
              </a:spcAft>
            </a:pPr>
            <a:r>
              <a:rPr lang="it-IT" sz="5600" u="sng" dirty="0">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2"/>
              </a:rPr>
              <a:t>Allegato II.4 al </a:t>
            </a:r>
            <a:r>
              <a:rPr lang="it-IT" sz="5600" u="sng" dirty="0" err="1">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2"/>
              </a:rPr>
              <a:t>D.Lgs.</a:t>
            </a:r>
            <a:r>
              <a:rPr lang="it-IT" sz="5600" u="sng" dirty="0">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2"/>
              </a:rPr>
              <a:t> 36/2023</a:t>
            </a:r>
            <a:endParaRPr lang="it-IT" sz="5600" dirty="0">
              <a:effectLst/>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r>
              <a:rPr lang="it-IT" sz="5600" dirty="0">
                <a:effectLst/>
                <a:latin typeface="Garamond" panose="02020404030301010803" pitchFamily="18" charset="0"/>
                <a:ea typeface="Calibri" panose="020F0502020204030204" pitchFamily="34" charset="0"/>
                <a:cs typeface="Times New Roman" panose="02020603050405020304" pitchFamily="18" charset="0"/>
              </a:rPr>
              <a:t>Parte I: Ambiti e livelli di qualificazione</a:t>
            </a:r>
            <a:br>
              <a:rPr lang="it-IT" sz="5600" dirty="0">
                <a:effectLst/>
                <a:latin typeface="Garamond" panose="02020404030301010803" pitchFamily="18" charset="0"/>
                <a:ea typeface="Calibri" panose="020F0502020204030204" pitchFamily="34" charset="0"/>
                <a:cs typeface="Times New Roman" panose="02020603050405020304" pitchFamily="18" charset="0"/>
              </a:rPr>
            </a:br>
            <a:r>
              <a:rPr lang="it-IT" sz="5600" dirty="0">
                <a:effectLst/>
                <a:latin typeface="Garamond" panose="02020404030301010803" pitchFamily="18" charset="0"/>
                <a:ea typeface="Calibri" panose="020F0502020204030204" pitchFamily="34" charset="0"/>
                <a:cs typeface="Times New Roman" panose="02020603050405020304" pitchFamily="18" charset="0"/>
              </a:rPr>
              <a:t>Parte II: Requisiti di qualificazione</a:t>
            </a:r>
            <a:br>
              <a:rPr lang="it-IT" sz="5600" dirty="0">
                <a:effectLst/>
                <a:latin typeface="Garamond" panose="02020404030301010803" pitchFamily="18" charset="0"/>
                <a:ea typeface="Calibri" panose="020F0502020204030204" pitchFamily="34" charset="0"/>
                <a:cs typeface="Times New Roman" panose="02020603050405020304" pitchFamily="18" charset="0"/>
              </a:rPr>
            </a:br>
            <a:r>
              <a:rPr lang="it-IT" sz="5600" dirty="0">
                <a:effectLst/>
                <a:latin typeface="Garamond" panose="02020404030301010803" pitchFamily="18" charset="0"/>
                <a:ea typeface="Calibri" panose="020F0502020204030204" pitchFamily="34" charset="0"/>
                <a:cs typeface="Times New Roman" panose="02020603050405020304" pitchFamily="18" charset="0"/>
              </a:rPr>
              <a:t>Parte III: Iscrizione all’elenco delle stazioni appaltanti e delle centrali di committenza qualificate e sanzioni</a:t>
            </a:r>
            <a:br>
              <a:rPr lang="it-IT" sz="5600" dirty="0">
                <a:effectLst/>
                <a:latin typeface="Garamond" panose="02020404030301010803" pitchFamily="18" charset="0"/>
                <a:ea typeface="Calibri" panose="020F0502020204030204" pitchFamily="34" charset="0"/>
                <a:cs typeface="Times New Roman" panose="02020603050405020304" pitchFamily="18" charset="0"/>
              </a:rPr>
            </a:br>
            <a:r>
              <a:rPr lang="it-IT" sz="5600" dirty="0">
                <a:effectLst/>
                <a:latin typeface="Garamond" panose="02020404030301010803" pitchFamily="18" charset="0"/>
                <a:ea typeface="Calibri" panose="020F0502020204030204" pitchFamily="34" charset="0"/>
                <a:cs typeface="Times New Roman" panose="02020603050405020304" pitchFamily="18" charset="0"/>
              </a:rPr>
              <a:t>Parte IV: Competenza dell’ANAC</a:t>
            </a:r>
          </a:p>
          <a:p>
            <a:pPr>
              <a:lnSpc>
                <a:spcPct val="107000"/>
              </a:lnSpc>
              <a:spcAft>
                <a:spcPts val="800"/>
              </a:spcAft>
            </a:pPr>
            <a:r>
              <a:rPr lang="it-IT" sz="5600" u="sng" dirty="0">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3"/>
              </a:rPr>
              <a:t>Delibera ANAC n. 441 del 28 settembre 2022 </a:t>
            </a:r>
            <a:endParaRPr lang="it-IT" sz="5600" dirty="0">
              <a:effectLst/>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r>
              <a:rPr lang="it-IT" sz="5600" dirty="0">
                <a:effectLst/>
                <a:latin typeface="Garamond" panose="02020404030301010803" pitchFamily="18" charset="0"/>
                <a:ea typeface="Calibri" panose="020F0502020204030204" pitchFamily="34" charset="0"/>
                <a:cs typeface="Times New Roman" panose="02020603050405020304" pitchFamily="18" charset="0"/>
              </a:rPr>
              <a:t>Approvazione delle Linee guida recanti «attuazione – anche a fasi progressive – del sistema di qualificazione delle stazioni appaltanti e delle centrali di committenza da porre alla base del nuovo sistema di qualificazione che sarà reso operativo al momento della entrata in vigore della riforma della disciplina dei contratti pubblici»</a:t>
            </a:r>
          </a:p>
          <a:p>
            <a:pPr>
              <a:lnSpc>
                <a:spcPct val="107000"/>
              </a:lnSpc>
              <a:spcAft>
                <a:spcPts val="800"/>
              </a:spcAft>
            </a:pPr>
            <a:r>
              <a:rPr lang="it-IT" sz="5600" u="sng" dirty="0">
                <a:solidFill>
                  <a:srgbClr val="0000FF"/>
                </a:solidFill>
                <a:effectLst/>
                <a:latin typeface="Garamond" panose="02020404030301010803" pitchFamily="18" charset="0"/>
                <a:ea typeface="Calibri" panose="020F0502020204030204" pitchFamily="34" charset="0"/>
                <a:cs typeface="Times New Roman" panose="02020603050405020304" pitchFamily="18" charset="0"/>
                <a:hlinkClick r:id="rId4"/>
              </a:rPr>
              <a:t>Delibera ANAC n. 141 del 30 marzo 2022: </a:t>
            </a:r>
            <a:endParaRPr lang="it-IT" sz="5600" dirty="0">
              <a:effectLst/>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r>
              <a:rPr lang="it-IT" sz="5600" dirty="0">
                <a:effectLst/>
                <a:latin typeface="Garamond" panose="02020404030301010803" pitchFamily="18" charset="0"/>
                <a:ea typeface="Calibri" panose="020F0502020204030204" pitchFamily="34" charset="0"/>
                <a:cs typeface="Times New Roman" panose="02020603050405020304" pitchFamily="18" charset="0"/>
              </a:rPr>
              <a:t>Linee guida recanti «attuazione – anche a fasi progressive – del sistema di qualificazione delle stazioni appaltanti e delle centrali di committenza da porre alla base del nuovo sistema di qualificazione che sarà reso operativo al momento della entrata in vigore della riforma della disciplina dei contratti pubblici» (prima fase)</a:t>
            </a:r>
          </a:p>
          <a:p>
            <a:pPr>
              <a:lnSpc>
                <a:spcPct val="107000"/>
              </a:lnSpc>
              <a:spcAft>
                <a:spcPts val="800"/>
              </a:spcAft>
            </a:pPr>
            <a:r>
              <a:rPr lang="it-IT" sz="2500" dirty="0">
                <a:effectLst/>
                <a:latin typeface="Garamond" panose="02020404030301010803" pitchFamily="18" charset="0"/>
                <a:ea typeface="Calibri" panose="020F0502020204030204" pitchFamily="34" charset="0"/>
                <a:cs typeface="Times New Roman" panose="02020603050405020304" pitchFamily="18" charset="0"/>
              </a:rPr>
              <a:t> </a:t>
            </a:r>
          </a:p>
          <a:p>
            <a:pPr>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it-IT" dirty="0"/>
          </a:p>
        </p:txBody>
      </p:sp>
    </p:spTree>
    <p:extLst>
      <p:ext uri="{BB962C8B-B14F-4D97-AF65-F5344CB8AC3E}">
        <p14:creationId xmlns:p14="http://schemas.microsoft.com/office/powerpoint/2010/main" val="13807185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13133</Words>
  <Application>Microsoft Office PowerPoint</Application>
  <PresentationFormat>Widescreen</PresentationFormat>
  <Paragraphs>197</Paragraphs>
  <Slides>39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39</vt:i4>
      </vt:variant>
    </vt:vector>
  </HeadingPairs>
  <TitlesOfParts>
    <vt:vector size="45" baseType="lpstr">
      <vt:lpstr>Arial</vt:lpstr>
      <vt:lpstr>Calibri</vt:lpstr>
      <vt:lpstr>Calibri Light</vt:lpstr>
      <vt:lpstr>Garamond</vt:lpstr>
      <vt:lpstr>Times New Roman</vt:lpstr>
      <vt:lpstr>Tema di Office</vt:lpstr>
      <vt:lpstr> UNIVERSITÀ GIUSTINO FORTUNATO Corso di alta formazione sui contratti pubblici</vt:lpstr>
      <vt:lpstr>La centralizzazione degli acquisti</vt:lpstr>
      <vt:lpstr>Le fonti normative: l’art. 26 L. 23/12/1999 n. 488  ed il sistema delle convenzioni</vt:lpstr>
      <vt:lpstr>L’istituzione di Consip spa</vt:lpstr>
      <vt:lpstr>Il diritto comunitario: 1) le direttive del 2004</vt:lpstr>
      <vt:lpstr>2) Le direttive del 2014 e l’attenzione alle PMI</vt:lpstr>
      <vt:lpstr>Le previsioni dei «Codici Appalti» in ambito nazionale: 1) il D.lgs. N. 163/2006</vt:lpstr>
      <vt:lpstr>Il D.lgs. N. 50/2016 </vt:lpstr>
      <vt:lpstr>Il D.lgs. N. 36/2023 in vigore dall’1/07/2023</vt:lpstr>
      <vt:lpstr>Gli acquisti in ambito sanitario e le pertinenti disposizioni normative nazionali di riferimento</vt:lpstr>
      <vt:lpstr>Presentazione standard di PowerPoint</vt:lpstr>
      <vt:lpstr>Presentazione standard di PowerPoint</vt:lpstr>
      <vt:lpstr>Le disposizioni normative regionali in Campania: l’istituzione di So.Re.Sa.spa</vt:lpstr>
      <vt:lpstr>Presentazione standard di PowerPoint</vt:lpstr>
      <vt:lpstr>Presentazione standard di PowerPoint</vt:lpstr>
      <vt:lpstr>Presentazione standard di PowerPoint</vt:lpstr>
      <vt:lpstr>Sui rapporti tra soggetti aggregatori in ambito sanitario ed in particolare sulla «prevalenza» delle gare indette dalle centrali regionali.  La posizione della giurisprudenza ammnistrativa</vt:lpstr>
      <vt:lpstr>Presentazione standard di PowerPoint</vt:lpstr>
      <vt:lpstr>Presentazione standard di PowerPoint</vt:lpstr>
      <vt:lpstr>Presentazione standard di PowerPoint</vt:lpstr>
      <vt:lpstr>Presentazione standard di PowerPoint</vt:lpstr>
      <vt:lpstr>Presentazione standard di PowerPoint</vt:lpstr>
      <vt:lpstr>Le procedure di acquisto di farmaci biologici  e gli obiettivi di contenimento della spesa sanitaria.  La sentenza del Consiglio di Stato n. 1309/2021</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suddivisione in lotti nelle gare centralizzate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alta formazione appalti pubblici</dc:title>
  <dc:creator>utente</dc:creator>
  <cp:lastModifiedBy>utente</cp:lastModifiedBy>
  <cp:revision>56</cp:revision>
  <dcterms:created xsi:type="dcterms:W3CDTF">2023-11-22T18:56:22Z</dcterms:created>
  <dcterms:modified xsi:type="dcterms:W3CDTF">2024-02-05T18:25:01Z</dcterms:modified>
</cp:coreProperties>
</file>