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93" r:id="rId4"/>
    <p:sldId id="294" r:id="rId5"/>
    <p:sldId id="295" r:id="rId6"/>
    <p:sldId id="297" r:id="rId7"/>
    <p:sldId id="298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549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772400" cy="1470025"/>
          </a:xfrm>
        </p:spPr>
        <p:txBody>
          <a:bodyPr/>
          <a:lstStyle/>
          <a:p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99592" y="548680"/>
            <a:ext cx="7632848" cy="5472608"/>
          </a:xfrm>
        </p:spPr>
        <p:txBody>
          <a:bodyPr>
            <a:noAutofit/>
          </a:bodyPr>
          <a:lstStyle/>
          <a:p>
            <a:r>
              <a:rPr lang="it-IT" sz="2800" b="1" i="1" dirty="0">
                <a:latin typeface="Times New Roman" pitchFamily="18" charset="0"/>
                <a:cs typeface="Times New Roman" pitchFamily="18" charset="0"/>
              </a:rPr>
              <a:t>Master di I livello in </a:t>
            </a:r>
            <a:r>
              <a:rPr lang="it-IT" sz="2800" b="1" i="1" dirty="0" err="1">
                <a:latin typeface="Times New Roman" pitchFamily="18" charset="0"/>
                <a:cs typeface="Times New Roman" pitchFamily="18" charset="0"/>
              </a:rPr>
              <a:t>Deglutologia</a:t>
            </a:r>
            <a:r>
              <a:rPr lang="it-IT" sz="2800" b="1" i="1" dirty="0">
                <a:latin typeface="Times New Roman" pitchFamily="18" charset="0"/>
                <a:cs typeface="Times New Roman" pitchFamily="18" charset="0"/>
              </a:rPr>
              <a:t> geriatrica</a:t>
            </a:r>
          </a:p>
          <a:p>
            <a:r>
              <a:rPr lang="it-IT" sz="2800" b="1" i="1" dirty="0">
                <a:latin typeface="Times New Roman" pitchFamily="18" charset="0"/>
                <a:cs typeface="Times New Roman" pitchFamily="18" charset="0"/>
              </a:rPr>
              <a:t>13/04/2024</a:t>
            </a:r>
          </a:p>
          <a:p>
            <a:endParaRPr lang="it-IT" sz="2800" b="1" i="1" dirty="0">
              <a:latin typeface="Times New Roman" pitchFamily="18" charset="0"/>
              <a:cs typeface="Times New Roman" pitchFamily="18" charset="0"/>
            </a:endParaRPr>
          </a:p>
          <a:p>
            <a:endParaRPr lang="it-IT" sz="28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4000" b="1" i="1" dirty="0">
                <a:latin typeface="Times New Roman" pitchFamily="18" charset="0"/>
                <a:cs typeface="Times New Roman" pitchFamily="18" charset="0"/>
              </a:rPr>
              <a:t>Un mondo che invecchia</a:t>
            </a:r>
          </a:p>
          <a:p>
            <a:endParaRPr lang="it-IT" sz="2800" b="1" i="1" dirty="0">
              <a:latin typeface="Times New Roman" pitchFamily="18" charset="0"/>
              <a:cs typeface="Times New Roman" pitchFamily="18" charset="0"/>
            </a:endParaRPr>
          </a:p>
          <a:p>
            <a:endParaRPr lang="it-IT" sz="28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b="1" i="1" dirty="0">
                <a:latin typeface="Times New Roman" pitchFamily="18" charset="0"/>
                <a:cs typeface="Times New Roman" pitchFamily="18" charset="0"/>
              </a:rPr>
              <a:t>Stefano Poli –DI.S.For.- Università di Genova</a:t>
            </a:r>
          </a:p>
          <a:p>
            <a:r>
              <a:rPr lang="it-IT" sz="2800" b="1" i="1" dirty="0">
                <a:latin typeface="Times New Roman" pitchFamily="18" charset="0"/>
                <a:cs typeface="Times New Roman" pitchFamily="18" charset="0"/>
              </a:rPr>
              <a:t>Stefano.poli@unige.it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582594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it-IT" sz="3100" b="1" dirty="0"/>
              <a:t>Anzianità e vecchiaia: questioni di definizione</a:t>
            </a:r>
            <a:br>
              <a:rPr lang="it-IT" sz="4400" b="1" dirty="0"/>
            </a:b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14356"/>
            <a:ext cx="8686800" cy="6143644"/>
          </a:xfrm>
        </p:spPr>
        <p:txBody>
          <a:bodyPr>
            <a:noAutofit/>
          </a:bodyPr>
          <a:lstStyle/>
          <a:p>
            <a:pPr>
              <a:lnSpc>
                <a:spcPts val="2100"/>
              </a:lnSpc>
              <a:spcBef>
                <a:spcPts val="0"/>
              </a:spcBef>
              <a:buNone/>
            </a:pPr>
            <a:r>
              <a:rPr lang="it-IT" sz="2400" b="1" dirty="0"/>
              <a:t>	</a:t>
            </a:r>
            <a:r>
              <a:rPr lang="it-IT" sz="2400" dirty="0"/>
              <a:t>Critica a età anagrafica, (65 anni, tipicamente utilizzata dai demografi), quale parametro per definire una persona anziana</a:t>
            </a:r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r>
              <a:rPr lang="it-IT" sz="2400" dirty="0"/>
              <a:t>	Aggregato statistico e non sociale, eterogeneo per anche sul piano demografico, vedasi </a:t>
            </a:r>
            <a:r>
              <a:rPr lang="it-IT" sz="2400" dirty="0" err="1"/>
              <a:t>EurtoBarometro</a:t>
            </a:r>
            <a:r>
              <a:rPr lang="it-IT" sz="2400" dirty="0"/>
              <a:t>)</a:t>
            </a:r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endParaRPr lang="it-IT" sz="2400" dirty="0"/>
          </a:p>
          <a:p>
            <a:pPr lvl="1" algn="ctr">
              <a:lnSpc>
                <a:spcPts val="2100"/>
              </a:lnSpc>
              <a:spcBef>
                <a:spcPts val="0"/>
              </a:spcBef>
              <a:buNone/>
            </a:pPr>
            <a:r>
              <a:rPr lang="it-IT" sz="2400" dirty="0"/>
              <a:t>invecchiamento = </a:t>
            </a:r>
            <a:r>
              <a:rPr lang="it-IT" sz="2400" dirty="0" err="1"/>
              <a:t>processo…</a:t>
            </a:r>
            <a:r>
              <a:rPr lang="it-IT" sz="2400" dirty="0"/>
              <a:t> </a:t>
            </a:r>
          </a:p>
          <a:p>
            <a:pPr>
              <a:lnSpc>
                <a:spcPts val="2100"/>
              </a:lnSpc>
              <a:spcBef>
                <a:spcPts val="0"/>
              </a:spcBef>
            </a:pPr>
            <a:r>
              <a:rPr lang="it-IT" sz="2400" b="1" i="1" dirty="0" err="1"/>
              <a:t>…eterogeneo</a:t>
            </a:r>
            <a:r>
              <a:rPr lang="it-IT" sz="2400" dirty="0"/>
              <a:t> </a:t>
            </a:r>
            <a:r>
              <a:rPr lang="it-IT" sz="2400" b="1" i="1" dirty="0"/>
              <a:t>a livello inter-individuale</a:t>
            </a:r>
            <a:r>
              <a:rPr lang="it-IT" sz="2400" dirty="0"/>
              <a:t>, declinato secondo le diverse soggettività, tanto in senso fisico, psicologico e sociale, quanto nella percezione di sé.</a:t>
            </a:r>
          </a:p>
          <a:p>
            <a:pPr>
              <a:lnSpc>
                <a:spcPts val="2100"/>
              </a:lnSpc>
              <a:spcBef>
                <a:spcPts val="0"/>
              </a:spcBef>
            </a:pPr>
            <a:r>
              <a:rPr lang="it-IT" sz="2400" b="1" i="1" dirty="0" err="1"/>
              <a:t>…progressivo</a:t>
            </a:r>
            <a:r>
              <a:rPr lang="it-IT" sz="2400" dirty="0"/>
              <a:t> </a:t>
            </a:r>
            <a:r>
              <a:rPr lang="it-IT" sz="2400" b="1" i="1" dirty="0"/>
              <a:t>a livello </a:t>
            </a:r>
            <a:r>
              <a:rPr lang="it-IT" sz="2400" b="1" i="1" dirty="0" err="1"/>
              <a:t>intra-individuale</a:t>
            </a:r>
            <a:r>
              <a:rPr lang="it-IT" sz="2400" dirty="0"/>
              <a:t>, sviluppandosi progressivamente  e assumendo nel tempo diverse evoluzioni.</a:t>
            </a:r>
          </a:p>
          <a:p>
            <a:pPr>
              <a:lnSpc>
                <a:spcPts val="2100"/>
              </a:lnSpc>
              <a:spcBef>
                <a:spcPts val="0"/>
              </a:spcBef>
            </a:pPr>
            <a:endParaRPr lang="it-IT" sz="2400" dirty="0"/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r>
              <a:rPr lang="it-IT" sz="2400" dirty="0"/>
              <a:t>	</a:t>
            </a:r>
            <a:r>
              <a:rPr lang="it-IT" sz="2400" b="1" dirty="0"/>
              <a:t>Terza (a) e quarta (b) età concetti “marmellata”</a:t>
            </a:r>
            <a:r>
              <a:rPr lang="it-IT" sz="2400" dirty="0"/>
              <a:t>, ovvero contenitori vuoti in cui si inserisce </a:t>
            </a:r>
            <a:r>
              <a:rPr lang="it-IT" sz="2400" dirty="0" err="1"/>
              <a:t>culturalmente…</a:t>
            </a:r>
            <a:endParaRPr lang="it-IT" sz="2400" dirty="0"/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r>
              <a:rPr lang="it-IT" sz="2400" dirty="0"/>
              <a:t>	</a:t>
            </a:r>
            <a:r>
              <a:rPr lang="it-IT" sz="2400" dirty="0" err="1"/>
              <a:t>…in</a:t>
            </a:r>
            <a:r>
              <a:rPr lang="it-IT" sz="2400" dirty="0"/>
              <a:t> (b) il periodo (indefinito) tra ritiro dal lavoro e prima fragilità </a:t>
            </a:r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r>
              <a:rPr lang="it-IT" sz="2400" dirty="0"/>
              <a:t>	</a:t>
            </a:r>
            <a:r>
              <a:rPr lang="it-IT" sz="2400" dirty="0" err="1"/>
              <a:t>…in</a:t>
            </a:r>
            <a:r>
              <a:rPr lang="it-IT" sz="2400" dirty="0"/>
              <a:t> (b) la paura della morte (tipicamente celata socialmente)</a:t>
            </a:r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r>
              <a:rPr lang="it-IT" sz="2400" dirty="0"/>
              <a:t>	</a:t>
            </a:r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r>
              <a:rPr lang="it-IT" sz="2400" dirty="0"/>
              <a:t>	morte addomesticata Medioevo 	</a:t>
            </a:r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r>
              <a:rPr lang="it-IT" sz="2400" dirty="0"/>
              <a:t>						Eros e Thanatos  romantico	</a:t>
            </a:r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endParaRPr lang="it-IT" sz="2400" dirty="0"/>
          </a:p>
          <a:p>
            <a:pPr algn="ctr">
              <a:lnSpc>
                <a:spcPts val="2100"/>
              </a:lnSpc>
              <a:spcBef>
                <a:spcPts val="0"/>
              </a:spcBef>
              <a:buNone/>
            </a:pPr>
            <a:r>
              <a:rPr lang="it-IT" sz="2400" dirty="0"/>
              <a:t>morte nascosta nella contemporaneità (</a:t>
            </a:r>
            <a:r>
              <a:rPr lang="it-IT" sz="2400" dirty="0" err="1"/>
              <a:t>Ariès</a:t>
            </a:r>
            <a:r>
              <a:rPr lang="it-IT" sz="2400" dirty="0"/>
              <a:t>, </a:t>
            </a:r>
            <a:r>
              <a:rPr lang="it-IT" sz="2400" dirty="0" err="1"/>
              <a:t>Morin</a:t>
            </a:r>
            <a:r>
              <a:rPr lang="it-IT" sz="2400" dirty="0"/>
              <a:t>, </a:t>
            </a:r>
            <a:r>
              <a:rPr lang="it-IT" sz="2400" dirty="0" err="1"/>
              <a:t>Bauman</a:t>
            </a:r>
            <a:r>
              <a:rPr lang="it-IT" sz="2400" dirty="0"/>
              <a:t>)</a:t>
            </a:r>
          </a:p>
        </p:txBody>
      </p:sp>
      <p:cxnSp>
        <p:nvCxnSpPr>
          <p:cNvPr id="6" name="Connettore 2 5"/>
          <p:cNvCxnSpPr/>
          <p:nvPr/>
        </p:nvCxnSpPr>
        <p:spPr>
          <a:xfrm rot="16200000" flipH="1">
            <a:off x="4857752" y="5715016"/>
            <a:ext cx="21431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 rot="10800000" flipV="1">
            <a:off x="3786182" y="6072206"/>
            <a:ext cx="128588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214346" y="142852"/>
            <a:ext cx="9358346" cy="582594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it-IT" sz="2800" b="1" dirty="0"/>
              <a:t>Archetipi,</a:t>
            </a:r>
            <a:r>
              <a:rPr lang="it-IT" sz="2800" b="1" i="1" dirty="0"/>
              <a:t> mutazioni antropologiche e socioculturali</a:t>
            </a:r>
            <a:br>
              <a:rPr lang="it-IT" sz="4400" b="1" dirty="0"/>
            </a:b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14356"/>
            <a:ext cx="8686800" cy="6143644"/>
          </a:xfrm>
        </p:spPr>
        <p:txBody>
          <a:bodyPr>
            <a:noAutofit/>
          </a:bodyPr>
          <a:lstStyle/>
          <a:p>
            <a:pPr>
              <a:lnSpc>
                <a:spcPts val="2100"/>
              </a:lnSpc>
              <a:spcBef>
                <a:spcPts val="0"/>
              </a:spcBef>
              <a:buNone/>
            </a:pPr>
            <a:r>
              <a:rPr lang="it-IT" sz="2400" b="1" dirty="0"/>
              <a:t>	“</a:t>
            </a:r>
            <a:r>
              <a:rPr lang="it-IT" sz="2400" dirty="0"/>
              <a:t>Anziano” ex </a:t>
            </a:r>
            <a:r>
              <a:rPr lang="it-IT" sz="2400" dirty="0" err="1"/>
              <a:t>anteanus</a:t>
            </a:r>
            <a:r>
              <a:rPr lang="it-IT" sz="2400" dirty="0"/>
              <a:t> è quindi sia “antico”, sia preminente in chiave di status</a:t>
            </a:r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endParaRPr lang="it-IT" sz="2400" dirty="0"/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r>
              <a:rPr lang="it-IT" sz="2400" dirty="0"/>
              <a:t>,	“Vecchio” è forma sincopata di </a:t>
            </a:r>
            <a:r>
              <a:rPr lang="it-IT" sz="2400" i="1" dirty="0" err="1"/>
              <a:t>vetus</a:t>
            </a:r>
            <a:r>
              <a:rPr lang="it-IT" sz="2400" dirty="0"/>
              <a:t> (</a:t>
            </a:r>
            <a:r>
              <a:rPr lang="it-IT" sz="2400" i="1" dirty="0" err="1"/>
              <a:t>vetulus</a:t>
            </a:r>
            <a:r>
              <a:rPr lang="it-IT" sz="2400" dirty="0"/>
              <a:t>) che indica l’essere superato nel tempo e contrapposto a tutto ciò che è giovane, ma è anche il termine che rimanda ai veterani dell’esercito o all’esperienza maturata nel tempo. </a:t>
            </a:r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r>
              <a:rPr lang="it-IT" sz="2400" dirty="0"/>
              <a:t>	</a:t>
            </a:r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r>
              <a:rPr lang="it-IT" sz="2400" dirty="0"/>
              <a:t>	Teoricamente la versione latina dell’invecchiamento in senso negativo si ha nel verbo </a:t>
            </a:r>
            <a:r>
              <a:rPr lang="it-IT" sz="2400" i="1" dirty="0" err="1"/>
              <a:t>senescere</a:t>
            </a:r>
            <a:r>
              <a:rPr lang="it-IT" sz="2400" dirty="0"/>
              <a:t>, come vecchio e superato è colui che è </a:t>
            </a:r>
            <a:r>
              <a:rPr lang="it-IT" sz="2400" i="1" dirty="0" err="1"/>
              <a:t>senex</a:t>
            </a:r>
            <a:r>
              <a:rPr lang="it-IT" sz="2400" dirty="0"/>
              <a:t>. peraltro, il termine si collega anche al </a:t>
            </a:r>
            <a:r>
              <a:rPr lang="it-IT" sz="2400" i="1" dirty="0" err="1"/>
              <a:t>Senatus</a:t>
            </a:r>
            <a:endParaRPr lang="it-IT" sz="2400" i="1" dirty="0"/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endParaRPr lang="it-IT" sz="2400" i="1" dirty="0"/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r>
              <a:rPr lang="it-IT" sz="2400" dirty="0"/>
              <a:t>	sul piano antropologico, l’anzianità e la vecchiaia rimandano ad archetipi culturali (anziani nella tribù o in una </a:t>
            </a:r>
            <a:r>
              <a:rPr lang="it-IT" sz="2400" dirty="0" err="1"/>
              <a:t>gherusia</a:t>
            </a:r>
            <a:r>
              <a:rPr lang="it-IT" sz="2400" dirty="0"/>
              <a:t>)</a:t>
            </a:r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endParaRPr lang="it-IT" sz="2400" i="1" dirty="0"/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r>
              <a:rPr lang="it-IT" sz="2400" i="1" dirty="0"/>
              <a:t>	1) </a:t>
            </a:r>
            <a:r>
              <a:rPr lang="it-IT" sz="2400" dirty="0"/>
              <a:t>l’anzianità indica uno status sociale conferito ad adulti ritenuti utili, socialmente potenti e in possesso di qualità di leadership, a prescindere dall’età. </a:t>
            </a:r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r>
              <a:rPr lang="it-IT" sz="2400" dirty="0"/>
              <a:t>	2) il termine “anziano” è utilizzato per indicare una persona che è in età avanzata al di là dello status sociale.</a:t>
            </a:r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r>
              <a:rPr lang="it-IT" sz="2400" dirty="0"/>
              <a:t> 	</a:t>
            </a:r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r>
              <a:rPr lang="it-IT" sz="2400" b="1" dirty="0"/>
              <a:t>	</a:t>
            </a:r>
            <a:r>
              <a:rPr lang="it-IT" sz="2400" dirty="0"/>
              <a:t>Relatività storico-culturale, fin dalle società primitive </a:t>
            </a:r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endParaRPr lang="it-IT" sz="2400" i="1" dirty="0"/>
          </a:p>
        </p:txBody>
      </p:sp>
      <p:cxnSp>
        <p:nvCxnSpPr>
          <p:cNvPr id="6" name="Connettore 2 5"/>
          <p:cNvCxnSpPr/>
          <p:nvPr/>
        </p:nvCxnSpPr>
        <p:spPr>
          <a:xfrm rot="16200000" flipH="1">
            <a:off x="4857752" y="5715016"/>
            <a:ext cx="21431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214346" y="142852"/>
            <a:ext cx="9358346" cy="582594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it-IT" sz="2800" b="1" dirty="0"/>
              <a:t>Relativismo </a:t>
            </a:r>
            <a:r>
              <a:rPr lang="it-IT" sz="2800" b="1" dirty="0" err="1"/>
              <a:t>storico-culturale</a:t>
            </a:r>
            <a:r>
              <a:rPr lang="it-IT" sz="2800" b="1" dirty="0"/>
              <a:t> dell’anzianità</a:t>
            </a:r>
            <a:br>
              <a:rPr lang="it-IT" sz="4400" b="1" dirty="0"/>
            </a:b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14356"/>
            <a:ext cx="8686800" cy="61436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400" dirty="0"/>
              <a:t>	</a:t>
            </a:r>
            <a:r>
              <a:rPr lang="it-IT" sz="2400" dirty="0" err="1"/>
              <a:t>Boserup</a:t>
            </a:r>
            <a:r>
              <a:rPr lang="it-IT" sz="2400" dirty="0"/>
              <a:t>: differenze tra società agricole (risorse ai genitori attraverso lavoro dei figli nei campi) e industriali (le risorse passano dai genitori ai figli)</a:t>
            </a:r>
          </a:p>
          <a:p>
            <a:pPr>
              <a:buNone/>
            </a:pPr>
            <a:r>
              <a:rPr lang="it-IT" sz="2400" dirty="0"/>
              <a:t>	</a:t>
            </a:r>
          </a:p>
          <a:p>
            <a:pPr>
              <a:buNone/>
            </a:pPr>
            <a:r>
              <a:rPr lang="it-IT" sz="2400" dirty="0"/>
              <a:t>	impropria visione idealizzata dell’anziano rispettato </a:t>
            </a:r>
          </a:p>
          <a:p>
            <a:pPr>
              <a:buNone/>
            </a:pPr>
            <a:r>
              <a:rPr lang="it-IT" sz="2400" dirty="0"/>
              <a:t>	(</a:t>
            </a:r>
            <a:r>
              <a:rPr lang="it-IT" sz="2400" dirty="0" err="1"/>
              <a:t>Durkheim</a:t>
            </a:r>
            <a:r>
              <a:rPr lang="it-IT" sz="2400" dirty="0"/>
              <a:t>, “la modernizzazione aveva ridotto il rispetto per l’anziano a una sorta di mera educata compassione”)</a:t>
            </a:r>
          </a:p>
          <a:p>
            <a:pPr>
              <a:buNone/>
            </a:pPr>
            <a:r>
              <a:rPr lang="it-IT" sz="2400" dirty="0"/>
              <a:t>	nel mondo classico dicotomia nella visione dell’anziano 	</a:t>
            </a:r>
          </a:p>
          <a:p>
            <a:pPr>
              <a:buNone/>
            </a:pPr>
            <a:r>
              <a:rPr lang="it-IT" sz="2400" dirty="0"/>
              <a:t>	Platone (</a:t>
            </a:r>
            <a:r>
              <a:rPr lang="it-IT" sz="2400" i="1" dirty="0" err="1"/>
              <a:t>Politeia</a:t>
            </a:r>
            <a:r>
              <a:rPr lang="it-IT" sz="2400" dirty="0"/>
              <a:t>)		Aristotele (</a:t>
            </a:r>
            <a:r>
              <a:rPr lang="it-IT" sz="2400" i="1" dirty="0"/>
              <a:t>Etica </a:t>
            </a:r>
            <a:r>
              <a:rPr lang="it-IT" sz="2400" i="1" dirty="0" err="1"/>
              <a:t>Nicomachea</a:t>
            </a:r>
            <a:r>
              <a:rPr lang="it-IT" sz="2400" i="1" dirty="0"/>
              <a:t>)</a:t>
            </a:r>
            <a:endParaRPr lang="it-IT" sz="2400" dirty="0"/>
          </a:p>
          <a:p>
            <a:pPr>
              <a:buNone/>
            </a:pPr>
            <a:r>
              <a:rPr lang="it-IT" sz="2400" dirty="0"/>
              <a:t>	anziano patrizio romano 	anziano padre commedia Plautina</a:t>
            </a:r>
          </a:p>
          <a:p>
            <a:pPr>
              <a:buNone/>
            </a:pPr>
            <a:r>
              <a:rPr lang="it-IT" sz="2400" dirty="0"/>
              <a:t>	(status e rispetto)		(antagonismo ridicolizzante)</a:t>
            </a:r>
          </a:p>
          <a:p>
            <a:pPr>
              <a:buNone/>
            </a:pPr>
            <a:r>
              <a:rPr lang="it-IT" sz="2400" dirty="0"/>
              <a:t>				 </a:t>
            </a:r>
            <a:r>
              <a:rPr lang="it-IT" sz="2400" dirty="0" err="1"/>
              <a:t>…con</a:t>
            </a:r>
            <a:r>
              <a:rPr lang="it-IT" sz="2400" dirty="0"/>
              <a:t> Cristianesimo </a:t>
            </a:r>
          </a:p>
          <a:p>
            <a:pPr>
              <a:buNone/>
            </a:pPr>
            <a:r>
              <a:rPr lang="it-IT" sz="2400" dirty="0"/>
              <a:t>	iconografia dei santi 	     vecchio peccatore (persecuzioni)</a:t>
            </a:r>
          </a:p>
          <a:p>
            <a:pPr>
              <a:buNone/>
            </a:pPr>
            <a:r>
              <a:rPr lang="it-IT" sz="2400" dirty="0"/>
              <a:t>	</a:t>
            </a:r>
            <a:r>
              <a:rPr lang="it-IT" sz="2000" dirty="0"/>
              <a:t>Sant’Agostino (ex fisiologia di </a:t>
            </a:r>
            <a:r>
              <a:rPr lang="it-IT" sz="2000" dirty="0" err="1"/>
              <a:t>Galeno</a:t>
            </a:r>
            <a:r>
              <a:rPr lang="it-IT" sz="2000" dirty="0"/>
              <a:t>), dai 50 anni </a:t>
            </a:r>
            <a:r>
              <a:rPr lang="it-IT" sz="2000" i="1" dirty="0" err="1"/>
              <a:t>senectus</a:t>
            </a:r>
            <a:r>
              <a:rPr lang="it-IT" sz="2000" dirty="0"/>
              <a:t> poi nel deperimento della </a:t>
            </a:r>
            <a:r>
              <a:rPr lang="it-IT" sz="2000" i="1" dirty="0" err="1"/>
              <a:t>decrepitas</a:t>
            </a:r>
            <a:r>
              <a:rPr lang="it-IT" sz="2000" dirty="0"/>
              <a:t> o </a:t>
            </a:r>
            <a:r>
              <a:rPr lang="it-IT" sz="2000" i="1" dirty="0" err="1"/>
              <a:t>senium</a:t>
            </a:r>
            <a:endParaRPr lang="it-IT" sz="2400" dirty="0"/>
          </a:p>
          <a:p>
            <a:pPr>
              <a:buNone/>
            </a:pPr>
            <a:r>
              <a:rPr lang="it-IT" sz="2400" dirty="0"/>
              <a:t>. </a:t>
            </a:r>
          </a:p>
          <a:p>
            <a:pPr>
              <a:buNone/>
            </a:pPr>
            <a:r>
              <a:rPr lang="it-IT" sz="2400" dirty="0"/>
              <a:t>	</a:t>
            </a:r>
          </a:p>
          <a:p>
            <a:pPr>
              <a:buNone/>
            </a:pPr>
            <a:r>
              <a:rPr lang="it-IT" sz="2400" dirty="0"/>
              <a:t>	criteri di rappresentazione della società industriale (formazione-produzione ritiro dal lavoro)</a:t>
            </a:r>
          </a:p>
          <a:p>
            <a:pPr>
              <a:buNone/>
            </a:pPr>
            <a:r>
              <a:rPr lang="it-IT" sz="2400" dirty="0"/>
              <a:t>	</a:t>
            </a:r>
          </a:p>
        </p:txBody>
      </p:sp>
      <p:sp>
        <p:nvSpPr>
          <p:cNvPr id="11" name="Freccia in giù 10"/>
          <p:cNvSpPr/>
          <p:nvPr/>
        </p:nvSpPr>
        <p:spPr>
          <a:xfrm>
            <a:off x="4143372" y="3571876"/>
            <a:ext cx="428628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/>
          <p:cNvSpPr/>
          <p:nvPr/>
        </p:nvSpPr>
        <p:spPr>
          <a:xfrm>
            <a:off x="1785918" y="5357826"/>
            <a:ext cx="214314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>
            <a:off x="6643702" y="5357826"/>
            <a:ext cx="214314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/>
          <p:cNvSpPr/>
          <p:nvPr/>
        </p:nvSpPr>
        <p:spPr>
          <a:xfrm>
            <a:off x="4286248" y="1928802"/>
            <a:ext cx="42862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in giù 14"/>
          <p:cNvSpPr/>
          <p:nvPr/>
        </p:nvSpPr>
        <p:spPr>
          <a:xfrm>
            <a:off x="2143108" y="4429132"/>
            <a:ext cx="214314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in giù 16"/>
          <p:cNvSpPr/>
          <p:nvPr/>
        </p:nvSpPr>
        <p:spPr>
          <a:xfrm>
            <a:off x="6072198" y="4429132"/>
            <a:ext cx="214314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214346" y="142852"/>
            <a:ext cx="9358346" cy="582594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it-IT" sz="2800" b="1" dirty="0"/>
              <a:t>Relativismo </a:t>
            </a:r>
            <a:r>
              <a:rPr lang="it-IT" sz="2800" b="1" dirty="0" err="1"/>
              <a:t>storico-culturale</a:t>
            </a:r>
            <a:r>
              <a:rPr lang="it-IT" sz="2800" b="1" dirty="0"/>
              <a:t> della longevità</a:t>
            </a:r>
            <a:br>
              <a:rPr lang="it-IT" sz="4400" b="1" dirty="0"/>
            </a:b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14356"/>
            <a:ext cx="8686800" cy="61436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400" dirty="0"/>
              <a:t>	Nel Medioevo Dante colloca a 35 anni metà del </a:t>
            </a:r>
            <a:r>
              <a:rPr lang="it-IT" sz="2400" dirty="0" err="1"/>
              <a:t>cammin</a:t>
            </a:r>
            <a:r>
              <a:rPr lang="it-IT" sz="2400" dirty="0"/>
              <a:t> di nostra vita, speranza di vita (possibile ma non effettiva) a 70 anni nell’Italia del Trecento</a:t>
            </a:r>
          </a:p>
          <a:p>
            <a:pPr>
              <a:buNone/>
            </a:pPr>
            <a:r>
              <a:rPr lang="it-IT" sz="2400" dirty="0"/>
              <a:t>	</a:t>
            </a:r>
            <a:r>
              <a:rPr lang="it-IT" sz="2400" dirty="0" err="1"/>
              <a:t>…Ma</a:t>
            </a:r>
            <a:r>
              <a:rPr lang="it-IT" sz="2400" dirty="0"/>
              <a:t> Dante cita già verso biblico dei Salmi che definisce proprio i 70 anni quale soglia dell’esistenza (esteso a 80 per i più robusti). </a:t>
            </a:r>
          </a:p>
          <a:p>
            <a:pPr>
              <a:buNone/>
            </a:pPr>
            <a:r>
              <a:rPr lang="it-IT" sz="2400" dirty="0"/>
              <a:t>	Firenze del </a:t>
            </a:r>
            <a:r>
              <a:rPr lang="it-IT" sz="2400" dirty="0" err="1"/>
              <a:t>Trecento=</a:t>
            </a:r>
            <a:r>
              <a:rPr lang="it-IT" sz="2400" dirty="0"/>
              <a:t> contesto urbano ed eccellenti (per l’epoca) condizioni di vita rispetto ad altri contesti dell’Europa medioevale. </a:t>
            </a:r>
          </a:p>
          <a:p>
            <a:pPr>
              <a:buNone/>
            </a:pPr>
            <a:r>
              <a:rPr lang="it-IT" sz="2400" dirty="0"/>
              <a:t>	</a:t>
            </a:r>
          </a:p>
          <a:p>
            <a:pPr>
              <a:buNone/>
            </a:pPr>
            <a:r>
              <a:rPr lang="it-IT" sz="2400" dirty="0"/>
              <a:t>	Inghilterra XII-XIII secolo aspettativa di vita media alla nascita era di 20-25 anni, chi varcava la soglia dei 30 anni aveva discrete possibilità (guerre, carestie e pestilenze permettendo) di raggiungere i 50 (va anche considerata l’elevata mortalità infantile e delle donne al parto, e studi riferiti a maschi proprietari terrieri</a:t>
            </a:r>
          </a:p>
          <a:p>
            <a:pPr>
              <a:buNone/>
            </a:pPr>
            <a:r>
              <a:rPr lang="it-IT" sz="2400" dirty="0"/>
              <a:t>	Non di rado anziani perseguitati nella storia (caccia alle streghe, </a:t>
            </a:r>
            <a:r>
              <a:rPr lang="it-IT" sz="2400" dirty="0" err="1"/>
              <a:t>ost</a:t>
            </a:r>
            <a:r>
              <a:rPr lang="it-IT" sz="2400" dirty="0"/>
              <a:t> pestilenze)</a:t>
            </a:r>
          </a:p>
        </p:txBody>
      </p:sp>
      <p:sp>
        <p:nvSpPr>
          <p:cNvPr id="11" name="Freccia in giù 10"/>
          <p:cNvSpPr/>
          <p:nvPr/>
        </p:nvSpPr>
        <p:spPr>
          <a:xfrm>
            <a:off x="4143372" y="3571876"/>
            <a:ext cx="42862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214346" y="142852"/>
            <a:ext cx="9358346" cy="582594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it-IT" sz="2800" b="1" dirty="0"/>
              <a:t>Relativismo </a:t>
            </a:r>
            <a:r>
              <a:rPr lang="it-IT" sz="2800" b="1" dirty="0" err="1"/>
              <a:t>storico-culturale</a:t>
            </a:r>
            <a:r>
              <a:rPr lang="it-IT" sz="2800" b="1" dirty="0"/>
              <a:t> della longevità</a:t>
            </a:r>
            <a:br>
              <a:rPr lang="it-IT" sz="4400" b="1" dirty="0"/>
            </a:b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14356"/>
            <a:ext cx="8686800" cy="61436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400" dirty="0"/>
              <a:t>	L’anzianità è sempre e comunque un prodotto della storia diversamente declinato in base a quanto (e come) nelle diverse epoche e società una quota sufficiente di persone riesce a invecchiare</a:t>
            </a:r>
          </a:p>
          <a:p>
            <a:pPr>
              <a:buNone/>
            </a:pPr>
            <a:endParaRPr lang="it-IT" sz="2400" dirty="0"/>
          </a:p>
          <a:p>
            <a:pPr>
              <a:buNone/>
            </a:pPr>
            <a:r>
              <a:rPr lang="it-IT" sz="2400" dirty="0"/>
              <a:t>	Stereotipo moderno della società industriale, che articola le biografie in tre fasi della vita</a:t>
            </a:r>
          </a:p>
          <a:p>
            <a:pPr>
              <a:buNone/>
            </a:pPr>
            <a:r>
              <a:rPr lang="it-IT" sz="2400" dirty="0"/>
              <a:t>	</a:t>
            </a:r>
          </a:p>
          <a:p>
            <a:pPr>
              <a:buNone/>
            </a:pPr>
            <a:r>
              <a:rPr lang="it-IT" sz="2400" dirty="0"/>
              <a:t>	Formazione produzione e ritiro dal lavoro</a:t>
            </a:r>
          </a:p>
          <a:p>
            <a:pPr>
              <a:buNone/>
            </a:pPr>
            <a:endParaRPr lang="it-IT" sz="2400" dirty="0"/>
          </a:p>
          <a:p>
            <a:pPr>
              <a:buNone/>
            </a:pPr>
            <a:r>
              <a:rPr lang="it-IT" sz="2400" dirty="0"/>
              <a:t>	Società industriale (e il capitalismo) spiegano tanto aumento longevità (miglioramento condizioni),  quanto le aspettative di longevità (morire troppo giovani)</a:t>
            </a:r>
          </a:p>
          <a:p>
            <a:pPr>
              <a:buNone/>
            </a:pPr>
            <a:r>
              <a:rPr lang="it-IT" sz="2400" dirty="0"/>
              <a:t>	omogeneizzazione culturale degli anziani (giocatore di bocce e rischio </a:t>
            </a:r>
            <a:r>
              <a:rPr lang="it-IT" sz="2400" dirty="0" err="1"/>
              <a:t>rolelessness</a:t>
            </a:r>
            <a:r>
              <a:rPr lang="it-IT" sz="2400" dirty="0"/>
              <a:t>, Pugliese) vs loro profonda eterogeneità</a:t>
            </a:r>
            <a:endParaRPr lang="it-IT" sz="2400" b="1" dirty="0"/>
          </a:p>
          <a:p>
            <a:pPr>
              <a:buNone/>
            </a:pPr>
            <a:endParaRPr lang="it-IT" sz="2400" dirty="0"/>
          </a:p>
          <a:p>
            <a:pPr>
              <a:buNone/>
            </a:pPr>
            <a:endParaRPr lang="it-IT" sz="2400" dirty="0"/>
          </a:p>
          <a:p>
            <a:pPr>
              <a:buNone/>
            </a:pPr>
            <a:endParaRPr lang="it-IT" sz="2400" dirty="0"/>
          </a:p>
          <a:p>
            <a:pPr>
              <a:buNone/>
            </a:pPr>
            <a:endParaRPr lang="it-IT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214346" y="142852"/>
            <a:ext cx="9358346" cy="582594"/>
          </a:xfrm>
        </p:spPr>
        <p:txBody>
          <a:bodyPr>
            <a:normAutofit/>
          </a:bodyPr>
          <a:lstStyle/>
          <a:p>
            <a:r>
              <a:rPr lang="it-IT" sz="2400" dirty="0"/>
              <a:t>	</a:t>
            </a:r>
            <a:r>
              <a:rPr lang="it-IT" sz="2400" b="1" dirty="0"/>
              <a:t>Questioni rilevanti degli anziani oggi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14356"/>
            <a:ext cx="8686800" cy="6143644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it-IT" sz="2400" dirty="0"/>
              <a:t>Invecchiamento demografico (problema o successo evolutivo?)</a:t>
            </a:r>
          </a:p>
          <a:p>
            <a:pPr>
              <a:buFontTx/>
              <a:buChar char="-"/>
            </a:pPr>
            <a:r>
              <a:rPr lang="it-IT" sz="2400" dirty="0"/>
              <a:t>Approccio multidimensionale all’invecchiamento</a:t>
            </a:r>
          </a:p>
          <a:p>
            <a:pPr>
              <a:buFontTx/>
              <a:buChar char="-"/>
            </a:pPr>
            <a:r>
              <a:rPr lang="it-IT" sz="2400" dirty="0"/>
              <a:t>Eterogeneità della popolazione anziana vs omogeneizzazione strutturale</a:t>
            </a:r>
          </a:p>
          <a:p>
            <a:pPr>
              <a:buFontTx/>
              <a:buChar char="-"/>
            </a:pPr>
            <a:r>
              <a:rPr lang="it-IT" sz="2400" dirty="0"/>
              <a:t>Salute condizioni, fragilità, fisicità e corporeità dell’anziano, declino cognitivo</a:t>
            </a:r>
          </a:p>
          <a:p>
            <a:pPr>
              <a:buFontTx/>
              <a:buChar char="-"/>
            </a:pPr>
            <a:r>
              <a:rPr lang="it-IT" sz="2400" dirty="0"/>
              <a:t>Active and </a:t>
            </a:r>
            <a:r>
              <a:rPr lang="it-IT" sz="2400" dirty="0" err="1"/>
              <a:t>healthy</a:t>
            </a:r>
            <a:r>
              <a:rPr lang="it-IT" sz="2400" dirty="0"/>
              <a:t> </a:t>
            </a:r>
            <a:r>
              <a:rPr lang="it-IT" sz="2400" dirty="0" err="1"/>
              <a:t>ageing</a:t>
            </a:r>
            <a:r>
              <a:rPr lang="it-IT" sz="2400" dirty="0"/>
              <a:t>, invecchiamento di “successo” tra stereotipi e realtà</a:t>
            </a:r>
          </a:p>
          <a:p>
            <a:pPr>
              <a:buFontTx/>
              <a:buChar char="-"/>
            </a:pPr>
            <a:r>
              <a:rPr lang="it-IT" sz="2400" dirty="0"/>
              <a:t>Costo socioeconomico vs senior capital</a:t>
            </a:r>
          </a:p>
          <a:p>
            <a:pPr>
              <a:buNone/>
            </a:pPr>
            <a:r>
              <a:rPr lang="it-IT" sz="2400" dirty="0"/>
              <a:t>	</a:t>
            </a:r>
          </a:p>
          <a:p>
            <a:pPr>
              <a:buNone/>
            </a:pPr>
            <a:endParaRPr lang="it-IT" sz="2400" dirty="0"/>
          </a:p>
          <a:p>
            <a:pPr>
              <a:buNone/>
            </a:pPr>
            <a:endParaRPr lang="it-IT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880</Words>
  <Application>Microsoft Office PowerPoint</Application>
  <PresentationFormat>Presentazione su schermo (4:3)</PresentationFormat>
  <Paragraphs>81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Tema di Office</vt:lpstr>
      <vt:lpstr> </vt:lpstr>
      <vt:lpstr>Anzianità e vecchiaia: questioni di definizione </vt:lpstr>
      <vt:lpstr>Archetipi, mutazioni antropologiche e socioculturali </vt:lpstr>
      <vt:lpstr>Relativismo storico-culturale dell’anzianità </vt:lpstr>
      <vt:lpstr>Relativismo storico-culturale della longevità </vt:lpstr>
      <vt:lpstr>Relativismo storico-culturale della longevità </vt:lpstr>
      <vt:lpstr> Questioni rilevanti degli anziani oggi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Città vecchia, nuovi anziani</dc:title>
  <dc:creator>Stefano</dc:creator>
  <cp:lastModifiedBy>Stefano Poli</cp:lastModifiedBy>
  <cp:revision>24</cp:revision>
  <dcterms:created xsi:type="dcterms:W3CDTF">2012-11-19T14:06:09Z</dcterms:created>
  <dcterms:modified xsi:type="dcterms:W3CDTF">2024-04-13T07:01:10Z</dcterms:modified>
</cp:coreProperties>
</file>