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9" r:id="rId3"/>
    <p:sldId id="274" r:id="rId4"/>
    <p:sldId id="300" r:id="rId5"/>
    <p:sldId id="281" r:id="rId6"/>
    <p:sldId id="292" r:id="rId7"/>
    <p:sldId id="293" r:id="rId8"/>
    <p:sldId id="294" r:id="rId9"/>
    <p:sldId id="295" r:id="rId10"/>
    <p:sldId id="297" r:id="rId11"/>
    <p:sldId id="298" r:id="rId12"/>
    <p:sldId id="296" r:id="rId13"/>
    <p:sldId id="283" r:id="rId14"/>
    <p:sldId id="286" r:id="rId15"/>
    <p:sldId id="259" r:id="rId16"/>
    <p:sldId id="260" r:id="rId17"/>
    <p:sldId id="287" r:id="rId18"/>
    <p:sldId id="288" r:id="rId19"/>
    <p:sldId id="264" r:id="rId20"/>
    <p:sldId id="263" r:id="rId21"/>
    <p:sldId id="285" r:id="rId22"/>
    <p:sldId id="279" r:id="rId23"/>
    <p:sldId id="284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54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CE8AAF-72E7-4B14-817D-9656BB8F0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C3C178-BFA4-473C-B928-92EC0EF82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7D036-0828-4720-B3E3-CA99862E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40D633-1394-474E-9970-9EAE03B6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146D0-1DED-4634-B6F4-F1D0AC8E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357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5BBB74-EBD7-4183-B18C-07D3E886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8AEA30-17B3-4106-B6A4-C8BE739B5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023EFD-5C2C-4E6A-B4E4-37B9DC72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0163C4-26E9-4149-B75C-0D573A38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71899B-C887-4FC6-B479-6DDE626B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720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1E5DBA-9DCF-4D2C-BB83-99B5B2FE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9D575-6B71-4B77-AB33-CDB3E8718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1F14A5-7344-49A0-BDD0-F6005757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EF787A-8ECD-4BAB-808A-B36CC92D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C15A75-4B19-442A-847B-D5171FA2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81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63FFA4-AF67-448C-B5D6-26D3AF06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228B8-736E-451F-AE65-227D7D464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A67E23-27D2-4FE3-B6DE-13EF69E0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27FA79-7ADF-4815-89F4-90AC15DE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2552B6-AEAF-45D1-8612-47D816DB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CB74AD-409A-4557-A93C-78D05435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550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25CD4C-F646-4DD5-9321-ED6E2AED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815352-9FE9-4310-AF0A-2EB355D09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72E828-CDEE-437E-AFFE-0FF49C008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B7816B2-5542-4B4E-8E48-53DB63FC6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9F38E5-1097-4E8A-9DD8-FE6ABD480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91A6069-4EB7-44DD-87B4-62812B1F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F03523-C2DB-4E28-943F-72423D2C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83FB623-D707-44EB-8CC8-F976BDF5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28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BCEB7D-CEF6-43A4-9CB7-EA90FEFE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A373470-F795-490F-80F4-A56A1E6B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043CA6-F29E-4D25-B1CF-15A1A809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C460C9-8AE4-4FD7-AD0B-2552F773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34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2670D6-34E7-432C-8730-4241B6A0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AD73B1-56FF-4824-B79F-87CC76A3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63C793-9ACF-4982-A7AF-23884B7F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604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637A1-5BF1-42E7-BC77-D833C7B4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FAA8B2-DD27-4A75-8B0F-2D2E1E66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62D8D-A8A3-443D-B6E8-2B9E79384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99A8A7-8342-42D3-A264-FE89F5B7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1FFDD2-9F98-48C2-A883-62352B9F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8F604F-2CCA-429E-AE77-6CB8066F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01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6A99A1-A31F-4F3C-AAA4-B1C45E35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E7CD156-8D17-4B43-900C-A4E9F7ABA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6109B63-99D1-4743-A5C3-D12A9758E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B6AD48-1434-4D7F-A03E-D3FA343E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F4BC63-9A3B-424C-AF41-605923F3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7F0788-9EA6-49F4-827B-BC6CFC29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374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345F9-D6DD-45E0-A938-B5B5B360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48AD5A-B1A0-4A98-AEFC-CF6083B10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E29752-CDE5-42B5-B89D-3F36829F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B15C0E-7AB0-42C0-A95D-EB1AF6C8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CB82D1-C842-4F51-9F08-C7F87C45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572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87F5F3-FC50-4BF3-9B76-030D6DCFB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D030B7-1D65-4DA6-9A0C-77D0930A4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72EE8F-2082-4520-8600-1AA3E144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0EF886-D5A3-4BA2-9BF0-48CBF4E8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710633-F336-4603-A996-A894BC61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2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A6DBEF4-EEE7-48BA-8798-2DA0AE796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7CBE67-0651-423D-9DD6-F12648955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B64384-8833-4FA7-987E-82D028B5D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5AC7-1B28-41F4-B125-E6A42393C4BE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3F5968-A8C1-4364-AB2B-41BBFE618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305C43-6139-4EC8-A8EA-671846C81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CC22-FDE4-4587-849E-B5FE1EC075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4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/>
          <a:lstStyle/>
          <a:p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632848" cy="5472608"/>
          </a:xfrm>
        </p:spPr>
        <p:txBody>
          <a:bodyPr>
            <a:noAutofit/>
          </a:bodyPr>
          <a:lstStyle/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4000" b="1" i="1" dirty="0">
                <a:latin typeface="Times New Roman" pitchFamily="18" charset="0"/>
                <a:cs typeface="Times New Roman" pitchFamily="18" charset="0"/>
              </a:rPr>
              <a:t>L’eterogeneità generazionale e culturale degli anziani</a:t>
            </a: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Stefano Poli –DI.S.For.- Università di Genova</a:t>
            </a:r>
          </a:p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Stefano.poli@unige.it</a:t>
            </a:r>
          </a:p>
        </p:txBody>
      </p:sp>
    </p:spTree>
    <p:extLst>
      <p:ext uri="{BB962C8B-B14F-4D97-AF65-F5344CB8AC3E}">
        <p14:creationId xmlns:p14="http://schemas.microsoft.com/office/powerpoint/2010/main" val="1542431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27" y="931632"/>
            <a:ext cx="8296865" cy="702454"/>
          </a:xfrm>
        </p:spPr>
        <p:txBody>
          <a:bodyPr>
            <a:normAutofit/>
          </a:bodyPr>
          <a:lstStyle/>
          <a:p>
            <a:r>
              <a:rPr lang="it-IT" dirty="0"/>
              <a:t>L’effetto di periodo (P)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26" y="1634086"/>
            <a:ext cx="8472866" cy="385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Effetto di periodo= eventi e/o tendenze peculiari di un certo momento storico, che influenzano tutte le generazioni e non solo quelle più giovani (</a:t>
            </a:r>
            <a:r>
              <a:rPr lang="it-IT" dirty="0" err="1"/>
              <a:t>Winship</a:t>
            </a:r>
            <a:r>
              <a:rPr lang="it-IT" dirty="0"/>
              <a:t>, Harding, 2008).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Es. conflitti, boom economici, grandi depressioni, o scoperte scientifiche, nonché all’emergere di nuove forze o attori sociali. con effetti su tutta la popolazione (es. Covid-19), plasmando situazioni e paradigmi, sia individuali sia collettivi.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816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27" y="931632"/>
            <a:ext cx="8296865" cy="702454"/>
          </a:xfrm>
        </p:spPr>
        <p:txBody>
          <a:bodyPr>
            <a:normAutofit/>
          </a:bodyPr>
          <a:lstStyle/>
          <a:p>
            <a:r>
              <a:rPr lang="it-IT" dirty="0"/>
              <a:t>L’effetto di coorte (C)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26" y="1634086"/>
            <a:ext cx="9054988" cy="38558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Effetto di coorte = l’influenza del periodo di socializzazione nella fase formativa e il suo perdurare oltre la gioventù (</a:t>
            </a:r>
            <a:r>
              <a:rPr lang="it-IT" dirty="0" err="1"/>
              <a:t>Dinas</a:t>
            </a:r>
            <a:r>
              <a:rPr lang="it-IT" dirty="0"/>
              <a:t>, Stoker, 2014). </a:t>
            </a:r>
          </a:p>
          <a:p>
            <a:pPr marL="0" indent="0">
              <a:buNone/>
            </a:pPr>
            <a:r>
              <a:rPr lang="it-IT" dirty="0"/>
              <a:t>Per i Boomer,</a:t>
            </a:r>
          </a:p>
          <a:p>
            <a:pPr marL="0" indent="0">
              <a:buNone/>
            </a:pPr>
            <a:r>
              <a:rPr lang="it-IT" dirty="0"/>
              <a:t>prima socializzazione politico-culturale in un periodo indubbiamente dinamico e fe-</a:t>
            </a:r>
            <a:r>
              <a:rPr lang="it-IT" dirty="0" err="1"/>
              <a:t>condo</a:t>
            </a:r>
            <a:r>
              <a:rPr lang="it-IT" dirty="0"/>
              <a:t> sul piano dei movimenti collettivi, spesso con ruolo attivo (’68) </a:t>
            </a:r>
          </a:p>
          <a:p>
            <a:pPr marL="0" indent="0">
              <a:buNone/>
            </a:pPr>
            <a:r>
              <a:rPr lang="it-IT" dirty="0"/>
              <a:t>conserva-zione di comunanze di atteggiamenti, comportamenti o espressioni pro-</a:t>
            </a:r>
            <a:r>
              <a:rPr lang="it-IT" dirty="0" err="1"/>
              <a:t>prie</a:t>
            </a:r>
            <a:r>
              <a:rPr lang="it-IT" dirty="0"/>
              <a:t> di fasi precedenti e che restano inalterate riproducendosi anche nella prima età avanzata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«“Compagni, Compagne”. Non sono parole vuote o sorpassate. Vorrei tornare a usarle e a rivolgermi così agli altri. Perché, allora, mostravano un desiderio di vivere insieme, qualcosa che si è perso e che andrebbe ritrovato.». (M., 68 anni, laurea)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4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Profili di anzianità (Poli, 2012)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Edonisti postmaterialisti</a:t>
            </a:r>
          </a:p>
          <a:p>
            <a:r>
              <a:rPr lang="it-IT" dirty="0"/>
              <a:t>Materialisti incerti</a:t>
            </a:r>
          </a:p>
          <a:p>
            <a:r>
              <a:rPr lang="it-IT" dirty="0"/>
              <a:t>Middle upper user</a:t>
            </a:r>
          </a:p>
          <a:p>
            <a:r>
              <a:rPr lang="it-IT" dirty="0"/>
              <a:t>Lower class materialista</a:t>
            </a:r>
          </a:p>
          <a:p>
            <a:r>
              <a:rPr lang="it-IT" dirty="0"/>
              <a:t>Underclass tradizionalista</a:t>
            </a:r>
          </a:p>
          <a:p>
            <a:r>
              <a:rPr lang="it-IT" dirty="0"/>
              <a:t>Underclass laica</a:t>
            </a:r>
          </a:p>
          <a:p>
            <a:r>
              <a:rPr lang="it-IT" dirty="0"/>
              <a:t>Quarta età benestante e riflessiva</a:t>
            </a:r>
          </a:p>
          <a:p>
            <a:r>
              <a:rPr lang="it-IT" dirty="0"/>
              <a:t>Socialmente impegnati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Gli edonisti postmaterialisti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più propensi all’individualismo e alla riflessività espressiva,</a:t>
            </a:r>
          </a:p>
          <a:p>
            <a:r>
              <a:rPr lang="it-IT" dirty="0"/>
              <a:t>caratterizzati da atteggiamenti più secolarizzati</a:t>
            </a:r>
          </a:p>
          <a:p>
            <a:r>
              <a:rPr lang="it-IT" dirty="0"/>
              <a:t>prevalenza di anziani più giovani e del genere maschile</a:t>
            </a:r>
          </a:p>
          <a:p>
            <a:r>
              <a:rPr lang="it-IT" dirty="0"/>
              <a:t>spesso ex operai e impiegati di classe media, da poco ritirati dal lavoro</a:t>
            </a:r>
          </a:p>
          <a:p>
            <a:r>
              <a:rPr lang="it-IT" dirty="0"/>
              <a:t>L’accesso recente al pensionamento e le buone condizioni di salute sembrano indurre a una minore preoccupazione per le necessità primarie </a:t>
            </a:r>
          </a:p>
          <a:p>
            <a:r>
              <a:rPr lang="it-IT" dirty="0"/>
              <a:t>il maggior tempo libero li dispone favorevolmente al </a:t>
            </a:r>
            <a:r>
              <a:rPr lang="it-IT" dirty="0" err="1"/>
              <a:t>leisure</a:t>
            </a:r>
            <a:r>
              <a:rPr lang="it-IT" dirty="0"/>
              <a:t> e all’espressione di sé in fruizioni più ludiche e disimpegnate</a:t>
            </a:r>
          </a:p>
          <a:p>
            <a:r>
              <a:rPr lang="it-IT" dirty="0"/>
              <a:t>migliore socializzazione complessiva e una relazionalità più ampia e differenziata</a:t>
            </a:r>
          </a:p>
          <a:p>
            <a:r>
              <a:rPr lang="it-IT" dirty="0"/>
              <a:t>Vanno più spesso al bar, al cinema o a teatro e si conservano in pratiche più salutiste con una più frequente attività sportiva</a:t>
            </a:r>
          </a:p>
        </p:txBody>
      </p:sp>
    </p:spTree>
    <p:extLst>
      <p:ext uri="{BB962C8B-B14F-4D97-AF65-F5344CB8AC3E}">
        <p14:creationId xmlns:p14="http://schemas.microsoft.com/office/powerpoint/2010/main" val="274458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I materialisti incerti 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marcata preoccupazione verso i bisogni primari abbinata a espressioni d’insicurezza esistenziale e a un certo disancoramento complessivo</a:t>
            </a:r>
          </a:p>
          <a:p>
            <a:r>
              <a:rPr lang="it-IT" dirty="0"/>
              <a:t>Condizioni economiche adeguate</a:t>
            </a:r>
          </a:p>
          <a:p>
            <a:r>
              <a:rPr lang="it-IT" dirty="0"/>
              <a:t>progressivo declino dei tradizionali elementi di </a:t>
            </a:r>
            <a:r>
              <a:rPr lang="it-IT" dirty="0" err="1"/>
              <a:t>embedding</a:t>
            </a:r>
            <a:r>
              <a:rPr lang="it-IT" dirty="0"/>
              <a:t> (valori religiosi, ideali politici, centralità della famiglia, sicurezza del posto di lavoro ecc.)</a:t>
            </a:r>
          </a:p>
          <a:p>
            <a:r>
              <a:rPr lang="it-IT" dirty="0"/>
              <a:t>al contempo tali perdite sembrano concretizzarsi in un’apprensione quasi costante verso la sicurezza economica ed esistenziale, per sé e i familiari più prossimi</a:t>
            </a:r>
          </a:p>
          <a:p>
            <a:r>
              <a:rPr lang="it-IT" dirty="0"/>
              <a:t>polarizzazione </a:t>
            </a:r>
            <a:r>
              <a:rPr lang="it-IT" dirty="0" err="1"/>
              <a:t>survivalist</a:t>
            </a:r>
            <a:r>
              <a:rPr lang="it-IT" dirty="0"/>
              <a:t> espressione d’insicurezza </a:t>
            </a:r>
          </a:p>
          <a:p>
            <a:r>
              <a:rPr lang="it-IT" dirty="0"/>
              <a:t>declinazione dell’</a:t>
            </a:r>
            <a:r>
              <a:rPr lang="it-IT" dirty="0" err="1"/>
              <a:t>unsichereit</a:t>
            </a:r>
            <a:r>
              <a:rPr lang="it-IT" dirty="0"/>
              <a:t> </a:t>
            </a:r>
            <a:r>
              <a:rPr lang="it-IT" dirty="0" err="1"/>
              <a:t>baumaniana</a:t>
            </a:r>
            <a:r>
              <a:rPr lang="it-IT" dirty="0"/>
              <a:t> dove il senso di quotidiana incertezza raggiunge il suo picco nell’</a:t>
            </a:r>
            <a:r>
              <a:rPr lang="it-IT" dirty="0" err="1"/>
              <a:t>unsafety</a:t>
            </a:r>
            <a:r>
              <a:rPr lang="it-IT" dirty="0"/>
              <a:t>, riflettendo una diffusa angoscia sopravvivente, pienamente in linea con una propensione più  materialista</a:t>
            </a:r>
          </a:p>
        </p:txBody>
      </p:sp>
    </p:spTree>
    <p:extLst>
      <p:ext uri="{BB962C8B-B14F-4D97-AF65-F5344CB8AC3E}">
        <p14:creationId xmlns:p14="http://schemas.microsoft.com/office/powerpoint/2010/main" val="1630288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I middle-upper user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/>
          </a:bodyPr>
          <a:lstStyle/>
          <a:p>
            <a:r>
              <a:rPr lang="it-IT" dirty="0"/>
              <a:t>Caratteristiche socio-economiche e dal livello d’istruzione medio alti</a:t>
            </a:r>
          </a:p>
          <a:p>
            <a:r>
              <a:rPr lang="it-IT" dirty="0"/>
              <a:t>anziani più giovani, ex dipendenti della classe di servizio più elevata o liberi professionisti non più in attività</a:t>
            </a:r>
          </a:p>
          <a:p>
            <a:r>
              <a:rPr lang="it-IT" dirty="0"/>
              <a:t>più consistente percezione di </a:t>
            </a:r>
            <a:r>
              <a:rPr lang="it-IT" dirty="0" err="1"/>
              <a:t>entitlement</a:t>
            </a:r>
            <a:r>
              <a:rPr lang="it-IT" dirty="0"/>
              <a:t> e diritti a migliori prestazioni </a:t>
            </a:r>
          </a:p>
          <a:p>
            <a:r>
              <a:rPr lang="it-IT" dirty="0"/>
              <a:t>più manifeste esigenze di fruizione e servizio</a:t>
            </a:r>
          </a:p>
          <a:p>
            <a:r>
              <a:rPr lang="it-IT" dirty="0"/>
              <a:t>più concentrato su una fruizione passiva, in qualità di utenti e beneficiari, piuttosto che su forme di volontariato partecipe o di dinamismo associativo</a:t>
            </a:r>
          </a:p>
          <a:p>
            <a:r>
              <a:rPr lang="it-IT" dirty="0"/>
              <a:t>Il consumo culturale è significativo, qualitativamente elevato ed esigente</a:t>
            </a:r>
          </a:p>
        </p:txBody>
      </p:sp>
    </p:spTree>
    <p:extLst>
      <p:ext uri="{BB962C8B-B14F-4D97-AF65-F5344CB8AC3E}">
        <p14:creationId xmlns:p14="http://schemas.microsoft.com/office/powerpoint/2010/main" val="193013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La lower class materialista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/>
          </a:bodyPr>
          <a:lstStyle/>
          <a:p>
            <a:r>
              <a:rPr lang="it-IT" dirty="0"/>
              <a:t>concentrata sui beni primari e la salute</a:t>
            </a:r>
          </a:p>
          <a:p>
            <a:r>
              <a:rPr lang="it-IT" dirty="0"/>
              <a:t>Disagio socioeconomico</a:t>
            </a:r>
          </a:p>
          <a:p>
            <a:r>
              <a:rPr lang="it-IT" dirty="0"/>
              <a:t>Età più avanzata e le condizioni di salute percepite delineano maggior precarietà fisica e un più urgente bisogno di assistenza</a:t>
            </a:r>
          </a:p>
          <a:p>
            <a:r>
              <a:rPr lang="it-IT" dirty="0"/>
              <a:t>La loro emarginazione si lega anche al contesto, infatti, la consistenza del profilo aumenta proporzionalmente nelle zone più periferiche dei quartieri con maggior disagio sociale</a:t>
            </a:r>
          </a:p>
          <a:p>
            <a:r>
              <a:rPr lang="it-IT" dirty="0"/>
              <a:t>minori opportunità di socializzazione, spesso limitate all’andare al bar (più ridotta la frequentazione di associazioni), oppure passando buona parte del proprio tempo libero davanti al televisore.</a:t>
            </a:r>
          </a:p>
          <a:p>
            <a:r>
              <a:rPr lang="it-IT" dirty="0"/>
              <a:t>Gioco d’azzardo</a:t>
            </a:r>
          </a:p>
        </p:txBody>
      </p:sp>
    </p:spTree>
    <p:extLst>
      <p:ext uri="{BB962C8B-B14F-4D97-AF65-F5344CB8AC3E}">
        <p14:creationId xmlns:p14="http://schemas.microsoft.com/office/powerpoint/2010/main" val="130660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24747"/>
            <a:ext cx="8135025" cy="448371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L’underclass tradizionalista (7,9% del campione) e l’underclass secolarizzata(10,3% del campione)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/>
          </a:bodyPr>
          <a:lstStyle/>
          <a:p>
            <a:r>
              <a:rPr lang="it-IT" dirty="0"/>
              <a:t>grandi vecchi, prevalentemente donne vedove, che vivono da sole o con altri anziani in famiglie senza struttura</a:t>
            </a:r>
          </a:p>
          <a:p>
            <a:r>
              <a:rPr lang="it-IT" dirty="0"/>
              <a:t>classe operaia meno qualificata e poco istruita o in lavori non specializzati</a:t>
            </a:r>
          </a:p>
          <a:p>
            <a:r>
              <a:rPr lang="it-IT" dirty="0"/>
              <a:t>maggiori difficoltà economiche e di uno stato di salute più precario</a:t>
            </a:r>
          </a:p>
          <a:p>
            <a:r>
              <a:rPr lang="it-IT" dirty="0"/>
              <a:t>L’elevato rischio di emarginazione e le evidenti condizioni d’isolamento attestano una profonda fragilità dove l’isolamento sociale concorre ad aumentare il significativo grado di povertà relativa anche rispetto ad altri anziani residenti nella zona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Tradizionalisti protezione dell’associazionismo religioso</a:t>
            </a:r>
          </a:p>
          <a:p>
            <a:pPr marL="0" indent="0">
              <a:buNone/>
            </a:pPr>
            <a:r>
              <a:rPr lang="it-IT" dirty="0"/>
              <a:t>Secolarizzati più marginalizzati</a:t>
            </a:r>
          </a:p>
        </p:txBody>
      </p:sp>
    </p:spTree>
    <p:extLst>
      <p:ext uri="{BB962C8B-B14F-4D97-AF65-F5344CB8AC3E}">
        <p14:creationId xmlns:p14="http://schemas.microsoft.com/office/powerpoint/2010/main" val="703385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La Quarta età benestante e riflessiva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/>
          </a:bodyPr>
          <a:lstStyle/>
          <a:p>
            <a:r>
              <a:rPr lang="it-IT" dirty="0"/>
              <a:t>tipicamente composta da donne vedove, sole e più in là con gli anni, forse più affette dai fastidi dell’età avanzata, ma in condizioni economiche più che dignitose</a:t>
            </a:r>
          </a:p>
          <a:p>
            <a:r>
              <a:rPr lang="it-IT" dirty="0"/>
              <a:t>tensione a fruire degli anni rimasti, appagando l’espressività personale, elevata riflettività</a:t>
            </a:r>
          </a:p>
          <a:p>
            <a:r>
              <a:rPr lang="it-IT" dirty="0"/>
              <a:t>titolo di studio più elevato si combina con traiettorie biografico- lavorative che rispecchiano un ceto medio o medio-alto (frequente l’occupazione impiegatizia o nell’insegnamento)</a:t>
            </a:r>
          </a:p>
          <a:p>
            <a:r>
              <a:rPr lang="it-IT" dirty="0"/>
              <a:t>Fruizione socioculturale abbastanza ricca. Leggono libri, frequentano biblioteche e circoli culturali, seguono la programmazione teatrale, praticano regolarmente hobby creativi e non disdegnano occasioni turistiche, quali gite e viaggi organizzati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5908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56797-1425-4ECF-8586-142E8D20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66" y="949024"/>
            <a:ext cx="7886700" cy="345197"/>
          </a:xfrm>
        </p:spPr>
        <p:txBody>
          <a:bodyPr>
            <a:normAutofit fontScale="90000"/>
          </a:bodyPr>
          <a:lstStyle/>
          <a:p>
            <a:r>
              <a:rPr lang="it-IT" sz="2100" b="1" dirty="0">
                <a:latin typeface="TimesNewRoman"/>
              </a:rPr>
              <a:t>La middle class socialmente impegnata</a:t>
            </a:r>
            <a:endParaRPr lang="it-IT" sz="45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E7E32-6AA8-447C-ADD8-36128B8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118"/>
            <a:ext cx="7886700" cy="4472873"/>
          </a:xfrm>
        </p:spPr>
        <p:txBody>
          <a:bodyPr>
            <a:normAutofit/>
          </a:bodyPr>
          <a:lstStyle/>
          <a:p>
            <a:r>
              <a:rPr lang="it-IT" dirty="0"/>
              <a:t>marcato orientamento collettivista e in adeguate condizioni economiche</a:t>
            </a:r>
          </a:p>
          <a:p>
            <a:r>
              <a:rPr lang="it-IT" dirty="0"/>
              <a:t>Volontariato e impegno sociale</a:t>
            </a:r>
          </a:p>
          <a:p>
            <a:r>
              <a:rPr lang="it-IT" dirty="0"/>
              <a:t>Da riflettività a riflessività dialogica</a:t>
            </a:r>
          </a:p>
          <a:p>
            <a:r>
              <a:rPr lang="it-IT" dirty="0"/>
              <a:t>si tratta spesso di anziani più giovani e in forze, in grado di impegnarsi attivamente, non di meno, come vedremo meglio più avanti, a questo profilo appartengono anche soggetti di età più avanzata, che mantengono un forte senso di partecipazione e una spiccata vocazione mutualistica e solidale</a:t>
            </a:r>
          </a:p>
        </p:txBody>
      </p:sp>
    </p:spTree>
    <p:extLst>
      <p:ext uri="{BB962C8B-B14F-4D97-AF65-F5344CB8AC3E}">
        <p14:creationId xmlns:p14="http://schemas.microsoft.com/office/powerpoint/2010/main" val="206248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Eterogeneità generazionale della popolazione senior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524" y="836712"/>
            <a:ext cx="8640960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Almeno tre unità generazionali sono presenti nella popolazione italiana: baby boomer, generazione silente, grandi anziani</a:t>
            </a:r>
          </a:p>
          <a:p>
            <a:pPr marL="0" indent="0" algn="just"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50207"/>
              </p:ext>
            </p:extLst>
          </p:nvPr>
        </p:nvGraphicFramePr>
        <p:xfrm>
          <a:off x="467544" y="1844824"/>
          <a:ext cx="8280920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763">
                  <a:extLst>
                    <a:ext uri="{9D8B030D-6E8A-4147-A177-3AD203B41FA5}">
                      <a16:colId xmlns:a16="http://schemas.microsoft.com/office/drawing/2014/main" val="2328739988"/>
                    </a:ext>
                  </a:extLst>
                </a:gridCol>
                <a:gridCol w="2073372">
                  <a:extLst>
                    <a:ext uri="{9D8B030D-6E8A-4147-A177-3AD203B41FA5}">
                      <a16:colId xmlns:a16="http://schemas.microsoft.com/office/drawing/2014/main" val="1181111089"/>
                    </a:ext>
                  </a:extLst>
                </a:gridCol>
                <a:gridCol w="2211597">
                  <a:extLst>
                    <a:ext uri="{9D8B030D-6E8A-4147-A177-3AD203B41FA5}">
                      <a16:colId xmlns:a16="http://schemas.microsoft.com/office/drawing/2014/main" val="3727070882"/>
                    </a:ext>
                  </a:extLst>
                </a:gridCol>
                <a:gridCol w="1592188">
                  <a:extLst>
                    <a:ext uri="{9D8B030D-6E8A-4147-A177-3AD203B41FA5}">
                      <a16:colId xmlns:a16="http://schemas.microsoft.com/office/drawing/2014/main" val="3388891910"/>
                    </a:ext>
                  </a:extLst>
                </a:gridCol>
              </a:tblGrid>
              <a:tr h="28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Baby </a:t>
                      </a:r>
                      <a:r>
                        <a:rPr lang="it-IT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boomer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Generazione silente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Grandi anziani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660357026"/>
                  </a:ext>
                </a:extLst>
              </a:tr>
              <a:tr h="67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di età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69-78 anni (nati tra il 1946 e metà anni 50)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79-98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centenari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207518993"/>
                  </a:ext>
                </a:extLst>
              </a:tr>
              <a:tr h="67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Livello medio di istruzione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Buono (+ laureati)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Medio-basso (diplomi e qualifiche)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Basso (scuola dell’obbligo)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40552512"/>
                  </a:ext>
                </a:extLst>
              </a:tr>
              <a:tr h="67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Condizioni socioeconomiche medie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Basse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078001868"/>
                  </a:ext>
                </a:extLst>
              </a:tr>
              <a:tr h="67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Caratteristiche principale lavoro svolto nella vita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Professionalità terziarie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Operai e tecnici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Manuale e meno qualificato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935747912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Condizioni medie di salute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(fragilità e </a:t>
                      </a:r>
                      <a:r>
                        <a:rPr lang="it-IT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-fragilità)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Fragilità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631609199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valoriale prevalente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Individualismo riflessivo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Materialismo sopravvivente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Conservatorismo-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tradizionalismo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636894666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Aspettative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Longevità e</a:t>
                      </a:r>
                      <a:r>
                        <a:rPr lang="it-IT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partecipazione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Sostegno</a:t>
                      </a:r>
                      <a:r>
                        <a:rPr lang="it-IT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 integrazione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Assistenza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911817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016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074296" cy="680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062038"/>
            <a:ext cx="89535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39244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3568" y="188640"/>
            <a:ext cx="8083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Profili di anzianit</a:t>
            </a:r>
            <a:r>
              <a:rPr kumimoji="0" 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 condizioni economiche e salute </a:t>
            </a:r>
            <a:endParaRPr kumimoji="0" lang="it-IT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664180"/>
          </a:xfrm>
        </p:spPr>
        <p:txBody>
          <a:bodyPr/>
          <a:lstStyle/>
          <a:p>
            <a:r>
              <a:rPr lang="it-IT" dirty="0"/>
              <a:t>Il concetto di generazione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0155"/>
            <a:ext cx="7886700" cy="384981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Generazione (aggregazione culturale per sé ) non equivale a coorte (aggregazione cronologica in </a:t>
            </a:r>
            <a:r>
              <a:rPr lang="it-IT" dirty="0" err="1"/>
              <a:t>sè</a:t>
            </a:r>
            <a:r>
              <a:rPr lang="it-IT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una generazione = un insieme di persone, tra loro prossime per età, che condividono una medesima posizione nella storia, vivendo, seppur da prospettive eterogenee, gli stessi eventi sociali e culturali in una specifica fase della vita (Mannheim, 1972)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Effetti degli eventi della storia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atteggiamenti, i valori, le credenze e le aspettative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acquisizione di consapevolezza diffusa, </a:t>
            </a:r>
            <a:r>
              <a:rPr lang="it-IT" i="1" dirty="0"/>
              <a:t>zeitgeist</a:t>
            </a:r>
            <a:r>
              <a:rPr lang="it-IT" dirty="0"/>
              <a:t>, ma diversa e non sempre garantita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Distinzione tra Boomer di prima  e seconda coorte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52367B6D-8A50-4883-ADDC-85E9A10A08DF}"/>
              </a:ext>
            </a:extLst>
          </p:cNvPr>
          <p:cNvSpPr/>
          <p:nvPr/>
        </p:nvSpPr>
        <p:spPr>
          <a:xfrm>
            <a:off x="1952122" y="3675376"/>
            <a:ext cx="174458" cy="306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55AB20DA-C9C9-4D8E-B1C9-C9E72AF5F32E}"/>
              </a:ext>
            </a:extLst>
          </p:cNvPr>
          <p:cNvSpPr/>
          <p:nvPr/>
        </p:nvSpPr>
        <p:spPr>
          <a:xfrm>
            <a:off x="1952122" y="4172297"/>
            <a:ext cx="174458" cy="306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2874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delle generazioni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Grandi anziani (nati prima del 1926)</a:t>
            </a:r>
          </a:p>
          <a:p>
            <a:pPr marL="0" indent="0">
              <a:buNone/>
            </a:pPr>
            <a:r>
              <a:rPr lang="it-IT" dirty="0"/>
              <a:t>Silenti (nati tra il 1926 e il 1945)</a:t>
            </a:r>
          </a:p>
          <a:p>
            <a:pPr marL="0" indent="0">
              <a:buNone/>
            </a:pPr>
            <a:r>
              <a:rPr lang="it-IT" dirty="0"/>
              <a:t>Boomer prima corte (nati tra il 1946 e il 1955)</a:t>
            </a:r>
          </a:p>
          <a:p>
            <a:pPr marL="0" indent="0">
              <a:buNone/>
            </a:pPr>
            <a:r>
              <a:rPr lang="it-IT" dirty="0"/>
              <a:t>Boomer seconda corte (nati tra il 1956 e il 1965)</a:t>
            </a:r>
          </a:p>
          <a:p>
            <a:pPr marL="0" indent="0">
              <a:buNone/>
            </a:pPr>
            <a:r>
              <a:rPr lang="it-IT" dirty="0"/>
              <a:t>Generazione X (nati tra il 1966 e il 1980)</a:t>
            </a:r>
          </a:p>
          <a:p>
            <a:pPr marL="0" indent="0">
              <a:buNone/>
            </a:pPr>
            <a:r>
              <a:rPr lang="it-IT" dirty="0"/>
              <a:t>Generazione Y o </a:t>
            </a:r>
            <a:r>
              <a:rPr lang="it-IT" dirty="0" err="1"/>
              <a:t>Millenials</a:t>
            </a:r>
            <a:r>
              <a:rPr lang="it-IT" dirty="0"/>
              <a:t> (nati tra il 1981 e il 1995)</a:t>
            </a:r>
          </a:p>
          <a:p>
            <a:pPr marL="0" indent="0">
              <a:buNone/>
            </a:pPr>
            <a:r>
              <a:rPr lang="it-IT" dirty="0"/>
              <a:t>Generazione Z, I </a:t>
            </a:r>
            <a:r>
              <a:rPr lang="it-IT" dirty="0" err="1"/>
              <a:t>gen</a:t>
            </a:r>
            <a:r>
              <a:rPr lang="it-IT" dirty="0"/>
              <a:t>, </a:t>
            </a:r>
            <a:r>
              <a:rPr lang="it-IT" dirty="0" err="1"/>
              <a:t>Centennials</a:t>
            </a:r>
            <a:r>
              <a:rPr lang="it-IT" dirty="0"/>
              <a:t> (nati dopo il 1996)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Definizioni top down e spesso «sulla carta»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590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delle generazioni secondo Istat, 2016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9687007-5A13-494C-BEBA-46206897D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7838"/>
            <a:ext cx="9144000" cy="290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determinanti della </a:t>
            </a:r>
            <a:r>
              <a:rPr lang="it-IT" i="1" dirty="0"/>
              <a:t>zeitgeist</a:t>
            </a:r>
            <a:r>
              <a:rPr lang="it-IT" dirty="0"/>
              <a:t> nella giovinezza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41371" cy="3263504"/>
          </a:xfrm>
        </p:spPr>
        <p:txBody>
          <a:bodyPr>
            <a:normAutofit fontScale="92500"/>
          </a:bodyPr>
          <a:lstStyle/>
          <a:p>
            <a:r>
              <a:rPr lang="it-IT" dirty="0"/>
              <a:t>Gli eventi e le circostanze in cui gli individui sperimentano il passaggio dalla gioventù all’età adulta siano quelli più salienti nella formazione di una consapevolezza generazionale (</a:t>
            </a:r>
            <a:r>
              <a:rPr lang="it-IT" dirty="0" err="1"/>
              <a:t>Pilcher</a:t>
            </a:r>
            <a:r>
              <a:rPr lang="it-IT" dirty="0"/>
              <a:t>, 1994)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Le esperienze e l’esposizione socioculturale nella giovinezza influenzano lo sviluppo di mappe socio-interpretative, che, a loro volta, avranno un impatto sulle reazioni ai fenomeni sociali nella vita (Vincent, 2005)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Individuazione di una fase precisa compresa tra i 17 e i 23 anni, ovvero nel passaggio dalla prima giovinezza all’età adulta (</a:t>
            </a:r>
            <a:r>
              <a:rPr lang="it-IT" dirty="0" err="1"/>
              <a:t>Schewe</a:t>
            </a:r>
            <a:r>
              <a:rPr lang="it-IT" dirty="0"/>
              <a:t> e Meredith, 2004)</a:t>
            </a:r>
          </a:p>
        </p:txBody>
      </p:sp>
    </p:spTree>
    <p:extLst>
      <p:ext uri="{BB962C8B-B14F-4D97-AF65-F5344CB8AC3E}">
        <p14:creationId xmlns:p14="http://schemas.microsoft.com/office/powerpoint/2010/main" val="124929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61" y="870942"/>
            <a:ext cx="8296865" cy="702454"/>
          </a:xfrm>
        </p:spPr>
        <p:txBody>
          <a:bodyPr/>
          <a:lstStyle/>
          <a:p>
            <a:r>
              <a:rPr lang="it-IT" dirty="0"/>
              <a:t>Le determinanti della </a:t>
            </a:r>
            <a:r>
              <a:rPr lang="it-IT" i="1" dirty="0"/>
              <a:t>zeitgeist</a:t>
            </a:r>
            <a:r>
              <a:rPr lang="it-IT" dirty="0"/>
              <a:t> nella giovinezza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086"/>
            <a:ext cx="8341371" cy="3855887"/>
          </a:xfrm>
        </p:spPr>
        <p:txBody>
          <a:bodyPr>
            <a:normAutofit fontScale="92500"/>
          </a:bodyPr>
          <a:lstStyle/>
          <a:p>
            <a:r>
              <a:rPr lang="it-IT" dirty="0"/>
              <a:t>Gli eventi e le circostanze in cui gli individui sperimentano il passaggio dalla gioventù all’età adulta siano quelli più salienti nella formazione di una consapevolezza generazionale (</a:t>
            </a:r>
            <a:r>
              <a:rPr lang="it-IT" dirty="0" err="1"/>
              <a:t>Pilcher</a:t>
            </a:r>
            <a:r>
              <a:rPr lang="it-IT" dirty="0"/>
              <a:t>, 1994)</a:t>
            </a:r>
          </a:p>
          <a:p>
            <a:r>
              <a:rPr lang="it-IT" dirty="0"/>
              <a:t>Le esperienze e l’esposizione socioculturale nella giovinezza influenzano lo sviluppo di mappe socio-interpretative, che, a loro volta, avranno un impatto sulle reazioni ai fenomeni sociali nella vita (Vincent, 2005)</a:t>
            </a:r>
          </a:p>
          <a:p>
            <a:r>
              <a:rPr lang="it-IT" dirty="0"/>
              <a:t>Individuazione di una fase precisa compresa tra i 17 e i 23 anni, ovvero nel passaggio dalla prima giovinezza all’età adulta (</a:t>
            </a:r>
            <a:r>
              <a:rPr lang="it-IT" dirty="0" err="1"/>
              <a:t>Schewe</a:t>
            </a:r>
            <a:r>
              <a:rPr lang="it-IT" dirty="0"/>
              <a:t> e Meredith, 2004)</a:t>
            </a:r>
          </a:p>
          <a:p>
            <a:r>
              <a:rPr lang="it-IT" dirty="0"/>
              <a:t>le identità generazionali sono costruite nel tempo e in forma riflessiva lungo tutte le fasi della vita, come se le persone fossero continuamente immerse in un processo, spesso inconsapevole, di rivalutazione e </a:t>
            </a:r>
            <a:r>
              <a:rPr lang="it-IT" dirty="0" err="1"/>
              <a:t>rielabo</a:t>
            </a:r>
            <a:r>
              <a:rPr lang="it-IT" dirty="0"/>
              <a:t>-razione del tempo e delle esperienze, tanto quelle che stanno vivendo, quanto quelle che hanno vissuto (Alwin e </a:t>
            </a:r>
            <a:r>
              <a:rPr lang="it-IT" dirty="0" err="1"/>
              <a:t>Krosnick</a:t>
            </a:r>
            <a:r>
              <a:rPr lang="it-IT" dirty="0"/>
              <a:t>, 1991; Vincent, 2005)</a:t>
            </a:r>
          </a:p>
        </p:txBody>
      </p:sp>
    </p:spTree>
    <p:extLst>
      <p:ext uri="{BB962C8B-B14F-4D97-AF65-F5344CB8AC3E}">
        <p14:creationId xmlns:p14="http://schemas.microsoft.com/office/powerpoint/2010/main" val="222555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27" y="931632"/>
            <a:ext cx="8296865" cy="702454"/>
          </a:xfrm>
        </p:spPr>
        <p:txBody>
          <a:bodyPr>
            <a:normAutofit fontScale="90000"/>
          </a:bodyPr>
          <a:lstStyle/>
          <a:p>
            <a:r>
              <a:rPr lang="it-IT" dirty="0"/>
              <a:t>La relazione tra eventi storici, generazioni e valori</a:t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40" y="1737260"/>
            <a:ext cx="7379936" cy="3046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modello APC, Age-</a:t>
            </a:r>
            <a:r>
              <a:rPr lang="it-IT" dirty="0" err="1"/>
              <a:t>Period</a:t>
            </a:r>
            <a:r>
              <a:rPr lang="it-IT" dirty="0"/>
              <a:t>-</a:t>
            </a:r>
            <a:r>
              <a:rPr lang="it-IT" dirty="0" err="1"/>
              <a:t>Cohort</a:t>
            </a:r>
            <a:r>
              <a:rPr lang="it-IT" dirty="0"/>
              <a:t>, </a:t>
            </a:r>
          </a:p>
          <a:p>
            <a:pPr marL="0" indent="0">
              <a:buNone/>
            </a:pPr>
            <a:r>
              <a:rPr lang="it-IT" dirty="0"/>
              <a:t>(Attias-</a:t>
            </a:r>
            <a:r>
              <a:rPr lang="it-IT" dirty="0" err="1"/>
              <a:t>Donfut</a:t>
            </a:r>
            <a:r>
              <a:rPr lang="it-IT" dirty="0"/>
              <a:t>, 1988; </a:t>
            </a:r>
            <a:r>
              <a:rPr lang="it-IT" dirty="0" err="1"/>
              <a:t>Neundorf</a:t>
            </a:r>
            <a:r>
              <a:rPr lang="it-IT" dirty="0"/>
              <a:t>, </a:t>
            </a:r>
            <a:r>
              <a:rPr lang="it-IT" dirty="0" err="1"/>
              <a:t>Niemi</a:t>
            </a:r>
            <a:r>
              <a:rPr lang="it-IT" dirty="0"/>
              <a:t>, 2014)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A= effetto di corso della vita</a:t>
            </a:r>
          </a:p>
          <a:p>
            <a:pPr marL="0" indent="0">
              <a:buNone/>
            </a:pPr>
            <a:r>
              <a:rPr lang="it-IT" dirty="0"/>
              <a:t>P= effetto di periodo</a:t>
            </a:r>
          </a:p>
          <a:p>
            <a:pPr marL="0" indent="0">
              <a:buNone/>
            </a:pPr>
            <a:r>
              <a:rPr lang="it-IT" dirty="0"/>
              <a:t>C= effetto di coorte</a:t>
            </a:r>
          </a:p>
        </p:txBody>
      </p:sp>
    </p:spTree>
    <p:extLst>
      <p:ext uri="{BB962C8B-B14F-4D97-AF65-F5344CB8AC3E}">
        <p14:creationId xmlns:p14="http://schemas.microsoft.com/office/powerpoint/2010/main" val="181965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CFB77CD-0C95-4580-B11B-8430D18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727" y="931632"/>
            <a:ext cx="8296865" cy="702454"/>
          </a:xfrm>
        </p:spPr>
        <p:txBody>
          <a:bodyPr>
            <a:normAutofit/>
          </a:bodyPr>
          <a:lstStyle/>
          <a:p>
            <a:r>
              <a:rPr lang="it-IT" dirty="0"/>
              <a:t>L’effetto di corso della vita (A)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0C5530C-4C4A-46FB-847C-3B3989C39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03" y="1846502"/>
            <a:ext cx="9054988" cy="385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L’effetto del corso della vita si riferisce all’influenza che la collocazione dell’individuo in una certa fase del suo ciclo biografico può avere sui suoi comportamenti politici e culturali, nonché sulle condizioni e le possibilità riferite a una specifica fase della vita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l’essere giovane, adulto o anziano; situazioni di passaggio, emancipazione da famiglia di origine, genitorialità; passaggio all’invecchiamento avanzato, ecc. </a:t>
            </a:r>
          </a:p>
        </p:txBody>
      </p:sp>
    </p:spTree>
    <p:extLst>
      <p:ext uri="{BB962C8B-B14F-4D97-AF65-F5344CB8AC3E}">
        <p14:creationId xmlns:p14="http://schemas.microsoft.com/office/powerpoint/2010/main" val="698495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1656</Words>
  <Application>Microsoft Office PowerPoint</Application>
  <PresentationFormat>Presentazione su schermo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TimesNewRoman</vt:lpstr>
      <vt:lpstr>Arial</vt:lpstr>
      <vt:lpstr>Calibri</vt:lpstr>
      <vt:lpstr>Calibri Light</vt:lpstr>
      <vt:lpstr>Times New Roman</vt:lpstr>
      <vt:lpstr>Tema di Office</vt:lpstr>
      <vt:lpstr>1_Tema di Office</vt:lpstr>
      <vt:lpstr> </vt:lpstr>
      <vt:lpstr>Eterogeneità generazionale della popolazione senior</vt:lpstr>
      <vt:lpstr>Il concetto di generazione</vt:lpstr>
      <vt:lpstr>Schema delle generazioni</vt:lpstr>
      <vt:lpstr>Schema delle generazioni secondo Istat, 2016</vt:lpstr>
      <vt:lpstr>Le determinanti della zeitgeist nella giovinezza</vt:lpstr>
      <vt:lpstr>Le determinanti della zeitgeist nella giovinezza</vt:lpstr>
      <vt:lpstr>La relazione tra eventi storici, generazioni e valori </vt:lpstr>
      <vt:lpstr>L’effetto di corso della vita (A) </vt:lpstr>
      <vt:lpstr>L’effetto di periodo (P)</vt:lpstr>
      <vt:lpstr>L’effetto di coorte (C)</vt:lpstr>
      <vt:lpstr>Profili di anzianità (Poli, 2012)</vt:lpstr>
      <vt:lpstr>Gli edonisti postmaterialisti</vt:lpstr>
      <vt:lpstr>I materialisti incerti </vt:lpstr>
      <vt:lpstr>I middle-upper user</vt:lpstr>
      <vt:lpstr>La lower class materialista</vt:lpstr>
      <vt:lpstr>L’underclass tradizionalista (7,9% del campione) e l’underclass secolarizzata(10,3% del campione)</vt:lpstr>
      <vt:lpstr>La Quarta età benestante e riflessiva</vt:lpstr>
      <vt:lpstr>La middle class socialmente impegnata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vecchia, nuovi anziani</dc:title>
  <dc:creator>Stefano</dc:creator>
  <cp:lastModifiedBy>Stefano Poli</cp:lastModifiedBy>
  <cp:revision>26</cp:revision>
  <dcterms:created xsi:type="dcterms:W3CDTF">2012-11-19T14:06:09Z</dcterms:created>
  <dcterms:modified xsi:type="dcterms:W3CDTF">2024-04-13T11:56:39Z</dcterms:modified>
</cp:coreProperties>
</file>