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258" r:id="rId3"/>
    <p:sldId id="260" r:id="rId4"/>
    <p:sldId id="259" r:id="rId5"/>
    <p:sldId id="261" r:id="rId6"/>
    <p:sldId id="264" r:id="rId7"/>
    <p:sldId id="265" r:id="rId8"/>
    <p:sldId id="262" r:id="rId9"/>
    <p:sldId id="263" r:id="rId10"/>
    <p:sldId id="267" r:id="rId11"/>
    <p:sldId id="268" r:id="rId12"/>
    <p:sldId id="269" r:id="rId13"/>
    <p:sldId id="270" r:id="rId14"/>
    <p:sldId id="275" r:id="rId15"/>
    <p:sldId id="276" r:id="rId16"/>
    <p:sldId id="277" r:id="rId17"/>
    <p:sldId id="278" r:id="rId18"/>
    <p:sldId id="283" r:id="rId19"/>
    <p:sldId id="284" r:id="rId20"/>
    <p:sldId id="285" r:id="rId21"/>
    <p:sldId id="286" r:id="rId22"/>
    <p:sldId id="291" r:id="rId23"/>
    <p:sldId id="292" r:id="rId24"/>
    <p:sldId id="293" r:id="rId25"/>
    <p:sldId id="299" r:id="rId26"/>
    <p:sldId id="300" r:id="rId27"/>
    <p:sldId id="301" r:id="rId28"/>
    <p:sldId id="302" r:id="rId29"/>
    <p:sldId id="303" r:id="rId30"/>
    <p:sldId id="304" r:id="rId31"/>
    <p:sldId id="305" r:id="rId32"/>
    <p:sldId id="306" r:id="rId33"/>
    <p:sldId id="294" r:id="rId34"/>
    <p:sldId id="295" r:id="rId35"/>
    <p:sldId id="296" r:id="rId36"/>
    <p:sldId id="297" r:id="rId37"/>
    <p:sldId id="298" r:id="rId38"/>
    <p:sldId id="287" r:id="rId39"/>
    <p:sldId id="288" r:id="rId40"/>
    <p:sldId id="289" r:id="rId41"/>
    <p:sldId id="290" r:id="rId42"/>
    <p:sldId id="279" r:id="rId43"/>
    <p:sldId id="280" r:id="rId44"/>
    <p:sldId id="281" r:id="rId45"/>
    <p:sldId id="282" r:id="rId46"/>
    <p:sldId id="271" r:id="rId47"/>
    <p:sldId id="272" r:id="rId48"/>
    <p:sldId id="273" r:id="rId49"/>
    <p:sldId id="274" r:id="rId50"/>
    <p:sldId id="266" r:id="rId51"/>
    <p:sldId id="308" r:id="rId52"/>
    <p:sldId id="309" r:id="rId53"/>
    <p:sldId id="310" r:id="rId54"/>
    <p:sldId id="311" r:id="rId55"/>
    <p:sldId id="312" r:id="rId56"/>
    <p:sldId id="313" r:id="rId57"/>
    <p:sldId id="314" r:id="rId58"/>
    <p:sldId id="315" r:id="rId5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76" autoAdjust="0"/>
    <p:restoredTop sz="94434" autoAdjust="0"/>
  </p:normalViewPr>
  <p:slideViewPr>
    <p:cSldViewPr snapToGrid="0">
      <p:cViewPr varScale="1">
        <p:scale>
          <a:sx n="74" d="100"/>
          <a:sy n="74" d="100"/>
        </p:scale>
        <p:origin x="73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4A078-581F-4C29-B8D4-B847751712D1}" type="datetimeFigureOut">
              <a:rPr lang="it-IT" smtClean="0"/>
              <a:t>14/04/2024</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53EC2-4D22-4826-B063-C1216B173029}" type="slidenum">
              <a:rPr lang="it-IT" smtClean="0"/>
              <a:t>‹#›</a:t>
            </a:fld>
            <a:endParaRPr lang="it-IT"/>
          </a:p>
        </p:txBody>
      </p:sp>
    </p:spTree>
    <p:extLst>
      <p:ext uri="{BB962C8B-B14F-4D97-AF65-F5344CB8AC3E}">
        <p14:creationId xmlns:p14="http://schemas.microsoft.com/office/powerpoint/2010/main" val="2443146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8FC53EC2-4D22-4826-B063-C1216B173029}" type="slidenum">
              <a:rPr lang="it-IT" smtClean="0"/>
              <a:t>1</a:t>
            </a:fld>
            <a:endParaRPr lang="it-IT"/>
          </a:p>
        </p:txBody>
      </p:sp>
    </p:spTree>
    <p:extLst>
      <p:ext uri="{BB962C8B-B14F-4D97-AF65-F5344CB8AC3E}">
        <p14:creationId xmlns:p14="http://schemas.microsoft.com/office/powerpoint/2010/main" val="7927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8EFEF69-0332-3161-7063-42F83A601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7FFFB92B-7C3A-64E6-D42B-E6F01CC5B3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DEE9D421-6480-4E96-64D0-8E5B6314E857}"/>
              </a:ext>
            </a:extLst>
          </p:cNvPr>
          <p:cNvSpPr>
            <a:spLocks noGrp="1"/>
          </p:cNvSpPr>
          <p:nvPr>
            <p:ph type="dt" sz="half" idx="10"/>
          </p:nvPr>
        </p:nvSpPr>
        <p:spPr/>
        <p:txBody>
          <a:bodyPr/>
          <a:lstStyle/>
          <a:p>
            <a:fld id="{3C79E525-AE3E-734C-A91A-05338F54850F}" type="datetimeFigureOut">
              <a:rPr lang="it-IT" smtClean="0"/>
              <a:pPr/>
              <a:t>14/04/2024</a:t>
            </a:fld>
            <a:endParaRPr lang="it-IT"/>
          </a:p>
        </p:txBody>
      </p:sp>
      <p:sp>
        <p:nvSpPr>
          <p:cNvPr id="5" name="Segnaposto piè di pagina 4">
            <a:extLst>
              <a:ext uri="{FF2B5EF4-FFF2-40B4-BE49-F238E27FC236}">
                <a16:creationId xmlns:a16="http://schemas.microsoft.com/office/drawing/2014/main" xmlns="" id="{BE69D599-0A07-347E-B56E-C7B4E0C7B9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152BB05-BB09-A469-D76F-5DA0F1A12943}"/>
              </a:ext>
            </a:extLst>
          </p:cNvPr>
          <p:cNvSpPr>
            <a:spLocks noGrp="1"/>
          </p:cNvSpPr>
          <p:nvPr>
            <p:ph type="sldNum" sz="quarter" idx="12"/>
          </p:nvPr>
        </p:nvSpPr>
        <p:spPr/>
        <p:txBody>
          <a:bodyPr/>
          <a:lstStyle/>
          <a:p>
            <a:fld id="{D01AD599-0830-D045-8908-FAC063AED6F4}" type="slidenum">
              <a:rPr lang="it-IT" smtClean="0"/>
              <a:pPr/>
              <a:t>‹#›</a:t>
            </a:fld>
            <a:endParaRPr lang="it-IT"/>
          </a:p>
        </p:txBody>
      </p:sp>
    </p:spTree>
    <p:extLst>
      <p:ext uri="{BB962C8B-B14F-4D97-AF65-F5344CB8AC3E}">
        <p14:creationId xmlns:p14="http://schemas.microsoft.com/office/powerpoint/2010/main" val="361632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06AAAFB-B21E-0521-99B3-EA1B0478D82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2BD95090-463A-8883-BB2C-C2766C53B7E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83F4DE09-4691-866B-926A-154E1D345A5E}"/>
              </a:ext>
            </a:extLst>
          </p:cNvPr>
          <p:cNvSpPr>
            <a:spLocks noGrp="1"/>
          </p:cNvSpPr>
          <p:nvPr>
            <p:ph type="dt" sz="half" idx="10"/>
          </p:nvPr>
        </p:nvSpPr>
        <p:spPr/>
        <p:txBody>
          <a:bodyPr/>
          <a:lstStyle/>
          <a:p>
            <a:fld id="{3C79E525-AE3E-734C-A91A-05338F54850F}" type="datetimeFigureOut">
              <a:rPr lang="it-IT" smtClean="0"/>
              <a:pPr/>
              <a:t>14/04/2024</a:t>
            </a:fld>
            <a:endParaRPr lang="it-IT"/>
          </a:p>
        </p:txBody>
      </p:sp>
      <p:sp>
        <p:nvSpPr>
          <p:cNvPr id="5" name="Segnaposto piè di pagina 4">
            <a:extLst>
              <a:ext uri="{FF2B5EF4-FFF2-40B4-BE49-F238E27FC236}">
                <a16:creationId xmlns:a16="http://schemas.microsoft.com/office/drawing/2014/main" xmlns="" id="{C3EC6D55-F282-4B2F-1446-ED2B8608DE0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EA3BF77-FCCA-749D-C69C-194B3F0267A1}"/>
              </a:ext>
            </a:extLst>
          </p:cNvPr>
          <p:cNvSpPr>
            <a:spLocks noGrp="1"/>
          </p:cNvSpPr>
          <p:nvPr>
            <p:ph type="sldNum" sz="quarter" idx="12"/>
          </p:nvPr>
        </p:nvSpPr>
        <p:spPr/>
        <p:txBody>
          <a:bodyPr/>
          <a:lstStyle/>
          <a:p>
            <a:fld id="{D01AD599-0830-D045-8908-FAC063AED6F4}" type="slidenum">
              <a:rPr lang="it-IT" smtClean="0"/>
              <a:pPr/>
              <a:t>‹#›</a:t>
            </a:fld>
            <a:endParaRPr lang="it-IT"/>
          </a:p>
        </p:txBody>
      </p:sp>
    </p:spTree>
    <p:extLst>
      <p:ext uri="{BB962C8B-B14F-4D97-AF65-F5344CB8AC3E}">
        <p14:creationId xmlns:p14="http://schemas.microsoft.com/office/powerpoint/2010/main" val="237955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46BCB003-355C-FE80-BA2D-1D5994E19FD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B2C719EB-AF95-3F11-E66B-C16EC24E8E7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8E697B09-9DFC-3535-C79F-D657CB74DDF1}"/>
              </a:ext>
            </a:extLst>
          </p:cNvPr>
          <p:cNvSpPr>
            <a:spLocks noGrp="1"/>
          </p:cNvSpPr>
          <p:nvPr>
            <p:ph type="dt" sz="half" idx="10"/>
          </p:nvPr>
        </p:nvSpPr>
        <p:spPr/>
        <p:txBody>
          <a:bodyPr/>
          <a:lstStyle/>
          <a:p>
            <a:fld id="{3C79E525-AE3E-734C-A91A-05338F54850F}" type="datetimeFigureOut">
              <a:rPr lang="it-IT" smtClean="0"/>
              <a:pPr/>
              <a:t>14/04/2024</a:t>
            </a:fld>
            <a:endParaRPr lang="it-IT"/>
          </a:p>
        </p:txBody>
      </p:sp>
      <p:sp>
        <p:nvSpPr>
          <p:cNvPr id="5" name="Segnaposto piè di pagina 4">
            <a:extLst>
              <a:ext uri="{FF2B5EF4-FFF2-40B4-BE49-F238E27FC236}">
                <a16:creationId xmlns:a16="http://schemas.microsoft.com/office/drawing/2014/main" xmlns="" id="{5EF7E913-EB29-DE6E-FE86-27C8CC523B8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9A7A03A-599D-9499-358C-E813E27307A7}"/>
              </a:ext>
            </a:extLst>
          </p:cNvPr>
          <p:cNvSpPr>
            <a:spLocks noGrp="1"/>
          </p:cNvSpPr>
          <p:nvPr>
            <p:ph type="sldNum" sz="quarter" idx="12"/>
          </p:nvPr>
        </p:nvSpPr>
        <p:spPr/>
        <p:txBody>
          <a:bodyPr/>
          <a:lstStyle/>
          <a:p>
            <a:fld id="{D01AD599-0830-D045-8908-FAC063AED6F4}" type="slidenum">
              <a:rPr lang="it-IT" smtClean="0"/>
              <a:pPr/>
              <a:t>‹#›</a:t>
            </a:fld>
            <a:endParaRPr lang="it-IT"/>
          </a:p>
        </p:txBody>
      </p:sp>
    </p:spTree>
    <p:extLst>
      <p:ext uri="{BB962C8B-B14F-4D97-AF65-F5344CB8AC3E}">
        <p14:creationId xmlns:p14="http://schemas.microsoft.com/office/powerpoint/2010/main" val="183902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764AA94-E73B-0E15-23E8-EE1747620AF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8B6524D9-6B4D-6693-58B6-72C66A4ED8D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8B85542-78CE-A873-D0C9-7AB22EE1B498}"/>
              </a:ext>
            </a:extLst>
          </p:cNvPr>
          <p:cNvSpPr>
            <a:spLocks noGrp="1"/>
          </p:cNvSpPr>
          <p:nvPr>
            <p:ph type="dt" sz="half" idx="10"/>
          </p:nvPr>
        </p:nvSpPr>
        <p:spPr/>
        <p:txBody>
          <a:bodyPr/>
          <a:lstStyle/>
          <a:p>
            <a:fld id="{3C79E525-AE3E-734C-A91A-05338F54850F}" type="datetimeFigureOut">
              <a:rPr lang="it-IT" smtClean="0"/>
              <a:pPr/>
              <a:t>14/04/2024</a:t>
            </a:fld>
            <a:endParaRPr lang="it-IT"/>
          </a:p>
        </p:txBody>
      </p:sp>
      <p:sp>
        <p:nvSpPr>
          <p:cNvPr id="5" name="Segnaposto piè di pagina 4">
            <a:extLst>
              <a:ext uri="{FF2B5EF4-FFF2-40B4-BE49-F238E27FC236}">
                <a16:creationId xmlns:a16="http://schemas.microsoft.com/office/drawing/2014/main" xmlns="" id="{8097312C-E0F7-1621-4EBC-D3933983C8F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A5C4CDA-6224-00AD-AE32-B7B6CD17A3FF}"/>
              </a:ext>
            </a:extLst>
          </p:cNvPr>
          <p:cNvSpPr>
            <a:spLocks noGrp="1"/>
          </p:cNvSpPr>
          <p:nvPr>
            <p:ph type="sldNum" sz="quarter" idx="12"/>
          </p:nvPr>
        </p:nvSpPr>
        <p:spPr/>
        <p:txBody>
          <a:bodyPr/>
          <a:lstStyle/>
          <a:p>
            <a:fld id="{D01AD599-0830-D045-8908-FAC063AED6F4}" type="slidenum">
              <a:rPr lang="it-IT" smtClean="0"/>
              <a:pPr/>
              <a:t>‹#›</a:t>
            </a:fld>
            <a:endParaRPr lang="it-IT"/>
          </a:p>
        </p:txBody>
      </p:sp>
    </p:spTree>
    <p:extLst>
      <p:ext uri="{BB962C8B-B14F-4D97-AF65-F5344CB8AC3E}">
        <p14:creationId xmlns:p14="http://schemas.microsoft.com/office/powerpoint/2010/main" val="356988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5683C6F-66A2-70D2-8F23-84A2D179722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E4DAB738-F75B-DC8E-6F43-7F14F7FEFC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4CCB0729-2B76-0367-5505-7182C40164A7}"/>
              </a:ext>
            </a:extLst>
          </p:cNvPr>
          <p:cNvSpPr>
            <a:spLocks noGrp="1"/>
          </p:cNvSpPr>
          <p:nvPr>
            <p:ph type="dt" sz="half" idx="10"/>
          </p:nvPr>
        </p:nvSpPr>
        <p:spPr/>
        <p:txBody>
          <a:bodyPr/>
          <a:lstStyle/>
          <a:p>
            <a:fld id="{3C79E525-AE3E-734C-A91A-05338F54850F}" type="datetimeFigureOut">
              <a:rPr lang="it-IT" smtClean="0"/>
              <a:pPr/>
              <a:t>14/04/2024</a:t>
            </a:fld>
            <a:endParaRPr lang="it-IT"/>
          </a:p>
        </p:txBody>
      </p:sp>
      <p:sp>
        <p:nvSpPr>
          <p:cNvPr id="5" name="Segnaposto piè di pagina 4">
            <a:extLst>
              <a:ext uri="{FF2B5EF4-FFF2-40B4-BE49-F238E27FC236}">
                <a16:creationId xmlns:a16="http://schemas.microsoft.com/office/drawing/2014/main" xmlns="" id="{5833F0AB-09E8-9D84-C6AD-F5155E0C58A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FBCFE2D-7093-B4E7-5BF2-904996AD4735}"/>
              </a:ext>
            </a:extLst>
          </p:cNvPr>
          <p:cNvSpPr>
            <a:spLocks noGrp="1"/>
          </p:cNvSpPr>
          <p:nvPr>
            <p:ph type="sldNum" sz="quarter" idx="12"/>
          </p:nvPr>
        </p:nvSpPr>
        <p:spPr/>
        <p:txBody>
          <a:bodyPr/>
          <a:lstStyle/>
          <a:p>
            <a:fld id="{D01AD599-0830-D045-8908-FAC063AED6F4}" type="slidenum">
              <a:rPr lang="it-IT" smtClean="0"/>
              <a:pPr/>
              <a:t>‹#›</a:t>
            </a:fld>
            <a:endParaRPr lang="it-IT"/>
          </a:p>
        </p:txBody>
      </p:sp>
    </p:spTree>
    <p:extLst>
      <p:ext uri="{BB962C8B-B14F-4D97-AF65-F5344CB8AC3E}">
        <p14:creationId xmlns:p14="http://schemas.microsoft.com/office/powerpoint/2010/main" val="2744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3556F43-5A86-97A1-352C-B9585A166C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0F1B656A-9E71-2C6F-A0B8-D6B2FE2B682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E03ECEE3-C940-B080-C874-6E4CF236083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73F2E206-2D01-049A-2A2D-5E8B310153D7}"/>
              </a:ext>
            </a:extLst>
          </p:cNvPr>
          <p:cNvSpPr>
            <a:spLocks noGrp="1"/>
          </p:cNvSpPr>
          <p:nvPr>
            <p:ph type="dt" sz="half" idx="10"/>
          </p:nvPr>
        </p:nvSpPr>
        <p:spPr/>
        <p:txBody>
          <a:bodyPr/>
          <a:lstStyle/>
          <a:p>
            <a:fld id="{3C79E525-AE3E-734C-A91A-05338F54850F}" type="datetimeFigureOut">
              <a:rPr lang="it-IT" smtClean="0"/>
              <a:pPr/>
              <a:t>14/04/2024</a:t>
            </a:fld>
            <a:endParaRPr lang="it-IT"/>
          </a:p>
        </p:txBody>
      </p:sp>
      <p:sp>
        <p:nvSpPr>
          <p:cNvPr id="6" name="Segnaposto piè di pagina 5">
            <a:extLst>
              <a:ext uri="{FF2B5EF4-FFF2-40B4-BE49-F238E27FC236}">
                <a16:creationId xmlns:a16="http://schemas.microsoft.com/office/drawing/2014/main" xmlns="" id="{6882956A-43AD-BE4A-B2C5-A488D3F8CFC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47F4C384-9E33-3C28-8E62-46D597FB42EF}"/>
              </a:ext>
            </a:extLst>
          </p:cNvPr>
          <p:cNvSpPr>
            <a:spLocks noGrp="1"/>
          </p:cNvSpPr>
          <p:nvPr>
            <p:ph type="sldNum" sz="quarter" idx="12"/>
          </p:nvPr>
        </p:nvSpPr>
        <p:spPr/>
        <p:txBody>
          <a:bodyPr/>
          <a:lstStyle/>
          <a:p>
            <a:fld id="{D01AD599-0830-D045-8908-FAC063AED6F4}" type="slidenum">
              <a:rPr lang="it-IT" smtClean="0"/>
              <a:pPr/>
              <a:t>‹#›</a:t>
            </a:fld>
            <a:endParaRPr lang="it-IT"/>
          </a:p>
        </p:txBody>
      </p:sp>
    </p:spTree>
    <p:extLst>
      <p:ext uri="{BB962C8B-B14F-4D97-AF65-F5344CB8AC3E}">
        <p14:creationId xmlns:p14="http://schemas.microsoft.com/office/powerpoint/2010/main" val="95873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6D965F6-35F4-1B7E-D4AB-F7EDBA1C21F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E3F38262-0FCB-4D8D-8959-FDDA03564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B9EA8A62-0A20-286B-9D26-16B0C457BC2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1E10718-DD58-B92A-FBF3-CF06CE8E3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0252FC90-9E0F-8797-4D7E-41B045322BD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32BD3E84-4DEF-3A28-1471-1ED3BBDB01A9}"/>
              </a:ext>
            </a:extLst>
          </p:cNvPr>
          <p:cNvSpPr>
            <a:spLocks noGrp="1"/>
          </p:cNvSpPr>
          <p:nvPr>
            <p:ph type="dt" sz="half" idx="10"/>
          </p:nvPr>
        </p:nvSpPr>
        <p:spPr/>
        <p:txBody>
          <a:bodyPr/>
          <a:lstStyle/>
          <a:p>
            <a:fld id="{3C79E525-AE3E-734C-A91A-05338F54850F}" type="datetimeFigureOut">
              <a:rPr lang="it-IT" smtClean="0"/>
              <a:pPr/>
              <a:t>14/04/2024</a:t>
            </a:fld>
            <a:endParaRPr lang="it-IT"/>
          </a:p>
        </p:txBody>
      </p:sp>
      <p:sp>
        <p:nvSpPr>
          <p:cNvPr id="8" name="Segnaposto piè di pagina 7">
            <a:extLst>
              <a:ext uri="{FF2B5EF4-FFF2-40B4-BE49-F238E27FC236}">
                <a16:creationId xmlns:a16="http://schemas.microsoft.com/office/drawing/2014/main" xmlns="" id="{578E855A-6BE3-BFEA-B20B-A5CFDF93080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E65A0DBD-9334-2780-6E04-6DA4FA79A65C}"/>
              </a:ext>
            </a:extLst>
          </p:cNvPr>
          <p:cNvSpPr>
            <a:spLocks noGrp="1"/>
          </p:cNvSpPr>
          <p:nvPr>
            <p:ph type="sldNum" sz="quarter" idx="12"/>
          </p:nvPr>
        </p:nvSpPr>
        <p:spPr/>
        <p:txBody>
          <a:bodyPr/>
          <a:lstStyle/>
          <a:p>
            <a:fld id="{D01AD599-0830-D045-8908-FAC063AED6F4}" type="slidenum">
              <a:rPr lang="it-IT" smtClean="0"/>
              <a:pPr/>
              <a:t>‹#›</a:t>
            </a:fld>
            <a:endParaRPr lang="it-IT"/>
          </a:p>
        </p:txBody>
      </p:sp>
    </p:spTree>
    <p:extLst>
      <p:ext uri="{BB962C8B-B14F-4D97-AF65-F5344CB8AC3E}">
        <p14:creationId xmlns:p14="http://schemas.microsoft.com/office/powerpoint/2010/main" val="235718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26180B-177B-B3E6-9183-F91B68165C3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D3EE046D-0E61-4A5E-B558-E716AB6FF0D5}"/>
              </a:ext>
            </a:extLst>
          </p:cNvPr>
          <p:cNvSpPr>
            <a:spLocks noGrp="1"/>
          </p:cNvSpPr>
          <p:nvPr>
            <p:ph type="dt" sz="half" idx="10"/>
          </p:nvPr>
        </p:nvSpPr>
        <p:spPr/>
        <p:txBody>
          <a:bodyPr/>
          <a:lstStyle/>
          <a:p>
            <a:fld id="{3C79E525-AE3E-734C-A91A-05338F54850F}" type="datetimeFigureOut">
              <a:rPr lang="it-IT" smtClean="0"/>
              <a:pPr/>
              <a:t>14/04/2024</a:t>
            </a:fld>
            <a:endParaRPr lang="it-IT"/>
          </a:p>
        </p:txBody>
      </p:sp>
      <p:sp>
        <p:nvSpPr>
          <p:cNvPr id="4" name="Segnaposto piè di pagina 3">
            <a:extLst>
              <a:ext uri="{FF2B5EF4-FFF2-40B4-BE49-F238E27FC236}">
                <a16:creationId xmlns:a16="http://schemas.microsoft.com/office/drawing/2014/main" xmlns="" id="{5D45EC64-07DA-EE3C-050C-27C391BB9C1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A0BA856D-4E67-5946-5F63-C504A7611C0F}"/>
              </a:ext>
            </a:extLst>
          </p:cNvPr>
          <p:cNvSpPr>
            <a:spLocks noGrp="1"/>
          </p:cNvSpPr>
          <p:nvPr>
            <p:ph type="sldNum" sz="quarter" idx="12"/>
          </p:nvPr>
        </p:nvSpPr>
        <p:spPr/>
        <p:txBody>
          <a:bodyPr/>
          <a:lstStyle/>
          <a:p>
            <a:fld id="{D01AD599-0830-D045-8908-FAC063AED6F4}" type="slidenum">
              <a:rPr lang="it-IT" smtClean="0"/>
              <a:pPr/>
              <a:t>‹#›</a:t>
            </a:fld>
            <a:endParaRPr lang="it-IT"/>
          </a:p>
        </p:txBody>
      </p:sp>
    </p:spTree>
    <p:extLst>
      <p:ext uri="{BB962C8B-B14F-4D97-AF65-F5344CB8AC3E}">
        <p14:creationId xmlns:p14="http://schemas.microsoft.com/office/powerpoint/2010/main" val="212684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0F30856B-28BC-3D5C-1EAE-BD83D23A9D24}"/>
              </a:ext>
            </a:extLst>
          </p:cNvPr>
          <p:cNvSpPr>
            <a:spLocks noGrp="1"/>
          </p:cNvSpPr>
          <p:nvPr>
            <p:ph type="dt" sz="half" idx="10"/>
          </p:nvPr>
        </p:nvSpPr>
        <p:spPr/>
        <p:txBody>
          <a:bodyPr/>
          <a:lstStyle/>
          <a:p>
            <a:fld id="{3C79E525-AE3E-734C-A91A-05338F54850F}" type="datetimeFigureOut">
              <a:rPr lang="it-IT" smtClean="0"/>
              <a:pPr/>
              <a:t>14/04/2024</a:t>
            </a:fld>
            <a:endParaRPr lang="it-IT"/>
          </a:p>
        </p:txBody>
      </p:sp>
      <p:sp>
        <p:nvSpPr>
          <p:cNvPr id="3" name="Segnaposto piè di pagina 2">
            <a:extLst>
              <a:ext uri="{FF2B5EF4-FFF2-40B4-BE49-F238E27FC236}">
                <a16:creationId xmlns:a16="http://schemas.microsoft.com/office/drawing/2014/main" xmlns="" id="{FD00748C-A0F5-2DDB-57E7-0DEDA30C7B4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523F83D9-B236-9307-BB1C-B0B34923E0A5}"/>
              </a:ext>
            </a:extLst>
          </p:cNvPr>
          <p:cNvSpPr>
            <a:spLocks noGrp="1"/>
          </p:cNvSpPr>
          <p:nvPr>
            <p:ph type="sldNum" sz="quarter" idx="12"/>
          </p:nvPr>
        </p:nvSpPr>
        <p:spPr/>
        <p:txBody>
          <a:bodyPr/>
          <a:lstStyle/>
          <a:p>
            <a:fld id="{D01AD599-0830-D045-8908-FAC063AED6F4}" type="slidenum">
              <a:rPr lang="it-IT" smtClean="0"/>
              <a:pPr/>
              <a:t>‹#›</a:t>
            </a:fld>
            <a:endParaRPr lang="it-IT"/>
          </a:p>
        </p:txBody>
      </p:sp>
    </p:spTree>
    <p:extLst>
      <p:ext uri="{BB962C8B-B14F-4D97-AF65-F5344CB8AC3E}">
        <p14:creationId xmlns:p14="http://schemas.microsoft.com/office/powerpoint/2010/main" val="163068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1A156A0-61F1-CDD9-D72D-BFFD3D7E761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A5CDFFA9-EAD4-33C2-8053-6F796156A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5ACE1EE9-7799-FE40-7AA0-E04860FCE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60E1D-EFBB-941D-59E9-E93F81EE8D3E}"/>
              </a:ext>
            </a:extLst>
          </p:cNvPr>
          <p:cNvSpPr>
            <a:spLocks noGrp="1"/>
          </p:cNvSpPr>
          <p:nvPr>
            <p:ph type="dt" sz="half" idx="10"/>
          </p:nvPr>
        </p:nvSpPr>
        <p:spPr/>
        <p:txBody>
          <a:bodyPr/>
          <a:lstStyle/>
          <a:p>
            <a:fld id="{3C79E525-AE3E-734C-A91A-05338F54850F}" type="datetimeFigureOut">
              <a:rPr lang="it-IT" smtClean="0"/>
              <a:pPr/>
              <a:t>14/04/2024</a:t>
            </a:fld>
            <a:endParaRPr lang="it-IT"/>
          </a:p>
        </p:txBody>
      </p:sp>
      <p:sp>
        <p:nvSpPr>
          <p:cNvPr id="6" name="Segnaposto piè di pagina 5">
            <a:extLst>
              <a:ext uri="{FF2B5EF4-FFF2-40B4-BE49-F238E27FC236}">
                <a16:creationId xmlns:a16="http://schemas.microsoft.com/office/drawing/2014/main" xmlns="" id="{03DD7604-5560-BAEA-B8C7-D9A43F24302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9927A84-DA5B-193D-FACF-89B8A3A8FA81}"/>
              </a:ext>
            </a:extLst>
          </p:cNvPr>
          <p:cNvSpPr>
            <a:spLocks noGrp="1"/>
          </p:cNvSpPr>
          <p:nvPr>
            <p:ph type="sldNum" sz="quarter" idx="12"/>
          </p:nvPr>
        </p:nvSpPr>
        <p:spPr/>
        <p:txBody>
          <a:bodyPr/>
          <a:lstStyle/>
          <a:p>
            <a:fld id="{D01AD599-0830-D045-8908-FAC063AED6F4}" type="slidenum">
              <a:rPr lang="it-IT" smtClean="0"/>
              <a:pPr/>
              <a:t>‹#›</a:t>
            </a:fld>
            <a:endParaRPr lang="it-IT"/>
          </a:p>
        </p:txBody>
      </p:sp>
    </p:spTree>
    <p:extLst>
      <p:ext uri="{BB962C8B-B14F-4D97-AF65-F5344CB8AC3E}">
        <p14:creationId xmlns:p14="http://schemas.microsoft.com/office/powerpoint/2010/main" val="330614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8DFA53-28AD-5E4C-899A-8CD9E3B87E7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FF13E15E-F371-7CDC-7C21-C73E1AF287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0309F594-3B1C-03BD-3CF5-9EFD47C24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11181670-67EC-C4FE-091B-6A8117CC7DDE}"/>
              </a:ext>
            </a:extLst>
          </p:cNvPr>
          <p:cNvSpPr>
            <a:spLocks noGrp="1"/>
          </p:cNvSpPr>
          <p:nvPr>
            <p:ph type="dt" sz="half" idx="10"/>
          </p:nvPr>
        </p:nvSpPr>
        <p:spPr/>
        <p:txBody>
          <a:bodyPr/>
          <a:lstStyle/>
          <a:p>
            <a:fld id="{3C79E525-AE3E-734C-A91A-05338F54850F}" type="datetimeFigureOut">
              <a:rPr lang="it-IT" smtClean="0"/>
              <a:pPr/>
              <a:t>14/04/2024</a:t>
            </a:fld>
            <a:endParaRPr lang="it-IT"/>
          </a:p>
        </p:txBody>
      </p:sp>
      <p:sp>
        <p:nvSpPr>
          <p:cNvPr id="6" name="Segnaposto piè di pagina 5">
            <a:extLst>
              <a:ext uri="{FF2B5EF4-FFF2-40B4-BE49-F238E27FC236}">
                <a16:creationId xmlns:a16="http://schemas.microsoft.com/office/drawing/2014/main" xmlns="" id="{7FC03947-21A8-5ED3-4193-B6ACE57D60C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DED54802-9565-3812-D082-EBF916387342}"/>
              </a:ext>
            </a:extLst>
          </p:cNvPr>
          <p:cNvSpPr>
            <a:spLocks noGrp="1"/>
          </p:cNvSpPr>
          <p:nvPr>
            <p:ph type="sldNum" sz="quarter" idx="12"/>
          </p:nvPr>
        </p:nvSpPr>
        <p:spPr/>
        <p:txBody>
          <a:bodyPr/>
          <a:lstStyle/>
          <a:p>
            <a:fld id="{D01AD599-0830-D045-8908-FAC063AED6F4}" type="slidenum">
              <a:rPr lang="it-IT" smtClean="0"/>
              <a:pPr/>
              <a:t>‹#›</a:t>
            </a:fld>
            <a:endParaRPr lang="it-IT"/>
          </a:p>
        </p:txBody>
      </p:sp>
    </p:spTree>
    <p:extLst>
      <p:ext uri="{BB962C8B-B14F-4D97-AF65-F5344CB8AC3E}">
        <p14:creationId xmlns:p14="http://schemas.microsoft.com/office/powerpoint/2010/main" val="139646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D64769E5-D649-DA56-18CD-26CB00369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6F3EBC2-2F01-5749-AE4F-0CAF27C04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B11BE6F-DF05-8C46-A3F9-A47C92FC8F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9E525-AE3E-734C-A91A-05338F54850F}" type="datetimeFigureOut">
              <a:rPr lang="it-IT" smtClean="0"/>
              <a:pPr/>
              <a:t>14/04/2024</a:t>
            </a:fld>
            <a:endParaRPr lang="it-IT"/>
          </a:p>
        </p:txBody>
      </p:sp>
      <p:sp>
        <p:nvSpPr>
          <p:cNvPr id="5" name="Segnaposto piè di pagina 4">
            <a:extLst>
              <a:ext uri="{FF2B5EF4-FFF2-40B4-BE49-F238E27FC236}">
                <a16:creationId xmlns:a16="http://schemas.microsoft.com/office/drawing/2014/main" xmlns="" id="{B1CCBF15-0C86-8982-A992-AEDCBEFA40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DB10C26D-EF57-5E13-627C-9700CB7F81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AD599-0830-D045-8908-FAC063AED6F4}" type="slidenum">
              <a:rPr lang="it-IT" smtClean="0"/>
              <a:pPr/>
              <a:t>‹#›</a:t>
            </a:fld>
            <a:endParaRPr lang="it-IT"/>
          </a:p>
        </p:txBody>
      </p:sp>
    </p:spTree>
    <p:extLst>
      <p:ext uri="{BB962C8B-B14F-4D97-AF65-F5344CB8AC3E}">
        <p14:creationId xmlns:p14="http://schemas.microsoft.com/office/powerpoint/2010/main" val="3328738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B416B460-D88F-A660-CDAD-49748E7EEE8D}"/>
              </a:ext>
            </a:extLst>
          </p:cNvPr>
          <p:cNvPicPr>
            <a:picLocks noChangeAspect="1"/>
          </p:cNvPicPr>
          <p:nvPr/>
        </p:nvPicPr>
        <p:blipFill>
          <a:blip r:embed="rId3"/>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xmlns="" id="{48AEEDEE-6320-12F1-3713-D126ED214A03}"/>
              </a:ext>
            </a:extLst>
          </p:cNvPr>
          <p:cNvSpPr txBox="1"/>
          <p:nvPr/>
        </p:nvSpPr>
        <p:spPr>
          <a:xfrm>
            <a:off x="467039" y="2399808"/>
            <a:ext cx="8820615" cy="2616101"/>
          </a:xfrm>
          <a:prstGeom prst="rect">
            <a:avLst/>
          </a:prstGeom>
          <a:noFill/>
        </p:spPr>
        <p:txBody>
          <a:bodyPr wrap="square" rtlCol="0">
            <a:spAutoFit/>
          </a:bodyPr>
          <a:lstStyle/>
          <a:p>
            <a:r>
              <a:rPr lang="it-IT" sz="3600" dirty="0" smtClean="0">
                <a:solidFill>
                  <a:schemeClr val="bg1"/>
                </a:solidFill>
              </a:rPr>
              <a:t>Psicologia dell’invecchiamento</a:t>
            </a:r>
          </a:p>
          <a:p>
            <a:endParaRPr lang="it-IT" sz="3600" dirty="0">
              <a:solidFill>
                <a:schemeClr val="bg1"/>
              </a:solidFill>
            </a:endParaRPr>
          </a:p>
          <a:p>
            <a:r>
              <a:rPr lang="it-IT" sz="3600" dirty="0" smtClean="0">
                <a:solidFill>
                  <a:schemeClr val="bg1"/>
                </a:solidFill>
              </a:rPr>
              <a:t>Prof. Raffaele De Luca </a:t>
            </a:r>
            <a:r>
              <a:rPr lang="it-IT" sz="3600" dirty="0" smtClean="0">
                <a:solidFill>
                  <a:schemeClr val="bg1"/>
                </a:solidFill>
              </a:rPr>
              <a:t>Picione</a:t>
            </a:r>
          </a:p>
          <a:p>
            <a:r>
              <a:rPr lang="it-IT" sz="2800" dirty="0" smtClean="0">
                <a:solidFill>
                  <a:schemeClr val="bg1"/>
                </a:solidFill>
              </a:rPr>
              <a:t>Professore Ordinario di Psicologia Dinamica</a:t>
            </a:r>
          </a:p>
          <a:p>
            <a:r>
              <a:rPr lang="it-IT" sz="2800" dirty="0" smtClean="0">
                <a:solidFill>
                  <a:schemeClr val="bg1"/>
                </a:solidFill>
              </a:rPr>
              <a:t>Università </a:t>
            </a:r>
            <a:r>
              <a:rPr lang="it-IT" sz="2800" dirty="0" smtClean="0">
                <a:solidFill>
                  <a:schemeClr val="bg1"/>
                </a:solidFill>
              </a:rPr>
              <a:t>Giustino Fortunato</a:t>
            </a:r>
            <a:endParaRPr lang="it-IT" sz="6000" b="1" dirty="0">
              <a:solidFill>
                <a:schemeClr val="bg1"/>
              </a:solidFill>
            </a:endParaRPr>
          </a:p>
        </p:txBody>
      </p:sp>
    </p:spTree>
    <p:extLst>
      <p:ext uri="{BB962C8B-B14F-4D97-AF65-F5344CB8AC3E}">
        <p14:creationId xmlns:p14="http://schemas.microsoft.com/office/powerpoint/2010/main" val="411204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023" y="573206"/>
            <a:ext cx="11041039" cy="3550074"/>
          </a:xfrm>
          <a:prstGeom prst="rect">
            <a:avLst/>
          </a:prstGeom>
        </p:spPr>
        <p:txBody>
          <a:bodyPr wrap="square">
            <a:spAutoFit/>
          </a:bodyPr>
          <a:lstStyle/>
          <a:p>
            <a:pPr marL="457200">
              <a:lnSpc>
                <a:spcPct val="107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Tuttavia è necessario il mantenimento di una prospettiva capace di considerare la dimensione soggettiva della malattia, i vissuti emozionali, l’identità personale e sociale, i valori culturali e la storia… tutti questi elementi rappresentano il tessuto fondamentale umano della qualità di vita anche nella persona con demenza.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Si assiste ad un’uscita dall’ottica prettamente assistenzialista per favorire “approcci sartoriali” volte a personalizzare cure e sistemi di relazioni tra persona e ambiente (familiare, socio-culturale, istituzionale, etc.)</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6306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2322" y="1173708"/>
            <a:ext cx="8707272" cy="3993401"/>
          </a:xfrm>
          <a:prstGeom prst="rect">
            <a:avLst/>
          </a:prstGeom>
        </p:spPr>
        <p:txBody>
          <a:bodyPr wrap="square">
            <a:spAutoFit/>
          </a:bodyPr>
          <a:lstStyle/>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Ambiente sfavorevole: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isolamento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emarginazione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it-IT" sz="2400" dirty="0" smtClean="0">
                <a:latin typeface="Times New Roman" panose="02020603050405020304" pitchFamily="18" charset="0"/>
                <a:ea typeface="Calibri" panose="020F0502020204030204" pitchFamily="34" charset="0"/>
                <a:cs typeface="Times New Roman" panose="02020603050405020304" pitchFamily="18" charset="0"/>
              </a:rPr>
              <a:t>Abbandono</a:t>
            </a:r>
          </a:p>
          <a:p>
            <a:pPr lvl="0">
              <a:lnSpc>
                <a:spcPct val="107000"/>
              </a:lnSpc>
              <a:spcAft>
                <a:spcPts val="800"/>
              </a:spcAft>
              <a:tabLst>
                <a:tab pos="457200" algn="l"/>
              </a:tabLs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Ambiente favorevole: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stimolazione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socializzazione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creatività</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8679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0060" y="1241947"/>
            <a:ext cx="10181230" cy="3854068"/>
          </a:xfrm>
          <a:prstGeom prst="rect">
            <a:avLst/>
          </a:prstGeom>
        </p:spPr>
        <p:txBody>
          <a:bodyPr wrap="square">
            <a:spAutoFit/>
          </a:bodyPr>
          <a:lstStyle/>
          <a:p>
            <a:pPr>
              <a:lnSpc>
                <a:spcPct val="107000"/>
              </a:lnSpc>
              <a:spcAft>
                <a:spcPts val="800"/>
              </a:spcAft>
            </a:pPr>
            <a:r>
              <a:rPr lang="it-IT" sz="2400" dirty="0" smtClean="0">
                <a:latin typeface="Times New Roman" panose="02020603050405020304" pitchFamily="18" charset="0"/>
                <a:ea typeface="Calibri" panose="020F0502020204030204" pitchFamily="34" charset="0"/>
                <a:cs typeface="Times New Roman" panose="02020603050405020304" pitchFamily="18" charset="0"/>
              </a:rPr>
              <a:t>Spesso l’invecchiamento viene studiato in un’ottica esclusivamente di declino delle competenze e della necessità di preparare figure professionali altamente specializzate nell’assistenza della persona anziana, rischiando di trascurare che oltre all’assistenza e alla rieducazione è fondamentale affiancare e supportare percorsi di </a:t>
            </a:r>
            <a:r>
              <a:rPr lang="it-IT" sz="2400" b="1" dirty="0" smtClean="0">
                <a:latin typeface="Times New Roman" panose="02020603050405020304" pitchFamily="18" charset="0"/>
                <a:ea typeface="Calibri" panose="020F0502020204030204" pitchFamily="34" charset="0"/>
                <a:cs typeface="Times New Roman" panose="02020603050405020304" pitchFamily="18" charset="0"/>
              </a:rPr>
              <a:t>sviluppo</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 e di </a:t>
            </a:r>
            <a:r>
              <a:rPr lang="it-IT" sz="2400" b="1" dirty="0" smtClean="0">
                <a:latin typeface="Times New Roman" panose="02020603050405020304" pitchFamily="18" charset="0"/>
                <a:ea typeface="Calibri" panose="020F0502020204030204" pitchFamily="34" charset="0"/>
                <a:cs typeface="Times New Roman" panose="02020603050405020304" pitchFamily="18" charset="0"/>
              </a:rPr>
              <a:t>arricchimento.</a:t>
            </a:r>
          </a:p>
          <a:p>
            <a:pPr>
              <a:lnSpc>
                <a:spcPct val="107000"/>
              </a:lnSpc>
              <a:spcAft>
                <a:spcPts val="800"/>
              </a:spcAft>
            </a:pP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b="1" dirty="0" smtClean="0">
                <a:latin typeface="Times New Roman" panose="02020603050405020304" pitchFamily="18" charset="0"/>
                <a:ea typeface="Calibri" panose="020F0502020204030204" pitchFamily="34" charset="0"/>
                <a:cs typeface="Times New Roman" panose="02020603050405020304" pitchFamily="18" charset="0"/>
              </a:rPr>
              <a:t>Sviluppo, crescita e arricchimento</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 sono termini che paiono maggiormente consoni all’infanzia e all’adolescenza. Come vedremo sono processi centrali in ogni fase della vita.</a:t>
            </a: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3367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1" y="518614"/>
            <a:ext cx="10085696" cy="5039585"/>
          </a:xfrm>
          <a:prstGeom prst="rect">
            <a:avLst/>
          </a:prstGeom>
        </p:spPr>
        <p:txBody>
          <a:bodyPr wrap="square">
            <a:spAutoFit/>
          </a:bodyPr>
          <a:lstStyle/>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Sebbene appaia spesso in salienza un </a:t>
            </a:r>
            <a:r>
              <a:rPr lang="it-IT" sz="2400" b="1" dirty="0">
                <a:latin typeface="Times New Roman" panose="02020603050405020304" pitchFamily="18" charset="0"/>
                <a:ea typeface="Calibri" panose="020F0502020204030204" pitchFamily="34" charset="0"/>
                <a:cs typeface="Times New Roman" panose="02020603050405020304" pitchFamily="18" charset="0"/>
              </a:rPr>
              <a:t>bilancio in perdita</a:t>
            </a:r>
            <a:r>
              <a:rPr lang="it-IT" sz="2400" dirty="0">
                <a:latin typeface="Times New Roman" panose="02020603050405020304" pitchFamily="18" charset="0"/>
                <a:ea typeface="Calibri" panose="020F0502020204030204" pitchFamily="34" charset="0"/>
                <a:cs typeface="Times New Roman" panose="02020603050405020304" pitchFamily="18" charset="0"/>
              </a:rPr>
              <a:t> nell’età anziana (quali capacità, forze e risorse si </a:t>
            </a:r>
            <a:r>
              <a:rPr lang="it-IT" sz="2400" b="1" dirty="0">
                <a:latin typeface="Times New Roman" panose="02020603050405020304" pitchFamily="18" charset="0"/>
                <a:ea typeface="Calibri" panose="020F0502020204030204" pitchFamily="34" charset="0"/>
                <a:cs typeface="Times New Roman" panose="02020603050405020304" pitchFamily="18" charset="0"/>
              </a:rPr>
              <a:t>perdono</a:t>
            </a:r>
            <a:r>
              <a:rPr lang="it-IT" sz="2400" dirty="0">
                <a:latin typeface="Times New Roman" panose="02020603050405020304" pitchFamily="18" charset="0"/>
                <a:ea typeface="Calibri" panose="020F0502020204030204" pitchFamily="34" charset="0"/>
                <a:cs typeface="Times New Roman" panose="02020603050405020304" pitchFamily="18" charset="0"/>
              </a:rPr>
              <a:t> o in che </a:t>
            </a:r>
            <a:r>
              <a:rPr lang="it-IT" sz="2400" b="1" dirty="0">
                <a:latin typeface="Times New Roman" panose="02020603050405020304" pitchFamily="18" charset="0"/>
                <a:ea typeface="Calibri" panose="020F0502020204030204" pitchFamily="34" charset="0"/>
                <a:cs typeface="Times New Roman" panose="02020603050405020304" pitchFamily="18" charset="0"/>
              </a:rPr>
              <a:t>misura</a:t>
            </a:r>
            <a:r>
              <a:rPr lang="it-IT" sz="2400" dirty="0">
                <a:latin typeface="Times New Roman" panose="02020603050405020304" pitchFamily="18" charset="0"/>
                <a:ea typeface="Calibri" panose="020F0502020204030204" pitchFamily="34" charset="0"/>
                <a:cs typeface="Times New Roman" panose="02020603050405020304" pitchFamily="18" charset="0"/>
              </a:rPr>
              <a:t> vengono a mancare…?), in realtà si tratta di costruire una competenza professionale volta alla complessità e al lavoro multidisciplinare e di équipe. </a:t>
            </a:r>
            <a:endParaRPr lang="it-IT" sz="2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Se da un lato il processo di invecchiamento si caratterizza per una modificazione in negativo di capacità fisiche, neurobiologiche e cognitive (con influenza sulle attività funzionali quotidiane: es. guidare, usare la tecnologia, ricordare date o appuntamenti, etc.) durante l’invecchiamento si osserva anche una </a:t>
            </a:r>
            <a:r>
              <a:rPr lang="it-IT" sz="2400" b="1" dirty="0">
                <a:latin typeface="Times New Roman" panose="02020603050405020304" pitchFamily="18" charset="0"/>
                <a:ea typeface="Calibri" panose="020F0502020204030204" pitchFamily="34" charset="0"/>
                <a:cs typeface="Times New Roman" panose="02020603050405020304" pitchFamily="18" charset="0"/>
              </a:rPr>
              <a:t>intelligenza cristallizzata</a:t>
            </a:r>
            <a:r>
              <a:rPr lang="it-IT" sz="2400" dirty="0">
                <a:latin typeface="Times New Roman" panose="02020603050405020304" pitchFamily="18" charset="0"/>
                <a:ea typeface="Calibri" panose="020F0502020204030204" pitchFamily="34" charset="0"/>
                <a:cs typeface="Times New Roman" panose="02020603050405020304" pitchFamily="18" charset="0"/>
              </a:rPr>
              <a:t> (cioè il risultato capitalizzato dell’esperienza accumulata durante la vita) che può compensare le perdite offrendo forme di adattamento e trasformazioni.</a:t>
            </a: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664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2" y="900752"/>
            <a:ext cx="10590662" cy="3927550"/>
          </a:xfrm>
          <a:prstGeom prst="rect">
            <a:avLst/>
          </a:prstGeom>
        </p:spPr>
        <p:txBody>
          <a:bodyPr wrap="square">
            <a:spAutoFit/>
          </a:bodyPr>
          <a:lstStyle/>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Origini della psicologia </a:t>
            </a:r>
            <a:r>
              <a:rPr lang="it-IT" sz="2400" b="1" dirty="0" smtClean="0">
                <a:latin typeface="Times New Roman" panose="02020603050405020304" pitchFamily="18" charset="0"/>
                <a:ea typeface="Calibri" panose="020F0502020204030204" pitchFamily="34" charset="0"/>
                <a:cs typeface="Times New Roman" panose="02020603050405020304" pitchFamily="18" charset="0"/>
              </a:rPr>
              <a:t>dell’invecchiamento</a:t>
            </a:r>
          </a:p>
          <a:p>
            <a:pPr>
              <a:lnSpc>
                <a:spcPct val="107000"/>
              </a:lnSpc>
              <a:spcAft>
                <a:spcPts val="800"/>
              </a:spcAf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err="1">
                <a:latin typeface="Times New Roman" panose="02020603050405020304" pitchFamily="18" charset="0"/>
                <a:ea typeface="Calibri" panose="020F0502020204030204" pitchFamily="34" charset="0"/>
                <a:cs typeface="Times New Roman" panose="02020603050405020304" pitchFamily="18" charset="0"/>
              </a:rPr>
              <a:t>Sergej</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dirty="0" err="1">
                <a:latin typeface="Times New Roman" panose="02020603050405020304" pitchFamily="18" charset="0"/>
                <a:ea typeface="Calibri" panose="020F0502020204030204" pitchFamily="34" charset="0"/>
                <a:cs typeface="Times New Roman" panose="02020603050405020304" pitchFamily="18" charset="0"/>
              </a:rPr>
              <a:t>Botkin</a:t>
            </a:r>
            <a:r>
              <a:rPr lang="it-IT" sz="2400" dirty="0">
                <a:latin typeface="Times New Roman" panose="02020603050405020304" pitchFamily="18" charset="0"/>
                <a:ea typeface="Calibri" panose="020F0502020204030204" pitchFamily="34" charset="0"/>
                <a:cs typeface="Times New Roman" panose="02020603050405020304" pitchFamily="18" charset="0"/>
              </a:rPr>
              <a:t> nel 1920 – conduzione di un ampio studio caratterizzato dalla raccolta di dati scientifici per la differenziazione tra invecchiamento patologico e invecchiamento non patologico. </a:t>
            </a:r>
            <a:endParaRPr lang="it-IT" sz="2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In Italia abbiamo la figura centrale dello studioso Marcello Cesa-Bianchi con i suoi studi a partire dagli anni 50 (sulla valutazione delle capacità cognitive della popolazione anziana non patologica).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678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2" y="627797"/>
            <a:ext cx="11041038" cy="4410118"/>
          </a:xfrm>
          <a:prstGeom prst="rect">
            <a:avLst/>
          </a:prstGeom>
        </p:spPr>
        <p:txBody>
          <a:bodyPr wrap="square">
            <a:spAutoFit/>
          </a:bodyPr>
          <a:lstStyle/>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Attualmente sono presenti tre grandi filoni della psicologia dell’invecchiamento: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b="1" dirty="0">
                <a:latin typeface="Times New Roman" panose="02020603050405020304" pitchFamily="18" charset="0"/>
                <a:ea typeface="Calibri" panose="020F0502020204030204" pitchFamily="34" charset="0"/>
                <a:cs typeface="Times New Roman" panose="02020603050405020304" pitchFamily="18" charset="0"/>
              </a:rPr>
              <a:t>Psicologia della vecchiaia</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i="1" dirty="0">
                <a:latin typeface="Times New Roman" panose="02020603050405020304" pitchFamily="18" charset="0"/>
                <a:ea typeface="Calibri" panose="020F0502020204030204" pitchFamily="34" charset="0"/>
                <a:cs typeface="Times New Roman" panose="02020603050405020304" pitchFamily="18" charset="0"/>
              </a:rPr>
              <a:t>Psychology of the </a:t>
            </a:r>
            <a:r>
              <a:rPr lang="it-IT" sz="2400" i="1" u="sng" dirty="0" err="1">
                <a:latin typeface="Times New Roman" panose="02020603050405020304" pitchFamily="18" charset="0"/>
                <a:ea typeface="Calibri" panose="020F0502020204030204" pitchFamily="34" charset="0"/>
                <a:cs typeface="Times New Roman" panose="02020603050405020304" pitchFamily="18" charset="0"/>
              </a:rPr>
              <a:t>Aged</a:t>
            </a:r>
            <a:r>
              <a:rPr lang="it-IT" sz="2400" dirty="0">
                <a:latin typeface="Times New Roman" panose="02020603050405020304" pitchFamily="18" charset="0"/>
                <a:ea typeface="Calibri" panose="020F0502020204030204" pitchFamily="34" charset="0"/>
                <a:cs typeface="Times New Roman" panose="02020603050405020304" pitchFamily="18" charset="0"/>
              </a:rPr>
              <a:t>): ricerca sulle condizioni di vita (personale,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cognitiva</a:t>
            </a:r>
            <a:r>
              <a:rPr lang="it-IT" sz="2400" dirty="0">
                <a:latin typeface="Times New Roman" panose="02020603050405020304" pitchFamily="18" charset="0"/>
                <a:ea typeface="Calibri" panose="020F0502020204030204" pitchFamily="34" charset="0"/>
                <a:cs typeface="Times New Roman" panose="02020603050405020304" pitchFamily="18" charset="0"/>
              </a:rPr>
              <a:t>, sociale, ecc.) e le caratteristiche specifiche in questa fase di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età</a:t>
            </a:r>
          </a:p>
          <a:p>
            <a:pPr lvl="0">
              <a:lnSpc>
                <a:spcPct val="107000"/>
              </a:lnSpc>
              <a:spcAft>
                <a:spcPts val="0"/>
              </a:spcAft>
              <a:tabLst>
                <a:tab pos="457200" algn="l"/>
              </a:tabLs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b="1" dirty="0">
                <a:latin typeface="Times New Roman" panose="02020603050405020304" pitchFamily="18" charset="0"/>
                <a:ea typeface="Calibri" panose="020F0502020204030204" pitchFamily="34" charset="0"/>
                <a:cs typeface="Times New Roman" panose="02020603050405020304" pitchFamily="18" charset="0"/>
              </a:rPr>
              <a:t>Psicologia dell’età anziana</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i="1" dirty="0">
                <a:latin typeface="Times New Roman" panose="02020603050405020304" pitchFamily="18" charset="0"/>
                <a:ea typeface="Calibri" panose="020F0502020204030204" pitchFamily="34" charset="0"/>
                <a:cs typeface="Times New Roman" panose="02020603050405020304" pitchFamily="18" charset="0"/>
              </a:rPr>
              <a:t>Psychology of </a:t>
            </a:r>
            <a:r>
              <a:rPr lang="it-IT" sz="2400" i="1" u="sng" dirty="0">
                <a:latin typeface="Times New Roman" panose="02020603050405020304" pitchFamily="18" charset="0"/>
                <a:ea typeface="Calibri" panose="020F0502020204030204" pitchFamily="34" charset="0"/>
                <a:cs typeface="Times New Roman" panose="02020603050405020304" pitchFamily="18" charset="0"/>
              </a:rPr>
              <a:t>Age</a:t>
            </a:r>
            <a:r>
              <a:rPr lang="it-IT" sz="2400" dirty="0">
                <a:latin typeface="Times New Roman" panose="02020603050405020304" pitchFamily="18" charset="0"/>
                <a:ea typeface="Calibri" panose="020F0502020204030204" pitchFamily="34" charset="0"/>
                <a:cs typeface="Times New Roman" panose="02020603050405020304" pitchFamily="18" charset="0"/>
              </a:rPr>
              <a:t>): utilizzo di studi trasversali per comparare le prestazioni delle persone anziane in confronto con altre fasce d’età. </a:t>
            </a:r>
            <a:endParaRPr lang="it-IT" sz="2400" dirty="0" smtClean="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tabLst>
                <a:tab pos="457200" algn="l"/>
              </a:tabLs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it-IT" sz="2400" b="1" dirty="0">
                <a:latin typeface="Times New Roman" panose="02020603050405020304" pitchFamily="18" charset="0"/>
                <a:ea typeface="Calibri" panose="020F0502020204030204" pitchFamily="34" charset="0"/>
                <a:cs typeface="Times New Roman" panose="02020603050405020304" pitchFamily="18" charset="0"/>
              </a:rPr>
              <a:t>Psicologia dell’invecchiamento</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i="1" dirty="0">
                <a:latin typeface="Times New Roman" panose="02020603050405020304" pitchFamily="18" charset="0"/>
                <a:ea typeface="Calibri" panose="020F0502020204030204" pitchFamily="34" charset="0"/>
                <a:cs typeface="Times New Roman" panose="02020603050405020304" pitchFamily="18" charset="0"/>
              </a:rPr>
              <a:t>Psychology of </a:t>
            </a:r>
            <a:r>
              <a:rPr lang="it-IT" sz="2400" i="1" u="sng" dirty="0" err="1">
                <a:latin typeface="Times New Roman" panose="02020603050405020304" pitchFamily="18" charset="0"/>
                <a:ea typeface="Calibri" panose="020F0502020204030204" pitchFamily="34" charset="0"/>
                <a:cs typeface="Times New Roman" panose="02020603050405020304" pitchFamily="18" charset="0"/>
              </a:rPr>
              <a:t>Aging</a:t>
            </a:r>
            <a:r>
              <a:rPr lang="it-IT" sz="2400" dirty="0">
                <a:latin typeface="Times New Roman" panose="02020603050405020304" pitchFamily="18" charset="0"/>
                <a:ea typeface="Calibri" panose="020F0502020204030204" pitchFamily="34" charset="0"/>
                <a:cs typeface="Times New Roman" panose="02020603050405020304" pitchFamily="18" charset="0"/>
              </a:rPr>
              <a:t>): viene studiata la condizione anziana in tutto l’arco di vita (anche considerando le due prospettive precedenti) per comprendere i cambiamenti nelle diverse età, prevederne le modificazioni future,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massimizzando </a:t>
            </a:r>
            <a:r>
              <a:rPr lang="it-IT" sz="2400" dirty="0">
                <a:latin typeface="Times New Roman" panose="02020603050405020304" pitchFamily="18" charset="0"/>
                <a:ea typeface="Calibri" panose="020F0502020204030204" pitchFamily="34" charset="0"/>
                <a:cs typeface="Times New Roman" panose="02020603050405020304" pitchFamily="18" charset="0"/>
              </a:rPr>
              <a:t>fattori e risorse di sviluppo e riducendo ostacoli e elementi di criticità.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533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263" y="545911"/>
            <a:ext cx="10413241" cy="3792000"/>
          </a:xfrm>
          <a:prstGeom prst="rect">
            <a:avLst/>
          </a:prstGeom>
        </p:spPr>
        <p:txBody>
          <a:bodyPr wrap="square">
            <a:spAutoFit/>
          </a:bodyPr>
          <a:lstStyle/>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Il ruolo del professionista dell’invecchiamento sempre più ha una </a:t>
            </a:r>
            <a:r>
              <a:rPr lang="it-IT" sz="2400" b="1" i="1" u="sng" dirty="0">
                <a:latin typeface="Times New Roman" panose="02020603050405020304" pitchFamily="18" charset="0"/>
                <a:ea typeface="Calibri" panose="020F0502020204030204" pitchFamily="34" charset="0"/>
                <a:cs typeface="Times New Roman" panose="02020603050405020304" pitchFamily="18" charset="0"/>
              </a:rPr>
              <a:t>funzione educativa</a:t>
            </a:r>
            <a:r>
              <a:rPr lang="it-IT" sz="2400" dirty="0">
                <a:latin typeface="Times New Roman" panose="02020603050405020304" pitchFamily="18" charset="0"/>
                <a:ea typeface="Calibri" panose="020F0502020204030204" pitchFamily="34" charset="0"/>
                <a:cs typeface="Times New Roman" panose="02020603050405020304" pitchFamily="18" charset="0"/>
              </a:rPr>
              <a:t> (e non puramente assistenziale), di </a:t>
            </a:r>
            <a:r>
              <a:rPr lang="it-IT" sz="2400" b="1" i="1" u="sng" dirty="0">
                <a:latin typeface="Times New Roman" panose="02020603050405020304" pitchFamily="18" charset="0"/>
                <a:ea typeface="Calibri" panose="020F0502020204030204" pitchFamily="34" charset="0"/>
                <a:cs typeface="Times New Roman" panose="02020603050405020304" pitchFamily="18" charset="0"/>
              </a:rPr>
              <a:t>modifica degli atteggiamenti stigmatizzanti</a:t>
            </a:r>
            <a:r>
              <a:rPr lang="it-IT" sz="2400" dirty="0">
                <a:latin typeface="Times New Roman" panose="02020603050405020304" pitchFamily="18" charset="0"/>
                <a:ea typeface="Calibri" panose="020F0502020204030204" pitchFamily="34" charset="0"/>
                <a:cs typeface="Times New Roman" panose="02020603050405020304" pitchFamily="18" charset="0"/>
              </a:rPr>
              <a:t> e di </a:t>
            </a:r>
            <a:r>
              <a:rPr lang="it-IT" sz="2400" b="1" i="1" u="sng" dirty="0">
                <a:latin typeface="Times New Roman" panose="02020603050405020304" pitchFamily="18" charset="0"/>
                <a:ea typeface="Calibri" panose="020F0502020204030204" pitchFamily="34" charset="0"/>
                <a:cs typeface="Times New Roman" panose="02020603050405020304" pitchFamily="18" charset="0"/>
              </a:rPr>
              <a:t>responsabilizzazione della comunità e delle reti sociali verso le persone anziane. </a:t>
            </a:r>
          </a:p>
          <a:p>
            <a:pPr>
              <a:lnSpc>
                <a:spcPct val="107000"/>
              </a:lnSpc>
              <a:spcAft>
                <a:spcPts val="800"/>
              </a:spcAf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Il professionista dell’invecchiamento ha la funzione di costruire una </a:t>
            </a:r>
            <a:r>
              <a:rPr lang="it-IT" sz="2400" i="1" dirty="0">
                <a:latin typeface="Times New Roman" panose="02020603050405020304" pitchFamily="18" charset="0"/>
                <a:ea typeface="Calibri" panose="020F0502020204030204" pitchFamily="34" charset="0"/>
                <a:cs typeface="Times New Roman" panose="02020603050405020304" pitchFamily="18" charset="0"/>
              </a:rPr>
              <a:t>adeguata impalcatura</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b="1" i="1" u="sng" dirty="0">
                <a:latin typeface="Times New Roman" panose="02020603050405020304" pitchFamily="18" charset="0"/>
                <a:ea typeface="Calibri" panose="020F0502020204030204" pitchFamily="34" charset="0"/>
                <a:cs typeface="Times New Roman" panose="02020603050405020304" pitchFamily="18" charset="0"/>
              </a:rPr>
              <a:t>scaffolding</a:t>
            </a:r>
            <a:r>
              <a:rPr lang="it-IT" sz="2400" dirty="0">
                <a:latin typeface="Times New Roman" panose="02020603050405020304" pitchFamily="18" charset="0"/>
                <a:ea typeface="Calibri" panose="020F0502020204030204" pitchFamily="34" charset="0"/>
                <a:cs typeface="Times New Roman" panose="02020603050405020304" pitchFamily="18" charset="0"/>
              </a:rPr>
              <a:t>) utile per percorrere e sperimentare una traiettoria di vita ottimale.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5844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10" y="532263"/>
            <a:ext cx="11354938" cy="5215659"/>
          </a:xfrm>
          <a:prstGeom prst="rect">
            <a:avLst/>
          </a:prstGeom>
        </p:spPr>
        <p:txBody>
          <a:bodyPr wrap="square">
            <a:spAutoFit/>
          </a:bodyPr>
          <a:lstStyle/>
          <a:p>
            <a:pPr>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Linee </a:t>
            </a:r>
            <a:r>
              <a:rPr lang="it-IT" sz="2400" dirty="0">
                <a:latin typeface="Times New Roman" panose="02020603050405020304" pitchFamily="18" charset="0"/>
                <a:ea typeface="Calibri" panose="020F0502020204030204" pitchFamily="34" charset="0"/>
                <a:cs typeface="Times New Roman" panose="02020603050405020304" pitchFamily="18" charset="0"/>
              </a:rPr>
              <a:t>guida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2014 dell’APA </a:t>
            </a:r>
            <a:r>
              <a:rPr lang="it-IT" sz="2400" dirty="0">
                <a:latin typeface="Times New Roman" panose="02020603050405020304" pitchFamily="18" charset="0"/>
                <a:ea typeface="Calibri" panose="020F0502020204030204" pitchFamily="34" charset="0"/>
                <a:cs typeface="Times New Roman" panose="02020603050405020304" pitchFamily="18" charset="0"/>
              </a:rPr>
              <a:t>(</a:t>
            </a:r>
            <a:r>
              <a:rPr lang="it-IT" sz="2400" i="1" dirty="0">
                <a:latin typeface="Times New Roman" panose="02020603050405020304" pitchFamily="18" charset="0"/>
                <a:ea typeface="Calibri" panose="020F0502020204030204" pitchFamily="34" charset="0"/>
                <a:cs typeface="Times New Roman" panose="02020603050405020304" pitchFamily="18" charset="0"/>
              </a:rPr>
              <a:t>American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Psychological</a:t>
            </a:r>
            <a:r>
              <a:rPr lang="it-IT" sz="2400" i="1" dirty="0">
                <a:latin typeface="Times New Roman" panose="02020603050405020304" pitchFamily="18" charset="0"/>
                <a:ea typeface="Calibri" panose="020F0502020204030204" pitchFamily="34" charset="0"/>
                <a:cs typeface="Times New Roman" panose="02020603050405020304" pitchFamily="18" charset="0"/>
              </a:rPr>
              <a:t>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Association</a:t>
            </a:r>
            <a:r>
              <a:rPr lang="it-IT" sz="2400" dirty="0">
                <a:latin typeface="Times New Roman" panose="02020603050405020304" pitchFamily="18" charset="0"/>
                <a:ea typeface="Calibri" panose="020F0502020204030204" pitchFamily="34" charset="0"/>
                <a:cs typeface="Times New Roman" panose="02020603050405020304" pitchFamily="18" charset="0"/>
              </a:rPr>
              <a:t>) per la pratica psicologica con gli anziani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Finalità di orientare gli psicologi a valutare l’idoneità nel lavorare con le persone anziane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Wingdings" panose="05000000000000000000" pitchFamily="2" charset="2"/>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Fornire le indicazioni per un’appropriata formazione per aumentare conoscenze, abilità ed esperienze rilevanti per l’intervento con pazienti anziani, le loro famiglie e i contesti di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vita</a:t>
            </a:r>
          </a:p>
          <a:p>
            <a:pPr lvl="2">
              <a:lnSpc>
                <a:spcPct val="107000"/>
              </a:lnSpc>
              <a:spcAft>
                <a:spcPts val="800"/>
              </a:spcAf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Le linee guida riguardano </a:t>
            </a:r>
            <a:r>
              <a:rPr lang="it-IT" sz="2400" b="1" dirty="0">
                <a:latin typeface="Times New Roman" panose="02020603050405020304" pitchFamily="18" charset="0"/>
                <a:ea typeface="Calibri" panose="020F0502020204030204" pitchFamily="34" charset="0"/>
                <a:cs typeface="Times New Roman" panose="02020603050405020304" pitchFamily="18" charset="0"/>
              </a:rPr>
              <a:t>questioni cliniche</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b="1" dirty="0">
                <a:latin typeface="Times New Roman" panose="02020603050405020304" pitchFamily="18" charset="0"/>
                <a:ea typeface="Calibri" panose="020F0502020204030204" pitchFamily="34" charset="0"/>
                <a:cs typeface="Times New Roman" panose="02020603050405020304" pitchFamily="18" charset="0"/>
              </a:rPr>
              <a:t>linee di valutazione</a:t>
            </a:r>
            <a:r>
              <a:rPr lang="it-IT" sz="2400" dirty="0">
                <a:latin typeface="Times New Roman" panose="02020603050405020304" pitchFamily="18" charset="0"/>
                <a:ea typeface="Calibri" panose="020F0502020204030204" pitchFamily="34" charset="0"/>
                <a:cs typeface="Times New Roman" panose="02020603050405020304" pitchFamily="18" charset="0"/>
              </a:rPr>
              <a:t> e di </a:t>
            </a:r>
            <a:r>
              <a:rPr lang="it-IT" sz="2400" b="1" dirty="0" smtClean="0">
                <a:latin typeface="Times New Roman" panose="02020603050405020304" pitchFamily="18" charset="0"/>
                <a:ea typeface="Calibri" panose="020F0502020204030204" pitchFamily="34" charset="0"/>
                <a:cs typeface="Times New Roman" panose="02020603050405020304" pitchFamily="18" charset="0"/>
              </a:rPr>
              <a:t>intervento</a:t>
            </a:r>
          </a:p>
          <a:p>
            <a:pPr>
              <a:lnSpc>
                <a:spcPct val="107000"/>
              </a:lnSpc>
              <a:spcAft>
                <a:spcPts val="800"/>
              </a:spcAf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Non si tratta di forme protocollari e standard obbligatori né indicazioni univoche… esse forniscono un orientamento, un’ispirazione a costruire delle best </a:t>
            </a:r>
            <a:r>
              <a:rPr lang="it-IT" sz="2400" b="1" dirty="0" err="1">
                <a:latin typeface="Times New Roman" panose="02020603050405020304" pitchFamily="18" charset="0"/>
                <a:ea typeface="Calibri" panose="020F0502020204030204" pitchFamily="34" charset="0"/>
                <a:cs typeface="Times New Roman" panose="02020603050405020304" pitchFamily="18" charset="0"/>
              </a:rPr>
              <a:t>practices</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347" y="337772"/>
            <a:ext cx="10886364" cy="5794471"/>
          </a:xfrm>
          <a:prstGeom prst="rect">
            <a:avLst/>
          </a:prstGeom>
        </p:spPr>
        <p:txBody>
          <a:bodyPr wrap="square">
            <a:spAutoFit/>
          </a:bodyPr>
          <a:lstStyle/>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Importanza di una valutazione </a:t>
            </a:r>
            <a:r>
              <a:rPr lang="it-IT" sz="2400" b="1" dirty="0" err="1">
                <a:latin typeface="Times New Roman" panose="02020603050405020304" pitchFamily="18" charset="0"/>
                <a:ea typeface="Calibri" panose="020F0502020204030204" pitchFamily="34" charset="0"/>
                <a:cs typeface="Times New Roman" panose="02020603050405020304" pitchFamily="18" charset="0"/>
              </a:rPr>
              <a:t>biopsicosociale</a:t>
            </a:r>
            <a:r>
              <a:rPr lang="it-IT" sz="2400" b="1" dirty="0">
                <a:latin typeface="Times New Roman" panose="02020603050405020304" pitchFamily="18" charset="0"/>
                <a:ea typeface="Calibri" panose="020F0502020204030204" pitchFamily="34" charset="0"/>
                <a:cs typeface="Times New Roman" panose="02020603050405020304" pitchFamily="18" charset="0"/>
              </a:rPr>
              <a:t> per considerare la complessa interazione dei FATTORI DELL’INVECCHIAMENTO</a:t>
            </a:r>
            <a:r>
              <a:rPr lang="it-IT" sz="2400" b="1"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GENETICI, BIOLOGICI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CONDIZIONE ECONOMICA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LIVELLO EDUCATIVO-CULTURALE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STRUTTURA DI PERSONALITA’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EVENTI ED ESPERIENZE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AMBIENTE SOCIALE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SALUTE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AFFETTI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MOTIVAZIONI - CREATIVITA’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522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7" y="859809"/>
            <a:ext cx="11000096" cy="2536848"/>
          </a:xfrm>
          <a:prstGeom prst="rect">
            <a:avLst/>
          </a:prstGeom>
        </p:spPr>
        <p:txBody>
          <a:bodyPr wrap="square">
            <a:spAutoFit/>
          </a:bodyPr>
          <a:lstStyle/>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Importanza di un approccio che contrasti la stigmatizzazione (linea guida 2</a:t>
            </a:r>
            <a:r>
              <a:rPr lang="it-IT" sz="2400" b="1"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rispetto dei diritti, della dignità e del benessere di tutte le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persone</a:t>
            </a:r>
          </a:p>
          <a:p>
            <a:pPr lvl="0">
              <a:lnSpc>
                <a:spcPct val="107000"/>
              </a:lnSpc>
              <a:spcAft>
                <a:spcPts val="0"/>
              </a:spcAft>
              <a:tabLst>
                <a:tab pos="457200" algn="l"/>
              </a:tabLs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evitare di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lavorare </a:t>
            </a:r>
            <a:r>
              <a:rPr lang="it-IT" sz="2400" dirty="0">
                <a:latin typeface="Times New Roman" panose="02020603050405020304" pitchFamily="18" charset="0"/>
                <a:ea typeface="Calibri" panose="020F0502020204030204" pitchFamily="34" charset="0"/>
                <a:cs typeface="Times New Roman" panose="02020603050405020304" pitchFamily="18" charset="0"/>
              </a:rPr>
              <a:t>con gli anziani sotto l’influenza dei propri bias (pregiudizi) culturali e sociodemografici (vedi ad esempio l’</a:t>
            </a:r>
            <a:r>
              <a:rPr lang="it-IT" sz="2400" dirty="0" err="1">
                <a:latin typeface="Times New Roman" panose="02020603050405020304" pitchFamily="18" charset="0"/>
                <a:ea typeface="Calibri" panose="020F0502020204030204" pitchFamily="34" charset="0"/>
                <a:cs typeface="Times New Roman" panose="02020603050405020304" pitchFamily="18" charset="0"/>
              </a:rPr>
              <a:t>ageismo</a:t>
            </a:r>
            <a:r>
              <a:rPr lang="it-IT" sz="2400" dirty="0">
                <a:latin typeface="Times New Roman" panose="02020603050405020304" pitchFamily="18" charset="0"/>
                <a:ea typeface="Calibri" panose="020F0502020204030204" pitchFamily="34" charset="0"/>
                <a:cs typeface="Times New Roman" panose="02020603050405020304" pitchFamily="18" charset="0"/>
              </a:rPr>
              <a:t>)</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413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0165"/>
            <a:ext cx="10515600" cy="4351338"/>
          </a:xfrm>
        </p:spPr>
        <p:txBody>
          <a:bodyPr/>
          <a:lstStyle/>
          <a:p>
            <a:pPr marL="0" indent="0">
              <a:buNone/>
            </a:pPr>
            <a:r>
              <a:rPr lang="it-IT" i="1" dirty="0" smtClean="0">
                <a:latin typeface="Times New Roman" panose="02020603050405020304" pitchFamily="18" charset="0"/>
                <a:cs typeface="Times New Roman" panose="02020603050405020304" pitchFamily="18" charset="0"/>
              </a:rPr>
              <a:t>Prima parte </a:t>
            </a:r>
          </a:p>
          <a:p>
            <a:r>
              <a:rPr lang="it-IT" dirty="0" smtClean="0">
                <a:latin typeface="Times New Roman" panose="02020603050405020304" pitchFamily="18" charset="0"/>
                <a:cs typeface="Times New Roman" panose="02020603050405020304" pitchFamily="18" charset="0"/>
              </a:rPr>
              <a:t>Nozioni introduttive sull’invecchiamento e l’ambito di intervento della psicologia</a:t>
            </a:r>
          </a:p>
          <a:p>
            <a:pPr marL="0" indent="0">
              <a:buNone/>
            </a:pPr>
            <a:endParaRPr lang="it-IT" dirty="0" smtClean="0">
              <a:latin typeface="Times New Roman" panose="02020603050405020304" pitchFamily="18" charset="0"/>
              <a:cs typeface="Times New Roman" panose="02020603050405020304" pitchFamily="18" charset="0"/>
            </a:endParaRPr>
          </a:p>
          <a:p>
            <a:pPr marL="0" indent="0">
              <a:buNone/>
            </a:pPr>
            <a:r>
              <a:rPr lang="it-IT" dirty="0" smtClean="0">
                <a:latin typeface="Times New Roman" panose="02020603050405020304" pitchFamily="18" charset="0"/>
                <a:cs typeface="Times New Roman" panose="02020603050405020304" pitchFamily="18" charset="0"/>
              </a:rPr>
              <a:t>Seconda parte</a:t>
            </a:r>
          </a:p>
          <a:p>
            <a:r>
              <a:rPr lang="it-IT" dirty="0" smtClean="0">
                <a:latin typeface="Times New Roman" panose="02020603050405020304" pitchFamily="18" charset="0"/>
                <a:cs typeface="Times New Roman" panose="02020603050405020304" pitchFamily="18" charset="0"/>
              </a:rPr>
              <a:t>Rassegna critica delle maggiori teorie e dei modelli più rilevanti della psicologia dell’invecchiamento </a:t>
            </a:r>
          </a:p>
        </p:txBody>
      </p:sp>
    </p:spTree>
    <p:extLst>
      <p:ext uri="{BB962C8B-B14F-4D97-AF65-F5344CB8AC3E}">
        <p14:creationId xmlns:p14="http://schemas.microsoft.com/office/powerpoint/2010/main" val="404299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785" y="409434"/>
            <a:ext cx="11382233" cy="5866542"/>
          </a:xfrm>
          <a:prstGeom prst="rect">
            <a:avLst/>
          </a:prstGeom>
        </p:spPr>
        <p:txBody>
          <a:bodyPr wrap="square">
            <a:spAutoFit/>
          </a:bodyPr>
          <a:lstStyle/>
          <a:p>
            <a:pPr>
              <a:lnSpc>
                <a:spcPct val="107000"/>
              </a:lnSpc>
              <a:spcAft>
                <a:spcPts val="8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Stereotipi </a:t>
            </a:r>
            <a:r>
              <a:rPr lang="it-IT" sz="2800" dirty="0" smtClean="0">
                <a:latin typeface="Times New Roman" panose="02020603050405020304" pitchFamily="18" charset="0"/>
                <a:ea typeface="Calibri" panose="020F0502020204030204" pitchFamily="34" charset="0"/>
                <a:cs typeface="Times New Roman" panose="02020603050405020304" pitchFamily="18" charset="0"/>
              </a:rPr>
              <a:t>principali e maggiormente comuni:</a:t>
            </a:r>
          </a:p>
          <a:p>
            <a:pPr>
              <a:lnSpc>
                <a:spcPct val="107000"/>
              </a:lnSpc>
              <a:spcAft>
                <a:spcPts val="800"/>
              </a:spcAft>
            </a:pP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le persone anziane sono </a:t>
            </a:r>
            <a:r>
              <a:rPr lang="it-IT" sz="2800" i="1" dirty="0">
                <a:latin typeface="Times New Roman" panose="02020603050405020304" pitchFamily="18" charset="0"/>
                <a:ea typeface="Calibri" panose="020F0502020204030204" pitchFamily="34" charset="0"/>
                <a:cs typeface="Times New Roman" panose="02020603050405020304" pitchFamily="18" charset="0"/>
              </a:rPr>
              <a:t>socialmente isolate, fragili e malate</a:t>
            </a:r>
            <a:r>
              <a:rPr lang="it-IT" sz="2800" dirty="0">
                <a:latin typeface="Times New Roman" panose="02020603050405020304" pitchFamily="18" charset="0"/>
                <a:ea typeface="Calibri" panose="020F0502020204030204" pitchFamily="34" charset="0"/>
                <a:cs typeface="Times New Roman" panose="02020603050405020304" pitchFamily="18" charset="0"/>
              </a:rPr>
              <a:t> (con alto rischio di </a:t>
            </a:r>
            <a:r>
              <a:rPr lang="it-IT" sz="2800" b="1" dirty="0">
                <a:latin typeface="Times New Roman" panose="02020603050405020304" pitchFamily="18" charset="0"/>
                <a:ea typeface="Calibri" panose="020F0502020204030204" pitchFamily="34" charset="0"/>
                <a:cs typeface="Times New Roman" panose="02020603050405020304" pitchFamily="18" charset="0"/>
              </a:rPr>
              <a:t>depressione</a:t>
            </a:r>
            <a:r>
              <a:rPr lang="it-IT" sz="2800" dirty="0">
                <a:latin typeface="Times New Roman" panose="02020603050405020304" pitchFamily="18" charset="0"/>
                <a:ea typeface="Calibri" panose="020F0502020204030204" pitchFamily="34" charset="0"/>
                <a:cs typeface="Times New Roman" panose="02020603050405020304" pitchFamily="18" charset="0"/>
              </a:rPr>
              <a:t>)</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con il trascorrere dell’età arriva inesorabilmente ed inevitabilmente la demenza</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gli anziani sono ostinati e inflessibili</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gli anziani non sono efficienti sul posto di lavoro</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gli anziani non hanno interesse per il sesso o le relazioni intime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le persone anziane non hanno memoria, hanno peggiori prestazioni fisiche e ridotta longevità</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Uno stereotipo diventa “</a:t>
            </a:r>
            <a:r>
              <a:rPr lang="it-IT" sz="2800" b="1" i="1" dirty="0">
                <a:latin typeface="Times New Roman" panose="02020603050405020304" pitchFamily="18" charset="0"/>
                <a:ea typeface="Calibri" panose="020F0502020204030204" pitchFamily="34" charset="0"/>
                <a:cs typeface="Times New Roman" panose="02020603050405020304" pitchFamily="18" charset="0"/>
              </a:rPr>
              <a:t>profezia che si </a:t>
            </a:r>
            <a:r>
              <a:rPr lang="it-IT" sz="2800" b="1" i="1" dirty="0" err="1">
                <a:latin typeface="Times New Roman" panose="02020603050405020304" pitchFamily="18" charset="0"/>
                <a:ea typeface="Calibri" panose="020F0502020204030204" pitchFamily="34" charset="0"/>
                <a:cs typeface="Times New Roman" panose="02020603050405020304" pitchFamily="18" charset="0"/>
              </a:rPr>
              <a:t>autoavvera</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49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555" y="640291"/>
            <a:ext cx="11245755" cy="5186420"/>
          </a:xfrm>
          <a:prstGeom prst="rect">
            <a:avLst/>
          </a:prstGeom>
        </p:spPr>
        <p:txBody>
          <a:bodyPr wrap="square">
            <a:spAutoFit/>
          </a:bodyPr>
          <a:lstStyle/>
          <a:p>
            <a:pPr marL="228600">
              <a:lnSpc>
                <a:spcPct val="107000"/>
              </a:lnSpc>
              <a:spcAft>
                <a:spcPts val="8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Uno stereotipo diventa “</a:t>
            </a:r>
            <a:r>
              <a:rPr lang="it-IT" sz="2800" b="1" i="1" dirty="0">
                <a:latin typeface="Times New Roman" panose="02020603050405020304" pitchFamily="18" charset="0"/>
                <a:ea typeface="Calibri" panose="020F0502020204030204" pitchFamily="34" charset="0"/>
                <a:cs typeface="Times New Roman" panose="02020603050405020304" pitchFamily="18" charset="0"/>
              </a:rPr>
              <a:t>profezia che si </a:t>
            </a:r>
            <a:r>
              <a:rPr lang="it-IT" sz="2800" b="1" i="1" dirty="0" smtClean="0">
                <a:latin typeface="Times New Roman" panose="02020603050405020304" pitchFamily="18" charset="0"/>
                <a:ea typeface="Calibri" panose="020F0502020204030204" pitchFamily="34" charset="0"/>
                <a:cs typeface="Times New Roman" panose="02020603050405020304" pitchFamily="18" charset="0"/>
              </a:rPr>
              <a:t>auto-avvera</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endParaRPr lang="it-IT"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228600">
              <a:lnSpc>
                <a:spcPct val="107000"/>
              </a:lnSpc>
              <a:spcAft>
                <a:spcPts val="800"/>
              </a:spcAft>
            </a:pP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Si pensi al </a:t>
            </a:r>
            <a:r>
              <a:rPr lang="it-IT" sz="2800" b="1" dirty="0">
                <a:latin typeface="Times New Roman" panose="02020603050405020304" pitchFamily="18" charset="0"/>
                <a:ea typeface="Calibri" panose="020F0502020204030204" pitchFamily="34" charset="0"/>
                <a:cs typeface="Times New Roman" panose="02020603050405020304" pitchFamily="18" charset="0"/>
              </a:rPr>
              <a:t>nichilismo terapeutico</a:t>
            </a:r>
            <a:r>
              <a:rPr lang="it-IT" sz="2800" dirty="0">
                <a:latin typeface="Times New Roman" panose="02020603050405020304" pitchFamily="18" charset="0"/>
                <a:ea typeface="Calibri" panose="020F0502020204030204" pitchFamily="34" charset="0"/>
                <a:cs typeface="Times New Roman" panose="02020603050405020304" pitchFamily="18" charset="0"/>
              </a:rPr>
              <a:t> che induce gli operatori ad abbassare il carico di aspettative, di raggiungimento di obiettivi e abbassamento dell’impegno e ritardo dell’intervento… “</a:t>
            </a:r>
            <a:r>
              <a:rPr lang="it-IT" sz="2800" i="1" dirty="0">
                <a:latin typeface="Times New Roman" panose="02020603050405020304" pitchFamily="18" charset="0"/>
                <a:ea typeface="Calibri" panose="020F0502020204030204" pitchFamily="34" charset="0"/>
                <a:cs typeface="Times New Roman" panose="02020603050405020304" pitchFamily="18" charset="0"/>
              </a:rPr>
              <a:t>tanto serve a poco o a niente</a:t>
            </a:r>
            <a:r>
              <a:rPr lang="it-IT" sz="2800" dirty="0" smtClean="0">
                <a:latin typeface="Times New Roman" panose="02020603050405020304" pitchFamily="18" charset="0"/>
                <a:ea typeface="Calibri" panose="020F0502020204030204" pitchFamily="34" charset="0"/>
                <a:cs typeface="Times New Roman" panose="02020603050405020304" pitchFamily="18" charset="0"/>
              </a:rPr>
              <a:t>”).</a:t>
            </a:r>
          </a:p>
          <a:p>
            <a:pPr marL="228600">
              <a:lnSpc>
                <a:spcPct val="107000"/>
              </a:lnSpc>
              <a:spcAft>
                <a:spcPts val="800"/>
              </a:spcAft>
            </a:pPr>
            <a:endParaRPr lang="it-IT" sz="2400" dirty="0" smtClean="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Il rovescio del nichilismo terapeutico è </a:t>
            </a:r>
            <a:r>
              <a:rPr lang="it-IT" sz="2800" b="1" dirty="0">
                <a:latin typeface="Times New Roman" panose="02020603050405020304" pitchFamily="18" charset="0"/>
                <a:ea typeface="Calibri" panose="020F0502020204030204" pitchFamily="34" charset="0"/>
                <a:cs typeface="Times New Roman" panose="02020603050405020304" pitchFamily="18" charset="0"/>
              </a:rPr>
              <a:t>l’accanimento </a:t>
            </a:r>
            <a:r>
              <a:rPr lang="it-IT" sz="2800" b="1" dirty="0" smtClean="0">
                <a:latin typeface="Times New Roman" panose="02020603050405020304" pitchFamily="18" charset="0"/>
                <a:ea typeface="Calibri" panose="020F0502020204030204" pitchFamily="34" charset="0"/>
                <a:cs typeface="Times New Roman" panose="02020603050405020304" pitchFamily="18" charset="0"/>
              </a:rPr>
              <a:t>terapeutico.</a:t>
            </a:r>
          </a:p>
          <a:p>
            <a:pPr marL="228600">
              <a:lnSpc>
                <a:spcPct val="107000"/>
              </a:lnSpc>
              <a:spcAft>
                <a:spcPts val="800"/>
              </a:spcAft>
            </a:pPr>
            <a:endParaRPr lang="it-IT" sz="2800" b="1" dirty="0">
              <a:latin typeface="Times New Roman" panose="02020603050405020304" pitchFamily="18" charset="0"/>
              <a:ea typeface="Calibri" panose="020F0502020204030204" pitchFamily="34" charset="0"/>
              <a:cs typeface="Times New Roman" panose="02020603050405020304" pitchFamily="18" charset="0"/>
            </a:endParaRPr>
          </a:p>
          <a:p>
            <a:pPr marL="228600">
              <a:lnSpc>
                <a:spcPct val="107000"/>
              </a:lnSpc>
              <a:spcAft>
                <a:spcPts val="8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Assunzione spesso di un </a:t>
            </a:r>
            <a:r>
              <a:rPr lang="it-IT" sz="2800" b="1" dirty="0">
                <a:latin typeface="Times New Roman" panose="02020603050405020304" pitchFamily="18" charset="0"/>
                <a:ea typeface="Calibri" panose="020F0502020204030204" pitchFamily="34" charset="0"/>
                <a:cs typeface="Times New Roman" panose="02020603050405020304" pitchFamily="18" charset="0"/>
              </a:rPr>
              <a:t>ruolo paternalistico</a:t>
            </a:r>
            <a:r>
              <a:rPr lang="it-IT" sz="2800" dirty="0">
                <a:latin typeface="Times New Roman" panose="02020603050405020304" pitchFamily="18" charset="0"/>
                <a:ea typeface="Calibri" panose="020F0502020204030204" pitchFamily="34" charset="0"/>
                <a:cs typeface="Times New Roman" panose="02020603050405020304" pitchFamily="18" charset="0"/>
              </a:rPr>
              <a:t> con pazienti anziani che mostrano fragilità funzionali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6156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126" y="150125"/>
            <a:ext cx="11546006" cy="6569619"/>
          </a:xfrm>
          <a:prstGeom prst="rect">
            <a:avLst/>
          </a:prstGeom>
        </p:spPr>
        <p:txBody>
          <a:bodyPr wrap="square">
            <a:spAutoFit/>
          </a:bodyPr>
          <a:lstStyle/>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Per gli operatori nel campo della psicologia dell’invecchiamento è fondamentale avere </a:t>
            </a:r>
            <a:r>
              <a:rPr lang="it-IT" sz="2400" u="sng" dirty="0">
                <a:latin typeface="Times New Roman" panose="02020603050405020304" pitchFamily="18" charset="0"/>
                <a:ea typeface="Calibri" panose="020F0502020204030204" pitchFamily="34" charset="0"/>
                <a:cs typeface="Times New Roman" panose="02020603050405020304" pitchFamily="18" charset="0"/>
              </a:rPr>
              <a:t>conoscenze aggiornate teoriche e di ricerca </a:t>
            </a:r>
            <a:r>
              <a:rPr lang="it-IT" sz="2400" dirty="0">
                <a:latin typeface="Times New Roman" panose="02020603050405020304" pitchFamily="18" charset="0"/>
                <a:ea typeface="Calibri" panose="020F0502020204030204" pitchFamily="34" charset="0"/>
                <a:cs typeface="Times New Roman" panose="02020603050405020304" pitchFamily="18" charset="0"/>
              </a:rPr>
              <a:t>sull’invecchiamento: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visione dello sviluppo che si estende sull’intero arco di vita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capacità di valutare il potenziale di crescita e di maturazione psicologica ottimale anche nella terza età</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u="sng" dirty="0">
                <a:latin typeface="Times New Roman" panose="02020603050405020304" pitchFamily="18" charset="0"/>
                <a:ea typeface="Calibri" panose="020F0502020204030204" pitchFamily="34" charset="0"/>
                <a:cs typeface="Times New Roman" panose="02020603050405020304" pitchFamily="18" charset="0"/>
              </a:rPr>
              <a:t>E’ inevitabile </a:t>
            </a:r>
            <a:r>
              <a:rPr lang="it-IT" sz="2400" dirty="0">
                <a:latin typeface="Times New Roman" panose="02020603050405020304" pitchFamily="18" charset="0"/>
                <a:ea typeface="Calibri" panose="020F0502020204030204" pitchFamily="34" charset="0"/>
                <a:cs typeface="Times New Roman" panose="02020603050405020304" pitchFamily="18" charset="0"/>
              </a:rPr>
              <a:t>che l’invecchiamento richieda la necessità di adattarsi a cambiamenti fisici, limitazioni funzionali e modificazioni psicologiche e sociali (nonostante le grandi differenze interindividuali nella compara, nel percorso, nella severità e negli esiti). </a:t>
            </a:r>
            <a:endParaRPr lang="it-IT" sz="2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it-IT" sz="2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it-IT" sz="2400" dirty="0" smtClean="0">
                <a:latin typeface="Times New Roman" panose="02020603050405020304" pitchFamily="18" charset="0"/>
                <a:ea typeface="Calibri" panose="020F0502020204030204" pitchFamily="34" charset="0"/>
                <a:cs typeface="Times New Roman" panose="02020603050405020304" pitchFamily="18" charset="0"/>
              </a:rPr>
              <a:t>TUTTAVIA</a:t>
            </a:r>
          </a:p>
          <a:p>
            <a:pPr>
              <a:lnSpc>
                <a:spcPct val="107000"/>
              </a:lnSpc>
              <a:spcAft>
                <a:spcPts val="800"/>
              </a:spcAf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La popolazione anziana è estremamente </a:t>
            </a:r>
            <a:r>
              <a:rPr lang="it-IT" sz="2400" b="1" dirty="0">
                <a:latin typeface="Times New Roman" panose="02020603050405020304" pitchFamily="18" charset="0"/>
                <a:ea typeface="Calibri" panose="020F0502020204030204" pitchFamily="34" charset="0"/>
                <a:cs typeface="Times New Roman" panose="02020603050405020304" pitchFamily="18" charset="0"/>
              </a:rPr>
              <a:t>eterogenea</a:t>
            </a:r>
            <a:r>
              <a:rPr lang="it-IT" sz="2400" dirty="0">
                <a:latin typeface="Times New Roman" panose="02020603050405020304" pitchFamily="18" charset="0"/>
                <a:ea typeface="Calibri" panose="020F0502020204030204" pitchFamily="34" charset="0"/>
                <a:cs typeface="Times New Roman" panose="02020603050405020304" pitchFamily="18" charset="0"/>
              </a:rPr>
              <a:t> (più delle altre fasce d’età) e lo sarà sempre di più nei prossimi decenni. Essa differisce per </a:t>
            </a:r>
            <a:r>
              <a:rPr lang="it-IT" sz="2400" b="1" u="sng" dirty="0">
                <a:latin typeface="Times New Roman" panose="02020603050405020304" pitchFamily="18" charset="0"/>
                <a:ea typeface="Calibri" panose="020F0502020204030204" pitchFamily="34" charset="0"/>
                <a:cs typeface="Times New Roman" panose="02020603050405020304" pitchFamily="18" charset="0"/>
              </a:rPr>
              <a:t>coorte di età, genere, etnia, retroterra culturale, orientamento sessuale, istruzione, stato socioeconomico, credo religioso</a:t>
            </a:r>
            <a:r>
              <a:rPr lang="it-IT" sz="2400" dirty="0">
                <a:latin typeface="Times New Roman" panose="02020603050405020304" pitchFamily="18" charset="0"/>
                <a:ea typeface="Calibri" panose="020F0502020204030204" pitchFamily="34" charset="0"/>
                <a:cs typeface="Times New Roman" panose="02020603050405020304" pitchFamily="18" charset="0"/>
              </a:rPr>
              <a:t>…</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235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275" y="1009934"/>
            <a:ext cx="8379725" cy="2858539"/>
          </a:xfrm>
          <a:prstGeom prst="rect">
            <a:avLst/>
          </a:prstGeom>
        </p:spPr>
        <p:txBody>
          <a:bodyPr wrap="square">
            <a:spAutoFit/>
          </a:bodyPr>
          <a:lstStyle/>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L’invecchiamento è un </a:t>
            </a:r>
            <a:r>
              <a:rPr lang="it-IT" sz="2400" b="1" dirty="0">
                <a:latin typeface="Times New Roman" panose="02020603050405020304" pitchFamily="18" charset="0"/>
                <a:ea typeface="Calibri" panose="020F0502020204030204" pitchFamily="34" charset="0"/>
                <a:cs typeface="Times New Roman" panose="02020603050405020304" pitchFamily="18" charset="0"/>
              </a:rPr>
              <a:t>processo dinamico</a:t>
            </a:r>
            <a:r>
              <a:rPr lang="it-IT" sz="2400" dirty="0">
                <a:latin typeface="Times New Roman" panose="02020603050405020304" pitchFamily="18" charset="0"/>
                <a:ea typeface="Calibri" panose="020F0502020204030204" pitchFamily="34" charset="0"/>
                <a:cs typeface="Times New Roman" panose="02020603050405020304" pitchFamily="18" charset="0"/>
              </a:rPr>
              <a:t>, un processo iniziato e proseguito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lungo </a:t>
            </a:r>
            <a:r>
              <a:rPr lang="it-IT" sz="2400" dirty="0">
                <a:latin typeface="Times New Roman" panose="02020603050405020304" pitchFamily="18" charset="0"/>
                <a:ea typeface="Calibri" panose="020F0502020204030204" pitchFamily="34" charset="0"/>
                <a:cs typeface="Times New Roman" panose="02020603050405020304" pitchFamily="18" charset="0"/>
              </a:rPr>
              <a:t>tutto il continuum dell’arco di vita dove avvengono continuamente riadattamenti attraverso le </a:t>
            </a:r>
            <a:r>
              <a:rPr lang="it-IT" sz="2400" b="1" i="1" u="sng" dirty="0">
                <a:latin typeface="Times New Roman" panose="02020603050405020304" pitchFamily="18" charset="0"/>
                <a:ea typeface="Calibri" panose="020F0502020204030204" pitchFamily="34" charset="0"/>
                <a:cs typeface="Times New Roman" panose="02020603050405020304" pitchFamily="18" charset="0"/>
              </a:rPr>
              <a:t>transizioni normative</a:t>
            </a:r>
            <a:r>
              <a:rPr lang="it-IT" sz="2400" dirty="0">
                <a:latin typeface="Times New Roman" panose="02020603050405020304" pitchFamily="18" charset="0"/>
                <a:ea typeface="Calibri" panose="020F0502020204030204" pitchFamily="34" charset="0"/>
                <a:cs typeface="Times New Roman" panose="02020603050405020304" pitchFamily="18" charset="0"/>
              </a:rPr>
              <a:t> (pensionamento, cambio di residenza, trasformazione degli assetti relazionali e familiari, lutti, vedovanze) e le </a:t>
            </a:r>
            <a:r>
              <a:rPr lang="it-IT" sz="2400" b="1" i="1" u="sng" dirty="0">
                <a:latin typeface="Times New Roman" panose="02020603050405020304" pitchFamily="18" charset="0"/>
                <a:ea typeface="Calibri" panose="020F0502020204030204" pitchFamily="34" charset="0"/>
                <a:cs typeface="Times New Roman" panose="02020603050405020304" pitchFamily="18" charset="0"/>
              </a:rPr>
              <a:t>discontinuità impreviste e non normative </a:t>
            </a:r>
            <a:r>
              <a:rPr lang="it-IT" sz="2400" dirty="0">
                <a:latin typeface="Times New Roman" panose="02020603050405020304" pitchFamily="18" charset="0"/>
                <a:ea typeface="Calibri" panose="020F0502020204030204" pitchFamily="34" charset="0"/>
                <a:cs typeface="Times New Roman" panose="02020603050405020304" pitchFamily="18" charset="0"/>
              </a:rPr>
              <a:t>(eventi traumatici, problemi di salute e disabilità, incidenti, fallimenti e insuccessi…).</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8921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03" y="204716"/>
            <a:ext cx="10918209" cy="5347361"/>
          </a:xfrm>
          <a:prstGeom prst="rect">
            <a:avLst/>
          </a:prstGeom>
        </p:spPr>
        <p:txBody>
          <a:bodyPr wrap="square">
            <a:spAutoFit/>
          </a:bodyPr>
          <a:lstStyle/>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Tematiche cliniche connesse all’invecchiamento (linea guida 7 dell’APA)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u="sng" dirty="0">
                <a:latin typeface="Times New Roman" panose="02020603050405020304" pitchFamily="18" charset="0"/>
                <a:ea typeface="Calibri" panose="020F0502020204030204" pitchFamily="34" charset="0"/>
                <a:cs typeface="Times New Roman" panose="02020603050405020304" pitchFamily="18" charset="0"/>
              </a:rPr>
              <a:t>La prima difficoltà fondamentale</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consiste nell’attribuire i sottili cambiamenti cognitivi osservati nell’invecchiamento a una condizione di naturale andamento delle funzioni legate al procedere dell’età o una sottostante patologia neurodegenerativa.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Vi sono sempre diversi fattori moderatori e mediatori che influenzano i cambiamenti cognitivi nell’individuo e tra gli individui.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Per la maggior parte delle persone anziane i cambiamenti cognitivi associati all’età sono lievi e non interferiscono significativamente con il funzionamento quotidiano.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La maggior parte delle persone anziane riesce a continuare ad impegnarsi in attività quotidiane consolidate, ad interagire proficuamente con le altre persone, ad affrontare e risolvere i problemi della vita e a continuare ad acquisire nuove conoscenze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270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45" y="586854"/>
            <a:ext cx="10931857" cy="4747005"/>
          </a:xfrm>
          <a:prstGeom prst="rect">
            <a:avLst/>
          </a:prstGeom>
        </p:spPr>
        <p:txBody>
          <a:bodyPr wrap="square">
            <a:spAutoFit/>
          </a:bodyPr>
          <a:lstStyle/>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Quando si introducono </a:t>
            </a:r>
            <a:r>
              <a:rPr lang="it-IT" sz="2400" b="1" i="1" dirty="0">
                <a:latin typeface="Times New Roman" panose="02020603050405020304" pitchFamily="18" charset="0"/>
                <a:ea typeface="Calibri" panose="020F0502020204030204" pitchFamily="34" charset="0"/>
                <a:cs typeface="Times New Roman" panose="02020603050405020304" pitchFamily="18" charset="0"/>
              </a:rPr>
              <a:t>elementi di supporto nell’ambiente di vita</a:t>
            </a:r>
            <a:r>
              <a:rPr lang="it-IT" sz="2400" dirty="0">
                <a:latin typeface="Times New Roman" panose="02020603050405020304" pitchFamily="18" charset="0"/>
                <a:ea typeface="Calibri" panose="020F0502020204030204" pitchFamily="34" charset="0"/>
                <a:cs typeface="Times New Roman" panose="02020603050405020304" pitchFamily="18" charset="0"/>
              </a:rPr>
              <a:t> della persona anziana, </a:t>
            </a:r>
            <a:r>
              <a:rPr lang="it-IT" sz="2400" b="1" i="1" dirty="0">
                <a:latin typeface="Times New Roman" panose="02020603050405020304" pitchFamily="18" charset="0"/>
                <a:ea typeface="Calibri" panose="020F0502020204030204" pitchFamily="34" charset="0"/>
                <a:cs typeface="Times New Roman" panose="02020603050405020304" pitchFamily="18" charset="0"/>
              </a:rPr>
              <a:t>è essenziale bilanciare</a:t>
            </a:r>
            <a:r>
              <a:rPr lang="it-IT" sz="2400" dirty="0">
                <a:latin typeface="Times New Roman" panose="02020603050405020304" pitchFamily="18" charset="0"/>
                <a:ea typeface="Calibri" panose="020F0502020204030204" pitchFamily="34" charset="0"/>
                <a:cs typeface="Times New Roman" panose="02020603050405020304" pitchFamily="18" charset="0"/>
              </a:rPr>
              <a:t>:</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i="1" dirty="0">
                <a:latin typeface="Times New Roman" panose="02020603050405020304" pitchFamily="18" charset="0"/>
                <a:ea typeface="Calibri" panose="020F0502020204030204" pitchFamily="34" charset="0"/>
                <a:cs typeface="Times New Roman" panose="02020603050405020304" pitchFamily="18" charset="0"/>
              </a:rPr>
              <a:t>il bisogno di autonomia della persona e la qualità della vita</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b="1" i="1" dirty="0">
                <a:latin typeface="Times New Roman" panose="02020603050405020304" pitchFamily="18" charset="0"/>
                <a:ea typeface="Calibri" panose="020F0502020204030204" pitchFamily="34" charset="0"/>
                <a:cs typeface="Times New Roman" panose="02020603050405020304" pitchFamily="18" charset="0"/>
              </a:rPr>
              <a:t>con </a:t>
            </a:r>
            <a:r>
              <a:rPr lang="it-IT"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i="1" dirty="0">
                <a:latin typeface="Times New Roman" panose="02020603050405020304" pitchFamily="18" charset="0"/>
                <a:ea typeface="Calibri" panose="020F0502020204030204" pitchFamily="34" charset="0"/>
                <a:cs typeface="Times New Roman" panose="02020603050405020304" pitchFamily="18" charset="0"/>
              </a:rPr>
              <a:t>la necessaria garanzia di protezione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Man mano che la persona invecchia le lievi compromissioni funzionali devono trovare nuovi adattamenti con le trasformazioni dei contesti di via (scelta di vivere in modo indipendente o in un istituto, gestione del patrimonio, scelte legali e sanitarie…).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Altro elemento essenziale da considerare: le persone anziane spesso possono soffrire di recidive di disturbi psicologici  che hanno sperimentato da giovani, oppure sviluppare nuovi problemi in risposta a stress tipici della vecchiaia o dell’insorgenza di una neuropatologia.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654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319" y="777922"/>
            <a:ext cx="8652681" cy="4541821"/>
          </a:xfrm>
          <a:prstGeom prst="rect">
            <a:avLst/>
          </a:prstGeom>
        </p:spPr>
        <p:txBody>
          <a:bodyPr wrap="square">
            <a:spAutoFit/>
          </a:bodyPr>
          <a:lstStyle/>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Agli psicologi viene spesso chiesto di valutare le persone anziane per le seguenti aree: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capacità decisionale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deterioramento cognitivo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disturbi dell’umore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depressione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ansia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disturbi del sonno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fattori di rischio di suicidio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sintomi psicotici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gestione dei problemi comportamentali</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5386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137" y="477672"/>
            <a:ext cx="11409528" cy="5727209"/>
          </a:xfrm>
          <a:prstGeom prst="rect">
            <a:avLst/>
          </a:prstGeom>
        </p:spPr>
        <p:txBody>
          <a:bodyPr wrap="square">
            <a:spAutoFit/>
          </a:bodyPr>
          <a:lstStyle/>
          <a:p>
            <a:pPr>
              <a:lnSpc>
                <a:spcPct val="107000"/>
              </a:lnSpc>
              <a:spcAft>
                <a:spcPts val="8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Utilizzo di strumenti quali:</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intervista clinica</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misure self-report</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test di performance cognitiva</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osservazione diretta del comportamento</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800" dirty="0" smtClean="0">
                <a:latin typeface="Times New Roman" panose="02020603050405020304" pitchFamily="18" charset="0"/>
                <a:ea typeface="Calibri" panose="020F0502020204030204" pitchFamily="34" charset="0"/>
                <a:cs typeface="Times New Roman" panose="02020603050405020304" pitchFamily="18" charset="0"/>
              </a:rPr>
              <a:t>Ecc.</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pPr>
            <a:r>
              <a:rPr lang="it-IT" sz="2800" dirty="0">
                <a:latin typeface="Times New Roman" panose="02020603050405020304" pitchFamily="18" charset="0"/>
                <a:ea typeface="Calibri" panose="020F0502020204030204" pitchFamily="34" charset="0"/>
                <a:cs typeface="Times New Roman" panose="02020603050405020304" pitchFamily="18" charset="0"/>
              </a:rPr>
              <a:t>è </a:t>
            </a:r>
            <a:r>
              <a:rPr lang="it-IT" sz="2800" dirty="0" smtClean="0">
                <a:latin typeface="Times New Roman" panose="02020603050405020304" pitchFamily="18" charset="0"/>
                <a:ea typeface="Calibri" panose="020F0502020204030204" pitchFamily="34" charset="0"/>
                <a:cs typeface="Times New Roman" panose="02020603050405020304" pitchFamily="18" charset="0"/>
              </a:rPr>
              <a:t>necessario </a:t>
            </a:r>
            <a:r>
              <a:rPr lang="it-IT" sz="2800" dirty="0">
                <a:latin typeface="Times New Roman" panose="02020603050405020304" pitchFamily="18" charset="0"/>
                <a:ea typeface="Calibri" panose="020F0502020204030204" pitchFamily="34" charset="0"/>
                <a:cs typeface="Times New Roman" panose="02020603050405020304" pitchFamily="18" charset="0"/>
              </a:rPr>
              <a:t>anche avere familiarità con gli esami e test biologici</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Wingdings" panose="05000000000000000000" pitchFamily="2" charset="2"/>
              <a:buChar char=""/>
            </a:pPr>
            <a:r>
              <a:rPr lang="it-IT" sz="2800" dirty="0">
                <a:latin typeface="Times New Roman" panose="02020603050405020304" pitchFamily="18" charset="0"/>
                <a:ea typeface="Calibri" panose="020F0502020204030204" pitchFamily="34" charset="0"/>
                <a:cs typeface="Times New Roman" panose="02020603050405020304" pitchFamily="18" charset="0"/>
              </a:rPr>
              <a:t>è essenziale esaminare i fattori ambientali immediatamente connessi alla problematica presentata dalla persona anziana (sostegno familiare, accesso a servizi, posizionamento nella comunità di appartenenza, etc.)</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0165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67" y="272955"/>
            <a:ext cx="10467833" cy="5537350"/>
          </a:xfrm>
          <a:prstGeom prst="rect">
            <a:avLst/>
          </a:prstGeom>
        </p:spPr>
        <p:txBody>
          <a:bodyPr wrap="square">
            <a:spAutoFit/>
          </a:bodyPr>
          <a:lstStyle/>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Vi sono molte possibilità di intervento psicoterapico e consulenziale (che vanno sempre calati nel contesto culturale e sociale della persona anziana):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terapia della </a:t>
            </a:r>
            <a:r>
              <a:rPr lang="it-IT" sz="2400" dirty="0" err="1">
                <a:latin typeface="Times New Roman" panose="02020603050405020304" pitchFamily="18" charset="0"/>
                <a:ea typeface="Calibri" panose="020F0502020204030204" pitchFamily="34" charset="0"/>
                <a:cs typeface="Times New Roman" panose="02020603050405020304" pitchFamily="18" charset="0"/>
              </a:rPr>
              <a:t>reminescenza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terapia del lutto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psicoterapia incentrata sullo sviluppo delle risorse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err="1">
                <a:latin typeface="Times New Roman" panose="02020603050405020304" pitchFamily="18" charset="0"/>
                <a:ea typeface="Calibri" panose="020F0502020204030204" pitchFamily="34" charset="0"/>
                <a:cs typeface="Times New Roman" panose="02020603050405020304" pitchFamily="18" charset="0"/>
              </a:rPr>
              <a:t>doll</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dirty="0" err="1">
                <a:latin typeface="Times New Roman" panose="02020603050405020304" pitchFamily="18" charset="0"/>
                <a:ea typeface="Calibri" panose="020F0502020204030204" pitchFamily="34" charset="0"/>
                <a:cs typeface="Times New Roman" panose="02020603050405020304" pitchFamily="18" charset="0"/>
              </a:rPr>
              <a:t>therapy</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err="1">
                <a:latin typeface="Times New Roman" panose="02020603050405020304" pitchFamily="18" charset="0"/>
                <a:ea typeface="Calibri" panose="020F0502020204030204" pitchFamily="34" charset="0"/>
                <a:cs typeface="Times New Roman" panose="02020603050405020304" pitchFamily="18" charset="0"/>
              </a:rPr>
              <a:t>pet</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dirty="0" err="1">
                <a:latin typeface="Times New Roman" panose="02020603050405020304" pitchFamily="18" charset="0"/>
                <a:ea typeface="Calibri" panose="020F0502020204030204" pitchFamily="34" charset="0"/>
                <a:cs typeface="Times New Roman" panose="02020603050405020304" pitchFamily="18" charset="0"/>
              </a:rPr>
              <a:t>therapy</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terapie espressive per coloro che hanno difficoltà comunicative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metodi per potenziare le funzioni cognitive (ginnastica e allenamento mentale)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programmi psicoeducativi per anziani, famiglie e </a:t>
            </a:r>
            <a:r>
              <a:rPr lang="it-IT" sz="2400" dirty="0" err="1">
                <a:latin typeface="Times New Roman" panose="02020603050405020304" pitchFamily="18" charset="0"/>
                <a:ea typeface="Calibri" panose="020F0502020204030204" pitchFamily="34" charset="0"/>
                <a:cs typeface="Times New Roman" panose="02020603050405020304" pitchFamily="18" charset="0"/>
              </a:rPr>
              <a:t>caregivers</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È importante il lavoro di equipe e il coordinamento delle funzioni e obiettivi, soprattutto nella gestione di anziani con bisogni medici e psicosociali complessi.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2352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558" y="943814"/>
            <a:ext cx="10877266" cy="5936305"/>
          </a:xfrm>
          <a:prstGeom prst="rect">
            <a:avLst/>
          </a:prstGeom>
        </p:spPr>
        <p:txBody>
          <a:bodyPr wrap="square">
            <a:spAutoFit/>
          </a:bodyPr>
          <a:lstStyle/>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Molto spesso gli operatori sanitari e gli psicologi incontrano utenti con problematiche molto differente a seconda dei contesti dove lavorano: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è possibile che negli </a:t>
            </a:r>
            <a:r>
              <a:rPr lang="it-IT" sz="2400" b="1" dirty="0">
                <a:latin typeface="Times New Roman" panose="02020603050405020304" pitchFamily="18" charset="0"/>
                <a:ea typeface="Calibri" panose="020F0502020204030204" pitchFamily="34" charset="0"/>
                <a:cs typeface="Times New Roman" panose="02020603050405020304" pitchFamily="18" charset="0"/>
              </a:rPr>
              <a:t>ambulatori</a:t>
            </a:r>
            <a:r>
              <a:rPr lang="it-IT" sz="2400" dirty="0">
                <a:latin typeface="Times New Roman" panose="02020603050405020304" pitchFamily="18" charset="0"/>
                <a:ea typeface="Calibri" panose="020F0502020204030204" pitchFamily="34" charset="0"/>
                <a:cs typeface="Times New Roman" panose="02020603050405020304" pitchFamily="18" charset="0"/>
              </a:rPr>
              <a:t> si incontrino adulti anziani funzionalmente capaci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è probabile che nelle </a:t>
            </a:r>
            <a:r>
              <a:rPr lang="it-IT" sz="2400" b="1" dirty="0">
                <a:latin typeface="Times New Roman" panose="02020603050405020304" pitchFamily="18" charset="0"/>
                <a:ea typeface="Calibri" panose="020F0502020204030204" pitchFamily="34" charset="0"/>
                <a:cs typeface="Times New Roman" panose="02020603050405020304" pitchFamily="18" charset="0"/>
              </a:rPr>
              <a:t>strutture residenziali e di assistenza </a:t>
            </a:r>
            <a:r>
              <a:rPr lang="it-IT" sz="2400" dirty="0">
                <a:latin typeface="Times New Roman" panose="02020603050405020304" pitchFamily="18" charset="0"/>
                <a:ea typeface="Calibri" panose="020F0502020204030204" pitchFamily="34" charset="0"/>
                <a:cs typeface="Times New Roman" panose="02020603050405020304" pitchFamily="18" charset="0"/>
              </a:rPr>
              <a:t>a lungo termine si incontrino persone anziani con grosse limitazioni funzionali o cognitive.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it-IT"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228600">
              <a:lnSpc>
                <a:spcPct val="107000"/>
              </a:lnSpc>
              <a:spcAft>
                <a:spcPts val="800"/>
              </a:spcAft>
            </a:pPr>
            <a:r>
              <a:rPr lang="it-IT" sz="2400" dirty="0" smtClean="0">
                <a:latin typeface="Times New Roman" panose="02020603050405020304" pitchFamily="18" charset="0"/>
                <a:ea typeface="Calibri" panose="020F0502020204030204" pitchFamily="34" charset="0"/>
                <a:cs typeface="Times New Roman" panose="02020603050405020304" pitchFamily="18" charset="0"/>
              </a:rPr>
              <a:t>Queste </a:t>
            </a:r>
            <a:r>
              <a:rPr lang="it-IT" sz="2400" dirty="0">
                <a:latin typeface="Times New Roman" panose="02020603050405020304" pitchFamily="18" charset="0"/>
                <a:ea typeface="Calibri" panose="020F0502020204030204" pitchFamily="34" charset="0"/>
                <a:cs typeface="Times New Roman" panose="02020603050405020304" pitchFamily="18" charset="0"/>
              </a:rPr>
              <a:t>differenze sono essenziali per identificare e rispondere alle esigenze di prevenzione e di promozione della salute con le persone anziane. Non si possono utilizzare gli strumenti e gli interventi clinici in maniera indifferenziata e indiscriminata (non si può svolgere una psicoterapia con una persona affetta da demenza, risulterebbe estremamente noioso e innervosente utilizzare tecniche di allenamento cognitivo con individui ben funzionanti che vivono problemi di natura esistenziale…).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107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185775"/>
            <a:ext cx="6096000" cy="843693"/>
          </a:xfrm>
          <a:prstGeom prst="rect">
            <a:avLst/>
          </a:prstGeom>
        </p:spPr>
        <p:txBody>
          <a:bodyPr>
            <a:spAutoFit/>
          </a:bodyPr>
          <a:lstStyle/>
          <a:p>
            <a:pPr algn="ctr">
              <a:lnSpc>
                <a:spcPct val="107000"/>
              </a:lnSpc>
              <a:spcAft>
                <a:spcPts val="800"/>
              </a:spcAft>
            </a:pPr>
            <a:r>
              <a:rPr lang="it-IT" sz="4800" b="1" dirty="0" smtClean="0">
                <a:latin typeface="Times New Roman" panose="02020603050405020304" pitchFamily="18" charset="0"/>
                <a:ea typeface="Calibri" panose="020F0502020204030204" pitchFamily="34" charset="0"/>
                <a:cs typeface="Times New Roman" panose="02020603050405020304" pitchFamily="18" charset="0"/>
              </a:rPr>
              <a:t>Prima parte</a:t>
            </a:r>
            <a:endParaRPr lang="it-IT"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4066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65" y="84992"/>
            <a:ext cx="11750722" cy="6773008"/>
          </a:xfrm>
          <a:prstGeom prst="rect">
            <a:avLst/>
          </a:prstGeom>
        </p:spPr>
        <p:txBody>
          <a:bodyPr wrap="square">
            <a:spAutoFit/>
          </a:bodyPr>
          <a:lstStyle/>
          <a:p>
            <a:pPr marL="228600">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Un punto di grande raccomandazione è quello della </a:t>
            </a:r>
            <a:r>
              <a:rPr lang="it-IT" sz="2400" b="1" i="1" u="sng" dirty="0">
                <a:latin typeface="Times New Roman" panose="02020603050405020304" pitchFamily="18" charset="0"/>
                <a:ea typeface="Calibri" panose="020F0502020204030204" pitchFamily="34" charset="0"/>
                <a:cs typeface="Times New Roman" panose="02020603050405020304" pitchFamily="18" charset="0"/>
              </a:rPr>
              <a:t>considerazione delle questioni etiche</a:t>
            </a:r>
            <a:r>
              <a:rPr lang="it-IT" sz="2400" dirty="0">
                <a:latin typeface="Times New Roman" panose="02020603050405020304" pitchFamily="18" charset="0"/>
                <a:ea typeface="Calibri" panose="020F0502020204030204" pitchFamily="34" charset="0"/>
                <a:cs typeface="Times New Roman" panose="02020603050405020304" pitchFamily="18" charset="0"/>
              </a:rPr>
              <a:t> che deve cercare di rispettare il diritto delle persone anziane di decidere della propria vita.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Non si può mai trascurare questo punto. Spesso lo psicologo è chiamato a valutare la capacità di valutazione e scelta della persona anziana in merito alle loro </a:t>
            </a:r>
            <a:r>
              <a:rPr lang="it-IT" sz="2400" dirty="0" err="1">
                <a:latin typeface="Times New Roman" panose="02020603050405020304" pitchFamily="18" charset="0"/>
                <a:ea typeface="Calibri" panose="020F0502020204030204" pitchFamily="34" charset="0"/>
                <a:cs typeface="Times New Roman" panose="02020603050405020304" pitchFamily="18" charset="0"/>
              </a:rPr>
              <a:t>possibilitò</a:t>
            </a:r>
            <a:r>
              <a:rPr lang="it-IT" sz="2400" dirty="0">
                <a:latin typeface="Times New Roman" panose="02020603050405020304" pitchFamily="18" charset="0"/>
                <a:ea typeface="Calibri" panose="020F0502020204030204" pitchFamily="34" charset="0"/>
                <a:cs typeface="Times New Roman" panose="02020603050405020304" pitchFamily="18" charset="0"/>
              </a:rPr>
              <a:t> di decidere cure mediche, strategie finanziare, contrattuali, testamentarie o scelte di vita indipendenti.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Conflitti frequenti avvengono: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6858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all’interno della famiglia,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6858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tra i </a:t>
            </a:r>
            <a:r>
              <a:rPr lang="it-IT" sz="2400" dirty="0" err="1" smtClean="0">
                <a:latin typeface="Times New Roman" panose="02020603050405020304" pitchFamily="18" charset="0"/>
                <a:ea typeface="Calibri" panose="020F0502020204030204" pitchFamily="34" charset="0"/>
                <a:cs typeface="Times New Roman" panose="02020603050405020304" pitchFamily="18" charset="0"/>
              </a:rPr>
              <a:t>caregivers</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it-IT" sz="2400" dirty="0">
                <a:latin typeface="Times New Roman" panose="02020603050405020304" pitchFamily="18" charset="0"/>
                <a:ea typeface="Calibri" panose="020F0502020204030204" pitchFamily="34" charset="0"/>
                <a:cs typeface="Times New Roman" panose="02020603050405020304" pitchFamily="18" charset="0"/>
              </a:rPr>
              <a:t>e persone fisicamente fragili o cognitivamente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compromesse</a:t>
            </a:r>
          </a:p>
          <a:p>
            <a:pPr marL="342900" lvl="0" indent="-342900">
              <a:lnSpc>
                <a:spcPct val="107000"/>
              </a:lnSpc>
              <a:spcAft>
                <a:spcPts val="800"/>
              </a:spcAft>
              <a:buFont typeface="Times New Roman" panose="02020603050405020304" pitchFamily="18" charset="0"/>
              <a:buChar char="-"/>
              <a:tabLst>
                <a:tab pos="685800" algn="l"/>
              </a:tabLst>
            </a:pPr>
            <a:endParaRPr lang="it-IT" sz="2400" dirty="0">
              <a:latin typeface="Times New Roman" panose="02020603050405020304" pitchFamily="18" charset="0"/>
              <a:ea typeface="Calibri" panose="020F0502020204030204" pitchFamily="34" charset="0"/>
              <a:cs typeface="Times New Roman" panose="02020603050405020304" pitchFamily="18" charset="0"/>
            </a:endParaRPr>
          </a:p>
          <a:p>
            <a:r>
              <a:rPr lang="it-IT" sz="2400" dirty="0">
                <a:latin typeface="Times New Roman" panose="02020603050405020304" pitchFamily="18" charset="0"/>
                <a:ea typeface="Calibri" panose="020F0502020204030204" pitchFamily="34" charset="0"/>
                <a:cs typeface="Times New Roman" panose="02020603050405020304" pitchFamily="18" charset="0"/>
              </a:rPr>
              <a:t>Il principio generale è cercare di trovare il compromesso migliore tra i principi etici di benessere e autonomia proteggendo la sicurezza, e la capacità di scelta. Difficile equilibrio (instabile e sempre da rivedere) tra le istanze personale della persona anziana e quelle della famiglia e degli ambienti e contesti di vita).</a:t>
            </a:r>
          </a:p>
          <a:p>
            <a:r>
              <a:rPr lang="it-IT" sz="2400" dirty="0">
                <a:latin typeface="Times New Roman" panose="02020603050405020304" pitchFamily="18" charset="0"/>
                <a:ea typeface="Calibri" panose="020F0502020204030204" pitchFamily="34" charset="0"/>
                <a:cs typeface="Times New Roman" panose="02020603050405020304" pitchFamily="18" charset="0"/>
              </a:rPr>
              <a:t> </a:t>
            </a:r>
          </a:p>
          <a:p>
            <a:r>
              <a:rPr lang="it-IT" sz="2400" dirty="0">
                <a:latin typeface="Times New Roman" panose="02020603050405020304" pitchFamily="18" charset="0"/>
                <a:ea typeface="Calibri" panose="020F0502020204030204" pitchFamily="34" charset="0"/>
                <a:cs typeface="Times New Roman" panose="02020603050405020304" pitchFamily="18" charset="0"/>
              </a:rPr>
              <a:t>Questione non trascurabile del </a:t>
            </a:r>
            <a:r>
              <a:rPr lang="it-IT" sz="2400" b="1" dirty="0">
                <a:latin typeface="Times New Roman" panose="02020603050405020304" pitchFamily="18" charset="0"/>
                <a:ea typeface="Calibri" panose="020F0502020204030204" pitchFamily="34" charset="0"/>
                <a:cs typeface="Times New Roman" panose="02020603050405020304" pitchFamily="18" charset="0"/>
              </a:rPr>
              <a:t>BURNOUT</a:t>
            </a:r>
            <a:r>
              <a:rPr lang="it-IT" sz="2400" dirty="0">
                <a:latin typeface="Times New Roman" panose="02020603050405020304" pitchFamily="18" charset="0"/>
                <a:ea typeface="Calibri" panose="020F0502020204030204" pitchFamily="34" charset="0"/>
                <a:cs typeface="Times New Roman" panose="02020603050405020304" pitchFamily="18" charset="0"/>
              </a:rPr>
              <a:t> dei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caregivers</a:t>
            </a:r>
            <a:r>
              <a:rPr lang="it-IT" sz="2400" dirty="0">
                <a:latin typeface="Times New Roman" panose="02020603050405020304" pitchFamily="18" charset="0"/>
                <a:ea typeface="Calibri" panose="020F0502020204030204" pitchFamily="34" charset="0"/>
                <a:cs typeface="Times New Roman" panose="02020603050405020304" pitchFamily="18" charset="0"/>
              </a:rPr>
              <a:t> e degli </a:t>
            </a:r>
            <a:r>
              <a:rPr lang="it-IT" sz="2400" b="1" dirty="0" smtClean="0">
                <a:latin typeface="Times New Roman" panose="02020603050405020304" pitchFamily="18" charset="0"/>
                <a:ea typeface="Calibri" panose="020F0502020204030204" pitchFamily="34" charset="0"/>
                <a:cs typeface="Times New Roman" panose="02020603050405020304" pitchFamily="18" charset="0"/>
              </a:rPr>
              <a:t>operatori</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2926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5863" y="1892016"/>
            <a:ext cx="6096000" cy="655885"/>
          </a:xfrm>
          <a:prstGeom prst="rect">
            <a:avLst/>
          </a:prstGeom>
        </p:spPr>
        <p:txBody>
          <a:bodyPr>
            <a:spAutoFit/>
          </a:bodyPr>
          <a:lstStyle/>
          <a:p>
            <a:pPr algn="ctr">
              <a:lnSpc>
                <a:spcPct val="107000"/>
              </a:lnSpc>
              <a:spcAft>
                <a:spcPts val="800"/>
              </a:spcAft>
            </a:pPr>
            <a:r>
              <a:rPr lang="it-IT" sz="3600" b="1" dirty="0" smtClean="0">
                <a:latin typeface="Times New Roman" panose="02020603050405020304" pitchFamily="18" charset="0"/>
                <a:ea typeface="Calibri" panose="020F0502020204030204" pitchFamily="34" charset="0"/>
                <a:cs typeface="Times New Roman" panose="02020603050405020304" pitchFamily="18" charset="0"/>
              </a:rPr>
              <a:t>Seconda parte</a:t>
            </a:r>
            <a:endParaRPr lang="it-IT"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3604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124" y="151016"/>
            <a:ext cx="11737076" cy="6496137"/>
          </a:xfrm>
          <a:prstGeom prst="rect">
            <a:avLst/>
          </a:prstGeom>
        </p:spPr>
        <p:txBody>
          <a:bodyPr wrap="square">
            <a:spAutoFit/>
          </a:bodyPr>
          <a:lstStyle/>
          <a:p>
            <a:pPr algn="ctr">
              <a:lnSpc>
                <a:spcPct val="107000"/>
              </a:lnSpc>
              <a:spcAft>
                <a:spcPts val="800"/>
              </a:spcAft>
            </a:pPr>
            <a:r>
              <a:rPr lang="it-IT" sz="2800" b="1" dirty="0">
                <a:latin typeface="Times New Roman" panose="02020603050405020304" pitchFamily="18" charset="0"/>
                <a:ea typeface="Calibri" panose="020F0502020204030204" pitchFamily="34" charset="0"/>
                <a:cs typeface="Times New Roman" panose="02020603050405020304" pitchFamily="18" charset="0"/>
              </a:rPr>
              <a:t>Teorie dell’invecchiamento</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400" dirty="0" smtClean="0">
                <a:latin typeface="Times New Roman" panose="02020603050405020304" pitchFamily="18" charset="0"/>
                <a:ea typeface="Calibri" panose="020F0502020204030204" pitchFamily="34" charset="0"/>
                <a:cs typeface="Times New Roman" panose="02020603050405020304" pitchFamily="18" charset="0"/>
              </a:rPr>
              <a:t>Sebbene </a:t>
            </a:r>
            <a:r>
              <a:rPr lang="it-IT" sz="2400" dirty="0">
                <a:latin typeface="Times New Roman" panose="02020603050405020304" pitchFamily="18" charset="0"/>
                <a:ea typeface="Calibri" panose="020F0502020204030204" pitchFamily="34" charset="0"/>
                <a:cs typeface="Times New Roman" panose="02020603050405020304" pitchFamily="18" charset="0"/>
              </a:rPr>
              <a:t>esistano differenti linee teoriche di ricerca che hanno tentato di offrire una definizione di invecchiamento e i processi ad esso connessi, bisogna riconoscere che non esiste una definizione universale che dica quando inizi e come si caratterizzi in maniera univoca.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Si hanno diversi termini: </a:t>
            </a:r>
            <a:r>
              <a:rPr lang="it-IT" sz="2400" i="1" dirty="0">
                <a:latin typeface="Times New Roman" panose="02020603050405020304" pitchFamily="18" charset="0"/>
                <a:ea typeface="Calibri" panose="020F0502020204030204" pitchFamily="34" charset="0"/>
                <a:cs typeface="Times New Roman" panose="02020603050405020304" pitchFamily="18" charset="0"/>
              </a:rPr>
              <a:t>anzianità</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i="1" dirty="0">
                <a:latin typeface="Times New Roman" panose="02020603050405020304" pitchFamily="18" charset="0"/>
                <a:ea typeface="Calibri" panose="020F0502020204030204" pitchFamily="34" charset="0"/>
                <a:cs typeface="Times New Roman" panose="02020603050405020304" pitchFamily="18" charset="0"/>
              </a:rPr>
              <a:t>senescenza</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i="1" dirty="0">
                <a:latin typeface="Times New Roman" panose="02020603050405020304" pitchFamily="18" charset="0"/>
                <a:ea typeface="Calibri" panose="020F0502020204030204" pitchFamily="34" charset="0"/>
                <a:cs typeface="Times New Roman" panose="02020603050405020304" pitchFamily="18" charset="0"/>
              </a:rPr>
              <a:t>vecchiaia</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i="1" dirty="0">
                <a:latin typeface="Times New Roman" panose="02020603050405020304" pitchFamily="18" charset="0"/>
                <a:ea typeface="Calibri" panose="020F0502020204030204" pitchFamily="34" charset="0"/>
                <a:cs typeface="Times New Roman" panose="02020603050405020304" pitchFamily="18" charset="0"/>
              </a:rPr>
              <a:t>terza età</a:t>
            </a:r>
            <a:r>
              <a:rPr lang="it-IT" sz="2400" dirty="0">
                <a:latin typeface="Times New Roman" panose="02020603050405020304" pitchFamily="18" charset="0"/>
                <a:ea typeface="Calibri" panose="020F0502020204030204" pitchFamily="34" charset="0"/>
                <a:cs typeface="Times New Roman" panose="02020603050405020304" pitchFamily="18" charset="0"/>
              </a:rPr>
              <a:t> (la persona è ancora attiva anche se ha cessato le sue funzioni e ruoli produttivi), </a:t>
            </a:r>
            <a:r>
              <a:rPr lang="it-IT" sz="2400" i="1" dirty="0">
                <a:latin typeface="Times New Roman" panose="02020603050405020304" pitchFamily="18" charset="0"/>
                <a:ea typeface="Calibri" panose="020F0502020204030204" pitchFamily="34" charset="0"/>
                <a:cs typeface="Times New Roman" panose="02020603050405020304" pitchFamily="18" charset="0"/>
              </a:rPr>
              <a:t>quarta età</a:t>
            </a:r>
            <a:r>
              <a:rPr lang="it-IT" sz="2400" dirty="0">
                <a:latin typeface="Times New Roman" panose="02020603050405020304" pitchFamily="18" charset="0"/>
                <a:ea typeface="Calibri" panose="020F0502020204030204" pitchFamily="34" charset="0"/>
                <a:cs typeface="Times New Roman" panose="02020603050405020304" pitchFamily="18" charset="0"/>
              </a:rPr>
              <a:t> (periodo della vita in cui la persona incomincia a manifestare una trasformazione fisica e psicologica caratterizzata dalla riduzione delle proprie autonomie).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Da un punto di vista medico-geriatrico, l’invecchiamento è inteso come l’insieme dei cambiamenti che si verificano nelle cellule e nei tessuti con l’avanzare dell’età, e che sono responsabili dell’aumento del rischio di malattie e di morte.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Da un punto di vista psicologico, l’invecchiamento è considerato come il complesso delle modificazioni cui l’individuo va incontro nelle sue strutture e nelle sue funzioni, in relazione al progredire dell’età.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8097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194" y="122831"/>
            <a:ext cx="11586949" cy="6445482"/>
          </a:xfrm>
          <a:prstGeom prst="rect">
            <a:avLst/>
          </a:prstGeom>
        </p:spPr>
        <p:txBody>
          <a:bodyPr wrap="square">
            <a:spAutoFit/>
          </a:bodyPr>
          <a:lstStyle/>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La teoria psicosociale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Erik Erikson negli anni 50 introduce nella psicologia l’interessa per il periodo della tarda età.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L’identità dell’individuo non si esaurisce nella prima fase di vita ma continua per tutto l’arco del ciclo di vita (vedi la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Lifespan</a:t>
            </a:r>
            <a:r>
              <a:rPr lang="it-IT" sz="2400" i="1" dirty="0">
                <a:latin typeface="Times New Roman" panose="02020603050405020304" pitchFamily="18" charset="0"/>
                <a:ea typeface="Calibri" panose="020F0502020204030204" pitchFamily="34" charset="0"/>
                <a:cs typeface="Times New Roman" panose="02020603050405020304" pitchFamily="18" charset="0"/>
              </a:rPr>
              <a:t> psychology</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dirty="0" err="1">
                <a:latin typeface="Times New Roman" panose="02020603050405020304" pitchFamily="18" charset="0"/>
                <a:ea typeface="Calibri" panose="020F0502020204030204" pitchFamily="34" charset="0"/>
                <a:cs typeface="Times New Roman" panose="02020603050405020304" pitchFamily="18" charset="0"/>
              </a:rPr>
              <a:t>Baltes</a:t>
            </a:r>
            <a:r>
              <a:rPr lang="it-IT" sz="2400" dirty="0">
                <a:latin typeface="Times New Roman" panose="02020603050405020304" pitchFamily="18" charset="0"/>
                <a:ea typeface="Calibri" panose="020F0502020204030204" pitchFamily="34" charset="0"/>
                <a:cs typeface="Times New Roman" panose="02020603050405020304" pitchFamily="18" charset="0"/>
              </a:rPr>
              <a:t>, 1997)</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Otto fasi nello sviluppo della persona, ognuna caratterizzata dalla contrapposizione fra due   atteggiamenti o tendenze opposte che l’autore chiama  tensioni antitetiche e che costituiscono un conflitto o crisi.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L’individuo umano dipende sempre da </a:t>
            </a:r>
            <a:r>
              <a:rPr lang="it-IT" sz="2400" b="1" dirty="0">
                <a:latin typeface="Times New Roman" panose="02020603050405020304" pitchFamily="18" charset="0"/>
                <a:ea typeface="Calibri" panose="020F0502020204030204" pitchFamily="34" charset="0"/>
                <a:cs typeface="Times New Roman" panose="02020603050405020304" pitchFamily="18" charset="0"/>
              </a:rPr>
              <a:t>tre processi fondamentali</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1.</a:t>
            </a:r>
            <a:r>
              <a:rPr lang="it-IT" sz="2400" b="1" dirty="0">
                <a:latin typeface="Times New Roman" panose="02020603050405020304" pitchFamily="18" charset="0"/>
                <a:ea typeface="Calibri" panose="020F0502020204030204" pitchFamily="34" charset="0"/>
                <a:cs typeface="Times New Roman" panose="02020603050405020304" pitchFamily="18" charset="0"/>
              </a:rPr>
              <a:t>biologico</a:t>
            </a:r>
            <a:r>
              <a:rPr lang="it-IT" sz="2400" dirty="0">
                <a:latin typeface="Times New Roman" panose="02020603050405020304" pitchFamily="18" charset="0"/>
                <a:ea typeface="Calibri" panose="020F0502020204030204" pitchFamily="34" charset="0"/>
                <a:cs typeface="Times New Roman" panose="02020603050405020304" pitchFamily="18" charset="0"/>
              </a:rPr>
              <a:t> che organizza i sistemi organici che fanno parte del corpo (soma);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2.</a:t>
            </a:r>
            <a:r>
              <a:rPr lang="it-IT" sz="2400" b="1" dirty="0">
                <a:latin typeface="Times New Roman" panose="02020603050405020304" pitchFamily="18" charset="0"/>
                <a:ea typeface="Calibri" panose="020F0502020204030204" pitchFamily="34" charset="0"/>
                <a:cs typeface="Times New Roman" panose="02020603050405020304" pitchFamily="18" charset="0"/>
              </a:rPr>
              <a:t>psichico</a:t>
            </a:r>
            <a:r>
              <a:rPr lang="it-IT" sz="2400" dirty="0">
                <a:latin typeface="Times New Roman" panose="02020603050405020304" pitchFamily="18" charset="0"/>
                <a:ea typeface="Calibri" panose="020F0502020204030204" pitchFamily="34" charset="0"/>
                <a:cs typeface="Times New Roman" panose="02020603050405020304" pitchFamily="18" charset="0"/>
              </a:rPr>
              <a:t> che organizza le esperienze dell’individuo attraverso una sintesi dell’Io (psiche);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3.</a:t>
            </a:r>
            <a:r>
              <a:rPr lang="it-IT" sz="2400" b="1" dirty="0">
                <a:latin typeface="Times New Roman" panose="02020603050405020304" pitchFamily="18" charset="0"/>
                <a:ea typeface="Calibri" panose="020F0502020204030204" pitchFamily="34" charset="0"/>
                <a:cs typeface="Times New Roman" panose="02020603050405020304" pitchFamily="18" charset="0"/>
              </a:rPr>
              <a:t>comunitario</a:t>
            </a:r>
            <a:r>
              <a:rPr lang="it-IT" sz="2400" dirty="0">
                <a:latin typeface="Times New Roman" panose="02020603050405020304" pitchFamily="18" charset="0"/>
                <a:ea typeface="Calibri" panose="020F0502020204030204" pitchFamily="34" charset="0"/>
                <a:cs typeface="Times New Roman" panose="02020603050405020304" pitchFamily="18" charset="0"/>
              </a:rPr>
              <a:t> che dipende dalla cultura di appartenenza entro la quale avvengono le interazioni tra gli individui.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La maturazione fisica scrive la tabella di marcia dello sviluppo; entro i limiti da essa posti, la cultura di appartenenza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spinge, </a:t>
            </a:r>
            <a:r>
              <a:rPr lang="it-IT" sz="2400" dirty="0">
                <a:latin typeface="Times New Roman" panose="02020603050405020304" pitchFamily="18" charset="0"/>
                <a:ea typeface="Calibri" panose="020F0502020204030204" pitchFamily="34" charset="0"/>
                <a:cs typeface="Times New Roman" panose="02020603050405020304" pitchFamily="18" charset="0"/>
              </a:rPr>
              <a:t>rallenta, nutre o distrugge.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8809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193" y="313899"/>
            <a:ext cx="11477768" cy="5091522"/>
          </a:xfrm>
          <a:prstGeom prst="rect">
            <a:avLst/>
          </a:prstGeom>
        </p:spPr>
        <p:txBody>
          <a:bodyPr wrap="square">
            <a:spAutoFit/>
          </a:bodyPr>
          <a:lstStyle/>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Lo Sviluppo della </a:t>
            </a:r>
            <a:r>
              <a:rPr lang="it-IT" sz="2400" b="1" dirty="0" smtClean="0">
                <a:latin typeface="Times New Roman" panose="02020603050405020304" pitchFamily="18" charset="0"/>
                <a:ea typeface="Calibri" panose="020F0502020204030204" pitchFamily="34" charset="0"/>
                <a:cs typeface="Times New Roman" panose="02020603050405020304" pitchFamily="18" charset="0"/>
              </a:rPr>
              <a:t>personalità di Erikson</a:t>
            </a:r>
          </a:p>
          <a:p>
            <a:pPr>
              <a:lnSpc>
                <a:spcPct val="107000"/>
              </a:lnSpc>
              <a:spcAft>
                <a:spcPts val="800"/>
              </a:spcAf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Procede per stadi che presentano un dimensione bipolare con valore positivo, ad un polo, e negativo, in quello opposto.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Il passaggio normale da uno stadio a quello successivo richiede l’acquisizione delle proprietà positive dello stadio da superare.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Erikson elabora uno schema evolutivo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e in ogni </a:t>
            </a:r>
            <a:r>
              <a:rPr lang="it-IT" sz="2400" dirty="0">
                <a:latin typeface="Times New Roman" panose="02020603050405020304" pitchFamily="18" charset="0"/>
                <a:ea typeface="Calibri" panose="020F0502020204030204" pitchFamily="34" charset="0"/>
                <a:cs typeface="Times New Roman" panose="02020603050405020304" pitchFamily="18" charset="0"/>
              </a:rPr>
              <a:t>fase corrisponde una crisi psicosociale che se superata con successo rappresenta un passo avanti verso la maturità psicologica.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Una fase se risolta inadeguatamente lascia residui nevrotici.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Ad ogni fase corrisponde una modalità psicosociale di rapporto con il mondo.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La sequenza è prestabilita, ma possono variare i tempi della transizione da una fase all'altra</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277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57" t="1568" r="3803" b="-447"/>
          <a:stretch/>
        </p:blipFill>
        <p:spPr>
          <a:xfrm>
            <a:off x="218364" y="450376"/>
            <a:ext cx="11723427" cy="6018662"/>
          </a:xfrm>
          <a:prstGeom prst="rect">
            <a:avLst/>
          </a:prstGeom>
        </p:spPr>
      </p:pic>
    </p:spTree>
    <p:extLst>
      <p:ext uri="{BB962C8B-B14F-4D97-AF65-F5344CB8AC3E}">
        <p14:creationId xmlns:p14="http://schemas.microsoft.com/office/powerpoint/2010/main" val="1400253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6" y="811100"/>
            <a:ext cx="11573301" cy="5335691"/>
          </a:xfrm>
          <a:prstGeom prst="rect">
            <a:avLst/>
          </a:prstGeom>
        </p:spPr>
        <p:txBody>
          <a:bodyPr wrap="square">
            <a:spAutoFit/>
          </a:bodyPr>
          <a:lstStyle/>
          <a:p>
            <a:pPr>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1° STADIO </a:t>
            </a:r>
            <a:r>
              <a:rPr lang="it-IT"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b="1" dirty="0">
                <a:latin typeface="Times New Roman" panose="02020603050405020304" pitchFamily="18" charset="0"/>
                <a:ea typeface="Calibri" panose="020F0502020204030204" pitchFamily="34" charset="0"/>
                <a:cs typeface="Times New Roman" panose="02020603050405020304" pitchFamily="18" charset="0"/>
              </a:rPr>
              <a:t>senso fondamentale di fiducia opposto a sfiducia </a:t>
            </a:r>
            <a:r>
              <a:rPr lang="it-IT" dirty="0">
                <a:latin typeface="Times New Roman" panose="02020603050405020304" pitchFamily="18" charset="0"/>
                <a:ea typeface="Calibri" panose="020F0502020204030204" pitchFamily="34" charset="0"/>
                <a:cs typeface="Times New Roman" panose="02020603050405020304" pitchFamily="18" charset="0"/>
              </a:rPr>
              <a:t>(dalla nascita a 1 anno circa). il compito principale dell’infanzia consiste nell’acquisire un buon equilibrio fra fiducia e sfiducia. Il bambino che ha un atteggiamento di fiducia può capire che la madre gli darà da mangiare quando ha fame e lo conforterà nei momenti di paura o di dolore. Per quanto riguarda la madre nel suo aspetto interattivo, anche da parte sua ci deve essere fiducia, fiducia in se stessa come genitore e nel significato del suo ruolo di crescere il figlio.</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2° STADIO </a:t>
            </a:r>
            <a:r>
              <a:rPr lang="it-IT"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b="1" dirty="0">
                <a:latin typeface="Times New Roman" panose="02020603050405020304" pitchFamily="18" charset="0"/>
                <a:ea typeface="Calibri" panose="020F0502020204030204" pitchFamily="34" charset="0"/>
                <a:cs typeface="Times New Roman" panose="02020603050405020304" pitchFamily="18" charset="0"/>
              </a:rPr>
              <a:t>Autonomia opposta a vergogna o dubbio </a:t>
            </a:r>
            <a:r>
              <a:rPr lang="it-IT" dirty="0">
                <a:latin typeface="Times New Roman" panose="02020603050405020304" pitchFamily="18" charset="0"/>
                <a:ea typeface="Calibri" panose="020F0502020204030204" pitchFamily="34" charset="0"/>
                <a:cs typeface="Times New Roman" panose="02020603050405020304" pitchFamily="18" charset="0"/>
              </a:rPr>
              <a:t>(da 2 a 3 anni). A uno sviluppo neurologico e muscolare ulteriore si accompagna il camminare, il parlare e la capacità potenziale del controllo anale. Idealmente, i genitori creano un’atmosfera di sostegno in cui il bambino può sviluppare un senso di autocontrollo senza la perdita dell’autostima. L’autonomia rappresenta la componente positiva di questo periodo, la vergogna e il dubbio sono le componenti negative. In una società ben funzionante, i bambini mantengono per tutta la vita il senso di autonomia che viene in loro incoraggiato, e questo avviene attraverso le strutture economiche e politiche della società.</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3° STADIO </a:t>
            </a:r>
            <a:r>
              <a:rPr lang="it-IT"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b="1" dirty="0">
                <a:latin typeface="Times New Roman" panose="02020603050405020304" pitchFamily="18" charset="0"/>
                <a:ea typeface="Calibri" panose="020F0502020204030204" pitchFamily="34" charset="0"/>
                <a:cs typeface="Times New Roman" panose="02020603050405020304" pitchFamily="18" charset="0"/>
              </a:rPr>
              <a:t>Spirito di iniziativa opposto a senso di colpa </a:t>
            </a:r>
            <a:r>
              <a:rPr lang="it-IT" dirty="0">
                <a:latin typeface="Times New Roman" panose="02020603050405020304" pitchFamily="18" charset="0"/>
                <a:ea typeface="Calibri" panose="020F0502020204030204" pitchFamily="34" charset="0"/>
                <a:cs typeface="Times New Roman" panose="02020603050405020304" pitchFamily="18" charset="0"/>
              </a:rPr>
              <a:t>(da 4 a 5anni). Il bambino deve ora scoprire “che genere” di persona sta per diventare. Si appoggia proprio su chi conta per lui: vuole essere come i suoi genitori, che gli appaiono molto potenti e meravigliosi. La modalità psicosociale di base è il «</a:t>
            </a:r>
            <a:r>
              <a:rPr lang="it-IT" b="1" dirty="0">
                <a:latin typeface="Times New Roman" panose="02020603050405020304" pitchFamily="18" charset="0"/>
                <a:ea typeface="Calibri" panose="020F0502020204030204" pitchFamily="34" charset="0"/>
                <a:cs typeface="Times New Roman" panose="02020603050405020304" pitchFamily="18" charset="0"/>
              </a:rPr>
              <a:t>fare</a:t>
            </a:r>
            <a:r>
              <a:rPr lang="it-IT" dirty="0">
                <a:latin typeface="Times New Roman" panose="02020603050405020304" pitchFamily="18" charset="0"/>
                <a:ea typeface="Calibri" panose="020F0502020204030204" pitchFamily="34" charset="0"/>
                <a:cs typeface="Times New Roman" panose="02020603050405020304" pitchFamily="18" charset="0"/>
              </a:rPr>
              <a:t>», cioè intromettersi, prendere l’iniziativa, prefiggersi e portare avanti degli scopi, competere. Dimensione che va dall’iniziativa di successo al senso di colpa esasperato, dovuto a una coscienza eccessivamente severa che punisce fantasie sessuali e pensieri o comportamenti immorali. Altro pericolo </a:t>
            </a:r>
            <a:r>
              <a:rPr lang="it-IT"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dirty="0">
                <a:latin typeface="Times New Roman" panose="02020603050405020304" pitchFamily="18" charset="0"/>
                <a:ea typeface="Calibri" panose="020F0502020204030204" pitchFamily="34" charset="0"/>
                <a:cs typeface="Times New Roman" panose="02020603050405020304" pitchFamily="18" charset="0"/>
              </a:rPr>
              <a:t> il bambino può sentire che deve sempre essere occupato in qualcosa, per poter avere un qualche valore come persona</a:t>
            </a:r>
            <a:r>
              <a:rPr lang="it-IT" dirty="0" smtClean="0">
                <a:latin typeface="Times New Roman" panose="02020603050405020304" pitchFamily="18" charset="0"/>
                <a:ea typeface="Calibri" panose="020F0502020204030204" pitchFamily="34" charset="0"/>
                <a:cs typeface="Times New Roman" panose="02020603050405020304" pitchFamily="18"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6148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2" y="1067196"/>
            <a:ext cx="11122925" cy="4742965"/>
          </a:xfrm>
          <a:prstGeom prst="rect">
            <a:avLst/>
          </a:prstGeom>
        </p:spPr>
        <p:txBody>
          <a:bodyPr wrap="square">
            <a:spAutoFit/>
          </a:bodyPr>
          <a:lstStyle/>
          <a:p>
            <a:pPr>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4° STADIO </a:t>
            </a:r>
            <a:r>
              <a:rPr lang="it-IT"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b="1" dirty="0">
                <a:latin typeface="Times New Roman" panose="02020603050405020304" pitchFamily="18" charset="0"/>
                <a:ea typeface="Calibri" panose="020F0502020204030204" pitchFamily="34" charset="0"/>
                <a:cs typeface="Times New Roman" panose="02020603050405020304" pitchFamily="18" charset="0"/>
              </a:rPr>
              <a:t>Industriosità opposta a inferiorità </a:t>
            </a:r>
            <a:r>
              <a:rPr lang="it-IT" dirty="0">
                <a:latin typeface="Times New Roman" panose="02020603050405020304" pitchFamily="18" charset="0"/>
                <a:ea typeface="Calibri" panose="020F0502020204030204" pitchFamily="34" charset="0"/>
                <a:cs typeface="Times New Roman" panose="02020603050405020304" pitchFamily="18" charset="0"/>
              </a:rPr>
              <a:t>(da 6 anni alla pubertà). Il bambino vuole entrare a far parte del mondo più vasto della conoscenza e del lavoro. Tema ricorrente: «Io sono quello che imparo». Inizio della scuola, dove viene a contatto con la tecnologia della sua società. L’apprendimento avviene non solo a scuola, ma anche per strada, a casa di amici e a casa propria. E’ un periodo più calmo, un tempo di latenza psicosessuale.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5° STADIO </a:t>
            </a:r>
            <a:r>
              <a:rPr lang="it-IT"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b="1" dirty="0">
                <a:latin typeface="Times New Roman" panose="02020603050405020304" pitchFamily="18" charset="0"/>
                <a:ea typeface="Calibri" panose="020F0502020204030204" pitchFamily="34" charset="0"/>
                <a:cs typeface="Times New Roman" panose="02020603050405020304" pitchFamily="18" charset="0"/>
              </a:rPr>
              <a:t>Identità e rifiuto opposti a dispersione di identità </a:t>
            </a:r>
            <a:r>
              <a:rPr lang="it-IT" dirty="0">
                <a:latin typeface="Times New Roman" panose="02020603050405020304" pitchFamily="18" charset="0"/>
                <a:ea typeface="Calibri" panose="020F0502020204030204" pitchFamily="34" charset="0"/>
                <a:cs typeface="Times New Roman" panose="02020603050405020304" pitchFamily="18" charset="0"/>
              </a:rPr>
              <a:t>(adolescenza). Fiducia, autonomia, iniziativa e industriosità, tutte contribuiscono a formare l’identità del bambino. Il compito di base per l’adolescente consiste nell’integrare le varie identificazioni che si porta dall’infanzia per formare una identità più completa. La modalità psicosociale di questo stadio è rappresentata dall’essere se stessi o meno. I giovani cercano il loro vero sé attraverso gruppi di pari, associazioni, movimenti politici e così via. I gruppi hanno la funzione di fornire opportunità per provare ruoli nuovi.</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6° STADIO </a:t>
            </a:r>
            <a:r>
              <a:rPr lang="it-IT"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b="1" dirty="0">
                <a:latin typeface="Times New Roman" panose="02020603050405020304" pitchFamily="18" charset="0"/>
                <a:ea typeface="Calibri" panose="020F0502020204030204" pitchFamily="34" charset="0"/>
                <a:cs typeface="Times New Roman" panose="02020603050405020304" pitchFamily="18" charset="0"/>
              </a:rPr>
              <a:t>Intimità e solidarietà opposte a isolamento </a:t>
            </a:r>
            <a:r>
              <a:rPr lang="it-IT" dirty="0">
                <a:latin typeface="Times New Roman" panose="02020603050405020304" pitchFamily="18" charset="0"/>
                <a:ea typeface="Calibri" panose="020F0502020204030204" pitchFamily="34" charset="0"/>
                <a:cs typeface="Times New Roman" panose="02020603050405020304" pitchFamily="18" charset="0"/>
              </a:rPr>
              <a:t>(prima età adulta). Solo se durante il quinto stadio il giovane ha costruito un’identità ragionevolmente bene integrata è possibile che maturi l’identità con altre persone. Se un giovane ha paura di perdere se stesso in un altro, sarà incapace di fondere la propria identità con quella di qualcun altro. Un aspetto dell’intimità è rappresentato dal sentimento del «noi» e la difesa contro di «loro», minacciose «forze o persone la cui essenza appare pericolosa per la propria».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6935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081" y="723331"/>
            <a:ext cx="10686197" cy="3228448"/>
          </a:xfrm>
          <a:prstGeom prst="rect">
            <a:avLst/>
          </a:prstGeom>
        </p:spPr>
        <p:txBody>
          <a:bodyPr wrap="square">
            <a:spAutoFit/>
          </a:bodyPr>
          <a:lstStyle/>
          <a:p>
            <a:pPr>
              <a:lnSpc>
                <a:spcPct val="107000"/>
              </a:lnSpc>
              <a:spcAft>
                <a:spcPts val="80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7° STADIO </a:t>
            </a:r>
            <a:r>
              <a:rPr lang="it-IT" sz="20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000" dirty="0">
                <a:latin typeface="Times New Roman" panose="02020603050405020304" pitchFamily="18" charset="0"/>
                <a:ea typeface="Calibri" panose="020F0502020204030204" pitchFamily="34" charset="0"/>
                <a:cs typeface="Times New Roman" panose="02020603050405020304" pitchFamily="18" charset="0"/>
              </a:rPr>
              <a:t> </a:t>
            </a:r>
            <a:r>
              <a:rPr lang="it-IT" sz="2000" b="1" dirty="0" err="1">
                <a:latin typeface="Times New Roman" panose="02020603050405020304" pitchFamily="18" charset="0"/>
                <a:ea typeface="Calibri" panose="020F0502020204030204" pitchFamily="34" charset="0"/>
                <a:cs typeface="Times New Roman" panose="02020603050405020304" pitchFamily="18" charset="0"/>
              </a:rPr>
              <a:t>Generatività</a:t>
            </a:r>
            <a:r>
              <a:rPr lang="it-IT" sz="2000" b="1" dirty="0">
                <a:latin typeface="Times New Roman" panose="02020603050405020304" pitchFamily="18" charset="0"/>
                <a:ea typeface="Calibri" panose="020F0502020204030204" pitchFamily="34" charset="0"/>
                <a:cs typeface="Times New Roman" panose="02020603050405020304" pitchFamily="18" charset="0"/>
              </a:rPr>
              <a:t> opposta a stagnazione e auto-assorbimento </a:t>
            </a:r>
            <a:r>
              <a:rPr lang="it-IT" sz="2000" dirty="0">
                <a:latin typeface="Times New Roman" panose="02020603050405020304" pitchFamily="18" charset="0"/>
                <a:ea typeface="Calibri" panose="020F0502020204030204" pitchFamily="34" charset="0"/>
                <a:cs typeface="Times New Roman" panose="02020603050405020304" pitchFamily="18" charset="0"/>
              </a:rPr>
              <a:t>(età adulta media). Per </a:t>
            </a:r>
            <a:r>
              <a:rPr lang="it-IT" sz="2000" dirty="0" err="1">
                <a:latin typeface="Times New Roman" panose="02020603050405020304" pitchFamily="18" charset="0"/>
                <a:ea typeface="Calibri" panose="020F0502020204030204" pitchFamily="34" charset="0"/>
                <a:cs typeface="Times New Roman" panose="02020603050405020304" pitchFamily="18" charset="0"/>
              </a:rPr>
              <a:t>generatività</a:t>
            </a:r>
            <a:r>
              <a:rPr lang="it-IT" sz="2000" dirty="0">
                <a:latin typeface="Times New Roman" panose="02020603050405020304" pitchFamily="18" charset="0"/>
                <a:ea typeface="Calibri" panose="020F0502020204030204" pitchFamily="34" charset="0"/>
                <a:cs typeface="Times New Roman" panose="02020603050405020304" pitchFamily="18" charset="0"/>
              </a:rPr>
              <a:t> si intende «l’interesse a fondare e guidare la generazione successiva» attraverso l’allevamento dei figli o imprese creative o produttive. Invece che allevare figli, uno può lavorare per creare un mondo migliore per i bambini degli altri</a:t>
            </a:r>
            <a:r>
              <a:rPr lang="it-IT"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8° STADIO </a:t>
            </a:r>
            <a:r>
              <a:rPr lang="it-IT" sz="20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000" dirty="0">
                <a:latin typeface="Times New Roman" panose="02020603050405020304" pitchFamily="18" charset="0"/>
                <a:ea typeface="Calibri" panose="020F0502020204030204" pitchFamily="34" charset="0"/>
                <a:cs typeface="Times New Roman" panose="02020603050405020304" pitchFamily="18" charset="0"/>
              </a:rPr>
              <a:t> </a:t>
            </a:r>
            <a:r>
              <a:rPr lang="it-IT" sz="2000" b="1" dirty="0">
                <a:latin typeface="Times New Roman" panose="02020603050405020304" pitchFamily="18" charset="0"/>
                <a:ea typeface="Calibri" panose="020F0502020204030204" pitchFamily="34" charset="0"/>
                <a:cs typeface="Times New Roman" panose="02020603050405020304" pitchFamily="18" charset="0"/>
              </a:rPr>
              <a:t>Integrità dell’Io opposta a disperazione </a:t>
            </a:r>
            <a:r>
              <a:rPr lang="it-IT" sz="2000" dirty="0">
                <a:latin typeface="Times New Roman" panose="02020603050405020304" pitchFamily="18" charset="0"/>
                <a:ea typeface="Calibri" panose="020F0502020204030204" pitchFamily="34" charset="0"/>
                <a:cs typeface="Times New Roman" panose="02020603050405020304" pitchFamily="18" charset="0"/>
              </a:rPr>
              <a:t>(tarda età adulta). In questo stadio finale, </a:t>
            </a:r>
            <a:r>
              <a:rPr lang="it-IT" sz="2000" dirty="0" smtClean="0">
                <a:latin typeface="Times New Roman" panose="02020603050405020304" pitchFamily="18" charset="0"/>
                <a:ea typeface="Calibri" panose="020F0502020204030204" pitchFamily="34" charset="0"/>
                <a:cs typeface="Times New Roman" panose="02020603050405020304" pitchFamily="18" charset="0"/>
              </a:rPr>
              <a:t>una persona </a:t>
            </a:r>
            <a:r>
              <a:rPr lang="it-IT" sz="2000" dirty="0">
                <a:latin typeface="Times New Roman" panose="02020603050405020304" pitchFamily="18" charset="0"/>
                <a:ea typeface="Calibri" panose="020F0502020204030204" pitchFamily="34" charset="0"/>
                <a:cs typeface="Times New Roman" panose="02020603050405020304" pitchFamily="18" charset="0"/>
              </a:rPr>
              <a:t>deve vivere con quanto ha costruito durante tutta una vita. L’integrità comporta l’accettazione dei limiti della vita. L’antitesi dell’integrità è la disperazione, cioè il rimpianto per quanto si è fatto o quanto non si è fatto nella vita, la paura dell’avvicinarsi della morte e il disgusto di se stessi.</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4623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8" y="218366"/>
            <a:ext cx="11354937" cy="5665012"/>
          </a:xfrm>
          <a:prstGeom prst="rect">
            <a:avLst/>
          </a:prstGeom>
        </p:spPr>
        <p:txBody>
          <a:bodyPr wrap="square">
            <a:spAutoFit/>
          </a:bodyPr>
          <a:lstStyle/>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LA TEORIA DELLA CONTROPARTE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Prende in considerazione le influenze genetiche e ambientali del processo di invecchiamento</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smtClean="0">
                <a:latin typeface="Times New Roman" panose="02020603050405020304" pitchFamily="18" charset="0"/>
                <a:ea typeface="Calibri" panose="020F0502020204030204" pitchFamily="34" charset="0"/>
                <a:cs typeface="Times New Roman" panose="02020603050405020304" pitchFamily="18" charset="0"/>
              </a:rPr>
              <a:t>- James </a:t>
            </a:r>
            <a:r>
              <a:rPr lang="it-IT" sz="2400" dirty="0" err="1">
                <a:latin typeface="Times New Roman" panose="02020603050405020304" pitchFamily="18" charset="0"/>
                <a:ea typeface="Calibri" panose="020F0502020204030204" pitchFamily="34" charset="0"/>
                <a:cs typeface="Times New Roman" panose="02020603050405020304" pitchFamily="18" charset="0"/>
              </a:rPr>
              <a:t>Birren</a:t>
            </a:r>
            <a:r>
              <a:rPr lang="it-IT" sz="2400" dirty="0">
                <a:latin typeface="Times New Roman" panose="02020603050405020304" pitchFamily="18" charset="0"/>
                <a:ea typeface="Calibri" panose="020F0502020204030204" pitchFamily="34" charset="0"/>
                <a:cs typeface="Times New Roman" panose="02020603050405020304" pitchFamily="18" charset="0"/>
              </a:rPr>
              <a:t> (1959) è il principale esponente.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Esisterebbe un controllo genetico dell’invecchiamento, considerato il fatto che alcuni tratti genetici appaiono nell’individuo dopo che l’età fertile è cessata, e pertanto non possono essere sottoposti a quella che è la selezione naturale.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Concetto di </a:t>
            </a:r>
            <a:r>
              <a:rPr lang="it-IT" sz="2400" b="1" i="1" u="sng" dirty="0">
                <a:latin typeface="Times New Roman" panose="02020603050405020304" pitchFamily="18" charset="0"/>
                <a:ea typeface="Calibri" panose="020F0502020204030204" pitchFamily="34" charset="0"/>
                <a:cs typeface="Times New Roman" panose="02020603050405020304" pitchFamily="18" charset="0"/>
              </a:rPr>
              <a:t>pleiotropismo</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400" dirty="0">
                <a:latin typeface="Times New Roman" panose="02020603050405020304" pitchFamily="18" charset="0"/>
                <a:ea typeface="Calibri" panose="020F0502020204030204" pitchFamily="34" charset="0"/>
                <a:cs typeface="Times New Roman" panose="02020603050405020304" pitchFamily="18" charset="0"/>
              </a:rPr>
              <a:t> la componente genetica assume un ruolo fondamentale nella prima parte dell’arco di vita, ma è anche in grado di far emergere caratteristiche completamente differenti in tarda età.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r>
              <a:rPr lang="it-IT" sz="2400" dirty="0">
                <a:latin typeface="Times New Roman" panose="02020603050405020304" pitchFamily="18" charset="0"/>
                <a:ea typeface="Calibri" panose="020F0502020204030204" pitchFamily="34" charset="0"/>
              </a:rPr>
              <a:t>Le componenti genetiche per una migliore longevità sarebbero predisposte al fine di assicurare una migliore perpetuazione della specie, attraverso un più adeguato accudimento della prole.</a:t>
            </a:r>
            <a:endParaRPr lang="it-IT" sz="2400" dirty="0"/>
          </a:p>
        </p:txBody>
      </p:sp>
    </p:spTree>
    <p:extLst>
      <p:ext uri="{BB962C8B-B14F-4D97-AF65-F5344CB8AC3E}">
        <p14:creationId xmlns:p14="http://schemas.microsoft.com/office/powerpoint/2010/main" val="308665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036" y="750627"/>
            <a:ext cx="10713492" cy="4696350"/>
          </a:xfrm>
          <a:prstGeom prst="rect">
            <a:avLst/>
          </a:prstGeom>
        </p:spPr>
        <p:txBody>
          <a:bodyPr wrap="square">
            <a:spAutoFit/>
          </a:bodyPr>
          <a:lstStyle/>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Categorie di anziani: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588645" algn="l"/>
                <a:tab pos="914400" algn="l"/>
              </a:tabLst>
            </a:pPr>
            <a:r>
              <a:rPr lang="it-IT" sz="2400" i="1" dirty="0">
                <a:latin typeface="Times New Roman" panose="02020603050405020304" pitchFamily="18" charset="0"/>
                <a:ea typeface="Calibri" panose="020F0502020204030204" pitchFamily="34" charset="0"/>
                <a:cs typeface="Times New Roman" panose="02020603050405020304" pitchFamily="18" charset="0"/>
              </a:rPr>
              <a:t>giovani anziani (fra i 65 e i 74 anni)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588645" algn="l"/>
                <a:tab pos="914400" algn="l"/>
              </a:tabLst>
            </a:pPr>
            <a:r>
              <a:rPr lang="it-IT" sz="2400" i="1" dirty="0">
                <a:latin typeface="Times New Roman" panose="02020603050405020304" pitchFamily="18" charset="0"/>
                <a:ea typeface="Calibri" panose="020F0502020204030204" pitchFamily="34" charset="0"/>
                <a:cs typeface="Times New Roman" panose="02020603050405020304" pitchFamily="18" charset="0"/>
              </a:rPr>
              <a:t>anziani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anziani</a:t>
            </a:r>
            <a:r>
              <a:rPr lang="it-IT" sz="2400" i="1" dirty="0">
                <a:latin typeface="Times New Roman" panose="02020603050405020304" pitchFamily="18" charset="0"/>
                <a:ea typeface="Calibri" panose="020F0502020204030204" pitchFamily="34" charset="0"/>
                <a:cs typeface="Times New Roman" panose="02020603050405020304" pitchFamily="18" charset="0"/>
              </a:rPr>
              <a:t> (fra 75 e gli 84 anni)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588645" algn="l"/>
                <a:tab pos="914400" algn="l"/>
              </a:tabLst>
            </a:pPr>
            <a:r>
              <a:rPr lang="it-IT" sz="2400" i="1" dirty="0">
                <a:latin typeface="Times New Roman" panose="02020603050405020304" pitchFamily="18" charset="0"/>
                <a:ea typeface="Calibri" panose="020F0502020204030204" pitchFamily="34" charset="0"/>
                <a:cs typeface="Times New Roman" panose="02020603050405020304" pitchFamily="18" charset="0"/>
              </a:rPr>
              <a:t>ultra-anziani (a partire dagli 85 anni)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Dati ISTAT 2020: il numero di persone che hanno superato la soglia della vecchiaia in Italia è pari a circa 7 milioni </a:t>
            </a:r>
            <a:r>
              <a:rPr lang="it-IT"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400" dirty="0">
                <a:latin typeface="Times New Roman" panose="02020603050405020304" pitchFamily="18" charset="0"/>
                <a:ea typeface="Calibri" panose="020F0502020204030204" pitchFamily="34" charset="0"/>
                <a:cs typeface="Times New Roman" panose="02020603050405020304" pitchFamily="18" charset="0"/>
              </a:rPr>
              <a:t> 173 individui ogni 100 nuovi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nati</a:t>
            </a:r>
          </a:p>
          <a:p>
            <a:pPr>
              <a:lnSpc>
                <a:spcPct val="107000"/>
              </a:lnSpc>
              <a:spcAft>
                <a:spcPts val="800"/>
              </a:spcAf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Relazione “Il futuro demografico del Paese” (ISTAT, 2021) </a:t>
            </a:r>
            <a:r>
              <a:rPr lang="it-IT"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400" dirty="0">
                <a:latin typeface="Times New Roman" panose="02020603050405020304" pitchFamily="18" charset="0"/>
                <a:ea typeface="Calibri" panose="020F0502020204030204" pitchFamily="34" charset="0"/>
                <a:cs typeface="Times New Roman" panose="02020603050405020304" pitchFamily="18" charset="0"/>
              </a:rPr>
              <a:t> nel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2050 </a:t>
            </a:r>
            <a:r>
              <a:rPr lang="it-IT" sz="2400" dirty="0">
                <a:latin typeface="Times New Roman" panose="02020603050405020304" pitchFamily="18" charset="0"/>
                <a:ea typeface="Calibri" panose="020F0502020204030204" pitchFamily="34" charset="0"/>
                <a:cs typeface="Times New Roman" panose="02020603050405020304" pitchFamily="18" charset="0"/>
              </a:rPr>
              <a:t>gli over 65 anni raggiungeranno circa il 35% della popolazione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0520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67" y="545910"/>
            <a:ext cx="10931857" cy="6240298"/>
          </a:xfrm>
          <a:prstGeom prst="rect">
            <a:avLst/>
          </a:prstGeom>
        </p:spPr>
        <p:txBody>
          <a:bodyPr wrap="square">
            <a:spAutoFit/>
          </a:bodyPr>
          <a:lstStyle/>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LA TEORIA DEL DISIMPEGNO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Teoria sorta a partire da un’ampia ricerca degli anni 50 dall’Università di Chicago (</a:t>
            </a:r>
            <a:r>
              <a:rPr lang="it-IT" sz="2400" i="1" dirty="0">
                <a:latin typeface="Times New Roman" panose="02020603050405020304" pitchFamily="18" charset="0"/>
                <a:ea typeface="Calibri" panose="020F0502020204030204" pitchFamily="34" charset="0"/>
                <a:cs typeface="Times New Roman" panose="02020603050405020304" pitchFamily="18" charset="0"/>
              </a:rPr>
              <a:t>Kansas City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Study</a:t>
            </a:r>
            <a:r>
              <a:rPr lang="it-IT" sz="2400" i="1" dirty="0">
                <a:latin typeface="Times New Roman" panose="02020603050405020304" pitchFamily="18" charset="0"/>
                <a:ea typeface="Calibri" panose="020F0502020204030204" pitchFamily="34" charset="0"/>
                <a:cs typeface="Times New Roman" panose="02020603050405020304" pitchFamily="18" charset="0"/>
              </a:rPr>
              <a:t> of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Adult</a:t>
            </a:r>
            <a:r>
              <a:rPr lang="it-IT" sz="2400" i="1" dirty="0">
                <a:latin typeface="Times New Roman" panose="02020603050405020304" pitchFamily="18" charset="0"/>
                <a:ea typeface="Calibri" panose="020F0502020204030204" pitchFamily="34" charset="0"/>
                <a:cs typeface="Times New Roman" panose="02020603050405020304" pitchFamily="18" charset="0"/>
              </a:rPr>
              <a:t> Life</a:t>
            </a:r>
            <a:r>
              <a:rPr lang="it-IT" sz="2400" dirty="0">
                <a:latin typeface="Times New Roman" panose="02020603050405020304" pitchFamily="18" charset="0"/>
                <a:ea typeface="Calibri" panose="020F0502020204030204" pitchFamily="34" charset="0"/>
                <a:cs typeface="Times New Roman" panose="02020603050405020304" pitchFamily="18" charset="0"/>
              </a:rPr>
              <a:t>)</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Discostamento dalla matrice biomedica per </a:t>
            </a:r>
            <a:r>
              <a:rPr lang="it-IT" sz="2400" dirty="0" err="1">
                <a:latin typeface="Times New Roman" panose="02020603050405020304" pitchFamily="18" charset="0"/>
                <a:ea typeface="Calibri" panose="020F0502020204030204" pitchFamily="34" charset="0"/>
                <a:cs typeface="Times New Roman" panose="02020603050405020304" pitchFamily="18" charset="0"/>
              </a:rPr>
              <a:t>attenzionare</a:t>
            </a:r>
            <a:r>
              <a:rPr lang="it-IT" sz="2400" dirty="0">
                <a:latin typeface="Times New Roman" panose="02020603050405020304" pitchFamily="18" charset="0"/>
                <a:ea typeface="Calibri" panose="020F0502020204030204" pitchFamily="34" charset="0"/>
                <a:cs typeface="Times New Roman" panose="02020603050405020304" pitchFamily="18" charset="0"/>
              </a:rPr>
              <a:t> maggiormente la dimensione sociale dell’invecchiamento.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L’invecchiamento si caratterizzerebbe per un incontrovertibile e irreversibile “lasciar andare” della persona in prospettiva dell’uscita dalla vita </a:t>
            </a:r>
            <a:r>
              <a:rPr lang="it-IT"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400" dirty="0">
                <a:latin typeface="Times New Roman" panose="02020603050405020304" pitchFamily="18" charset="0"/>
                <a:ea typeface="Calibri" panose="020F0502020204030204" pitchFamily="34" charset="0"/>
                <a:cs typeface="Times New Roman" panose="02020603050405020304" pitchFamily="18" charset="0"/>
              </a:rPr>
              <a:t> le attività, i ruoli sociali, le relazioni vanno quindi a perdere importanza e rilevanza per la persona anziana, che si ritira dalla vita sociale e abbandona le proprie aspettative in attesa della morte.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Ritiro in sé stesso e abbandono della vita pubblica </a:t>
            </a:r>
            <a:r>
              <a:rPr lang="it-IT"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400" dirty="0">
                <a:latin typeface="Times New Roman" panose="02020603050405020304" pitchFamily="18" charset="0"/>
                <a:ea typeface="Calibri" panose="020F0502020204030204" pitchFamily="34" charset="0"/>
                <a:cs typeface="Times New Roman" panose="02020603050405020304" pitchFamily="18" charset="0"/>
              </a:rPr>
              <a:t> anche sostenuti da una forte componente socio-culturale-economica per la quale l’anziano diventa improduttivo e costoso.</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7498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15" y="846162"/>
            <a:ext cx="11081982" cy="3956661"/>
          </a:xfrm>
          <a:prstGeom prst="rect">
            <a:avLst/>
          </a:prstGeom>
        </p:spPr>
        <p:txBody>
          <a:bodyPr wrap="square">
            <a:spAutoFit/>
          </a:bodyPr>
          <a:lstStyle/>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Il contributo di questa teoria è la distinzione tra invecchiamento di successo e invecchiamento patologico.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Critica alla teoria del disimpegno </a:t>
            </a:r>
            <a:r>
              <a:rPr lang="it-IT"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400" dirty="0">
                <a:latin typeface="Times New Roman" panose="02020603050405020304" pitchFamily="18" charset="0"/>
                <a:ea typeface="Calibri" panose="020F0502020204030204" pitchFamily="34" charset="0"/>
                <a:cs typeface="Times New Roman" panose="02020603050405020304" pitchFamily="18" charset="0"/>
              </a:rPr>
              <a:t> sostiene un’accezione stigmatizzante e squalificante dell’invecchiamento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Teoria sviluppata in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un’epoca </a:t>
            </a:r>
            <a:r>
              <a:rPr lang="it-IT" sz="2400" dirty="0">
                <a:latin typeface="Times New Roman" panose="02020603050405020304" pitchFamily="18" charset="0"/>
                <a:ea typeface="Calibri" panose="020F0502020204030204" pitchFamily="34" charset="0"/>
                <a:cs typeface="Times New Roman" panose="02020603050405020304" pitchFamily="18" charset="0"/>
              </a:rPr>
              <a:t>storica che si caratterizzava per aspettative di vita molto minori (per cui il lasso di tempo tra il ritiro sociale e la morte era più breve. Oggi questa teoria appare anacronistica e criticabile.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Non tiene conto delle differenze individuali e riduce l’invecchiamento ad una questione prettamente socio-culturale (tra l’altro tipica delle società industriali occidentalizzate).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327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67" y="382137"/>
            <a:ext cx="11081982" cy="5384103"/>
          </a:xfrm>
          <a:prstGeom prst="rect">
            <a:avLst/>
          </a:prstGeom>
        </p:spPr>
        <p:txBody>
          <a:bodyPr wrap="square">
            <a:spAutoFit/>
          </a:bodyPr>
          <a:lstStyle/>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TEORIA DELL’ATTIVITA</a:t>
            </a:r>
            <a:r>
              <a:rPr lang="it-IT" sz="2400" b="1"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err="1">
                <a:latin typeface="Times New Roman" panose="02020603050405020304" pitchFamily="18" charset="0"/>
                <a:ea typeface="Calibri" panose="020F0502020204030204" pitchFamily="34" charset="0"/>
                <a:cs typeface="Times New Roman" panose="02020603050405020304" pitchFamily="18" charset="0"/>
              </a:rPr>
              <a:t>Havinghurst</a:t>
            </a:r>
            <a:r>
              <a:rPr lang="it-IT" sz="2400" dirty="0">
                <a:latin typeface="Times New Roman" panose="02020603050405020304" pitchFamily="18" charset="0"/>
                <a:ea typeface="Calibri" panose="020F0502020204030204" pitchFamily="34" charset="0"/>
                <a:cs typeface="Times New Roman" panose="02020603050405020304" pitchFamily="18" charset="0"/>
              </a:rPr>
              <a:t> &amp; </a:t>
            </a:r>
            <a:r>
              <a:rPr lang="it-IT" sz="2400" dirty="0" err="1">
                <a:latin typeface="Times New Roman" panose="02020603050405020304" pitchFamily="18" charset="0"/>
                <a:ea typeface="Calibri" panose="020F0502020204030204" pitchFamily="34" charset="0"/>
                <a:cs typeface="Times New Roman" panose="02020603050405020304" pitchFamily="18" charset="0"/>
              </a:rPr>
              <a:t>Albrecht</a:t>
            </a:r>
            <a:r>
              <a:rPr lang="it-IT" sz="2400" dirty="0">
                <a:latin typeface="Times New Roman" panose="02020603050405020304" pitchFamily="18" charset="0"/>
                <a:ea typeface="Calibri" panose="020F0502020204030204" pitchFamily="34" charset="0"/>
                <a:cs typeface="Times New Roman" panose="02020603050405020304" pitchFamily="18" charset="0"/>
              </a:rPr>
              <a:t>, 1953</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Contro l’idea che la vecchiaia sia esclusivamente un periodo di depressione e solitudine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Si sostiene che l’invecchiamento sia un periodo dinamico e creativo della vita in cui è possibile mantenere il proprio ruolo all’interno delle relazioni prendendovi parte.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Anche di fronte a difficoltà, impedimenti e decadimenti, è centrale lo sforzo per rimanere creativamente e </a:t>
            </a:r>
            <a:r>
              <a:rPr lang="it-IT" sz="2400" dirty="0" err="1">
                <a:latin typeface="Times New Roman" panose="02020603050405020304" pitchFamily="18" charset="0"/>
                <a:ea typeface="Calibri" panose="020F0502020204030204" pitchFamily="34" charset="0"/>
                <a:cs typeface="Times New Roman" panose="02020603050405020304" pitchFamily="18" charset="0"/>
              </a:rPr>
              <a:t>adattivamente</a:t>
            </a:r>
            <a:r>
              <a:rPr lang="it-IT" sz="2400" dirty="0">
                <a:latin typeface="Times New Roman" panose="02020603050405020304" pitchFamily="18" charset="0"/>
                <a:ea typeface="Calibri" panose="020F0502020204030204" pitchFamily="34" charset="0"/>
                <a:cs typeface="Times New Roman" panose="02020603050405020304" pitchFamily="18" charset="0"/>
              </a:rPr>
              <a:t> in attività.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Contro lo stereotipo del disimpegno inesorabile della vecchiaia </a:t>
            </a:r>
            <a:r>
              <a:rPr lang="it-IT"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400" dirty="0">
                <a:latin typeface="Times New Roman" panose="02020603050405020304" pitchFamily="18" charset="0"/>
                <a:ea typeface="Calibri" panose="020F0502020204030204" pitchFamily="34" charset="0"/>
                <a:cs typeface="Times New Roman" panose="02020603050405020304" pitchFamily="18" charset="0"/>
              </a:rPr>
              <a:t> // </a:t>
            </a:r>
            <a:r>
              <a:rPr lang="it-IT"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400" dirty="0">
                <a:latin typeface="Times New Roman" panose="02020603050405020304" pitchFamily="18" charset="0"/>
                <a:ea typeface="Calibri" panose="020F0502020204030204" pitchFamily="34" charset="0"/>
                <a:cs typeface="Times New Roman" panose="02020603050405020304" pitchFamily="18" charset="0"/>
              </a:rPr>
              <a:t> a favore di un “invecchiamento positivo” volto alla massimizzazione del benessere (rappresenta la risposta etica alla teoria del disimpegno).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132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262" y="559557"/>
            <a:ext cx="10849971" cy="4710200"/>
          </a:xfrm>
          <a:prstGeom prst="rect">
            <a:avLst/>
          </a:prstGeom>
        </p:spPr>
        <p:txBody>
          <a:bodyPr wrap="square">
            <a:spAutoFit/>
          </a:bodyPr>
          <a:lstStyle/>
          <a:p>
            <a:pPr>
              <a:lnSpc>
                <a:spcPct val="107000"/>
              </a:lnSpc>
              <a:spcAft>
                <a:spcPts val="800"/>
              </a:spcAft>
            </a:pPr>
            <a:r>
              <a:rPr lang="it-IT" sz="2800" dirty="0" smtClean="0">
                <a:latin typeface="Times New Roman" panose="02020603050405020304" pitchFamily="18" charset="0"/>
                <a:ea typeface="Calibri" panose="020F0502020204030204" pitchFamily="34" charset="0"/>
                <a:cs typeface="Times New Roman" panose="02020603050405020304" pitchFamily="18" charset="0"/>
              </a:rPr>
              <a:t>Criticità della teoria dell’attività:</a:t>
            </a:r>
          </a:p>
          <a:p>
            <a:pPr>
              <a:lnSpc>
                <a:spcPct val="107000"/>
              </a:lnSpc>
              <a:spcAft>
                <a:spcPts val="800"/>
              </a:spcAft>
            </a:pP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6858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Mancanza di dati ed evidenze empiriche a sostegno del modello teorico “maggiore attività = maggiore benessere</a:t>
            </a:r>
            <a:r>
              <a:rPr lang="it-IT" sz="2800" dirty="0" smtClean="0">
                <a:latin typeface="Times New Roman" panose="02020603050405020304" pitchFamily="18" charset="0"/>
                <a:ea typeface="Calibri" panose="020F0502020204030204" pitchFamily="34" charset="0"/>
                <a:cs typeface="Times New Roman" panose="02020603050405020304" pitchFamily="18" charset="0"/>
              </a:rPr>
              <a:t>”</a:t>
            </a:r>
          </a:p>
          <a:p>
            <a:pPr lvl="0">
              <a:lnSpc>
                <a:spcPct val="107000"/>
              </a:lnSpc>
              <a:spcAft>
                <a:spcPts val="0"/>
              </a:spcAft>
              <a:tabLst>
                <a:tab pos="685800" algn="l"/>
              </a:tabLst>
            </a:pP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6858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Tale teoria appare come un assunzione normativa “DEVI ESSERE ATTIVO!”, “DEVI STARE BENE</a:t>
            </a:r>
            <a:r>
              <a:rPr lang="it-IT" sz="2800" dirty="0" smtClean="0">
                <a:latin typeface="Times New Roman" panose="02020603050405020304" pitchFamily="18" charset="0"/>
                <a:ea typeface="Calibri" panose="020F0502020204030204" pitchFamily="34" charset="0"/>
                <a:cs typeface="Times New Roman" panose="02020603050405020304" pitchFamily="18" charset="0"/>
              </a:rPr>
              <a:t>!”</a:t>
            </a:r>
          </a:p>
          <a:p>
            <a:pPr lvl="0">
              <a:lnSpc>
                <a:spcPct val="107000"/>
              </a:lnSpc>
              <a:spcAft>
                <a:spcPts val="0"/>
              </a:spcAft>
              <a:tabLst>
                <a:tab pos="685800" algn="l"/>
              </a:tabLst>
            </a:pP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6858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L’impegno nella fase anziana è considerato implicitamente in continuità con l’impegno dell’età adulta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5538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433" y="382137"/>
            <a:ext cx="11095630" cy="4454425"/>
          </a:xfrm>
          <a:prstGeom prst="rect">
            <a:avLst/>
          </a:prstGeom>
        </p:spPr>
        <p:txBody>
          <a:bodyPr wrap="square">
            <a:spAutoFit/>
          </a:bodyPr>
          <a:lstStyle/>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TEORIA DELLA CONTINUITA’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Anni 70’ e 90, Robert </a:t>
            </a:r>
            <a:r>
              <a:rPr lang="it-IT" sz="2400" dirty="0" err="1">
                <a:latin typeface="Times New Roman" panose="02020603050405020304" pitchFamily="18" charset="0"/>
                <a:ea typeface="Calibri" panose="020F0502020204030204" pitchFamily="34" charset="0"/>
                <a:cs typeface="Times New Roman" panose="02020603050405020304" pitchFamily="18" charset="0"/>
              </a:rPr>
              <a:t>Atchley</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Modello ideale del percorso di invecchiamento, in cui la persona necessariamente richiama il proprio passato per compiere le proprie scelte e dare forma al proprio futuro.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Il principio di continuità nelle scelte riguarda le preferenze, le competenze, gli affetti, i ruoli, le attività, le relazioni.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Il principio di continuità è una possibilità per l’individuo di riuscire a prevedere l’esito di certi comportamenti, e permette di interpretare scelte future in funzione delle esperienze passate.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0081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842" y="327546"/>
            <a:ext cx="10986448" cy="6290825"/>
          </a:xfrm>
          <a:prstGeom prst="rect">
            <a:avLst/>
          </a:prstGeom>
        </p:spPr>
        <p:txBody>
          <a:bodyPr wrap="square">
            <a:spAutoFit/>
          </a:bodyPr>
          <a:lstStyle/>
          <a:p>
            <a:pPr marL="457200" indent="-457200" algn="just">
              <a:lnSpc>
                <a:spcPct val="107000"/>
              </a:lnSpc>
              <a:spcAft>
                <a:spcPts val="800"/>
              </a:spcAft>
              <a:buFont typeface="Arial" panose="020B0604020202020204" pitchFamily="34" charset="0"/>
              <a:buChar char="•"/>
            </a:pPr>
            <a:r>
              <a:rPr lang="it-IT" sz="2800" dirty="0">
                <a:latin typeface="Times New Roman" panose="02020603050405020304" pitchFamily="18" charset="0"/>
                <a:ea typeface="Calibri" panose="020F0502020204030204" pitchFamily="34" charset="0"/>
                <a:cs typeface="Times New Roman" panose="02020603050405020304" pitchFamily="18" charset="0"/>
              </a:rPr>
              <a:t>Soprattutto nell’età anziana, in cui l’individuo avverte una deflessione della comprensione del mondo intorno a se e si rischia di sperimentare un maggior senso di inefficacia, la persona anziana affidandosi ad un principio di continuità si sperimenta una sensazione di sicurezza e controllo. </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it-IT" sz="2800" dirty="0">
                <a:latin typeface="Times New Roman" panose="02020603050405020304" pitchFamily="18" charset="0"/>
                <a:ea typeface="Calibri" panose="020F0502020204030204" pitchFamily="34" charset="0"/>
                <a:cs typeface="Times New Roman" panose="02020603050405020304" pitchFamily="18" charset="0"/>
              </a:rPr>
              <a:t>Ciò è confermato dalla tendenza degli anziani a restringere il campo degli interessi, delle scelte, dei legami relazionali e dei contesti. Tuttavia non è una tendenza amputabile alla spinta al disimpegno quanto invece alla ricerca di massima soddisfazione e ottimizzazione dei risultati attraverso comportamenti noti e collaudati, cercando di minimizzare i fallimenti connessi alle nuove esperienze.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it-IT" sz="2800" dirty="0">
                <a:latin typeface="Times New Roman" panose="02020603050405020304" pitchFamily="18" charset="0"/>
                <a:ea typeface="Calibri" panose="020F0502020204030204" pitchFamily="34" charset="0"/>
                <a:cs typeface="Times New Roman" panose="02020603050405020304" pitchFamily="18" charset="0"/>
              </a:rPr>
              <a:t>Vi sono studi longitudinali di venti anni (1975-1995) che confermano queste ipotesi.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9582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937" y="1200500"/>
            <a:ext cx="9780896" cy="2997808"/>
          </a:xfrm>
          <a:prstGeom prst="rect">
            <a:avLst/>
          </a:prstGeom>
        </p:spPr>
        <p:txBody>
          <a:bodyPr wrap="square">
            <a:spAutoFit/>
          </a:bodyPr>
          <a:lstStyle/>
          <a:p>
            <a:pPr>
              <a:lnSpc>
                <a:spcPct val="107000"/>
              </a:lnSpc>
              <a:spcAft>
                <a:spcPts val="8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Maggiori </a:t>
            </a:r>
            <a:r>
              <a:rPr lang="it-IT" sz="2800" dirty="0" smtClean="0">
                <a:latin typeface="Times New Roman" panose="02020603050405020304" pitchFamily="18" charset="0"/>
                <a:ea typeface="Calibri" panose="020F0502020204030204" pitchFamily="34" charset="0"/>
                <a:cs typeface="Times New Roman" panose="02020603050405020304" pitchFamily="18" charset="0"/>
              </a:rPr>
              <a:t>critiche verso la Teoria della Continuità:</a:t>
            </a:r>
          </a:p>
          <a:p>
            <a:pPr>
              <a:lnSpc>
                <a:spcPct val="107000"/>
              </a:lnSpc>
              <a:spcAft>
                <a:spcPts val="800"/>
              </a:spcAft>
            </a:pP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6858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È necessario una capacità di memoria integra e ben funzionante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6858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Per l’invecchiamento patologico (vedi demenze) tale teoria risulta inapplicabile.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6858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Funziona solo per condizioni di invecchiamento ottimale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5990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5" y="286603"/>
            <a:ext cx="10904561" cy="5881867"/>
          </a:xfrm>
          <a:prstGeom prst="rect">
            <a:avLst/>
          </a:prstGeom>
        </p:spPr>
        <p:txBody>
          <a:bodyPr wrap="square">
            <a:spAutoFit/>
          </a:bodyPr>
          <a:lstStyle/>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IL MODELLO SOC – SELEZIONE, OTTIMIZZAZIONE, </a:t>
            </a:r>
            <a:r>
              <a:rPr lang="it-IT" sz="2400" b="1" dirty="0" smtClean="0">
                <a:latin typeface="Times New Roman" panose="02020603050405020304" pitchFamily="18" charset="0"/>
                <a:ea typeface="Calibri" panose="020F0502020204030204" pitchFamily="34" charset="0"/>
                <a:cs typeface="Times New Roman" panose="02020603050405020304" pitchFamily="18" charset="0"/>
              </a:rPr>
              <a:t>COMPENSAZIONE</a:t>
            </a:r>
          </a:p>
          <a:p>
            <a:pPr>
              <a:lnSpc>
                <a:spcPct val="107000"/>
              </a:lnSpc>
              <a:spcAft>
                <a:spcPts val="800"/>
              </a:spcAf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Modello sviluppato da </a:t>
            </a:r>
            <a:r>
              <a:rPr lang="it-IT" sz="2400" dirty="0" err="1">
                <a:latin typeface="Times New Roman" panose="02020603050405020304" pitchFamily="18" charset="0"/>
                <a:ea typeface="Calibri" panose="020F0502020204030204" pitchFamily="34" charset="0"/>
                <a:cs typeface="Times New Roman" panose="02020603050405020304" pitchFamily="18" charset="0"/>
              </a:rPr>
              <a:t>Baltes</a:t>
            </a:r>
            <a:r>
              <a:rPr lang="it-IT" sz="2400" dirty="0">
                <a:latin typeface="Times New Roman" panose="02020603050405020304" pitchFamily="18" charset="0"/>
                <a:ea typeface="Calibri" panose="020F0502020204030204" pitchFamily="34" charset="0"/>
                <a:cs typeface="Times New Roman" panose="02020603050405020304" pitchFamily="18" charset="0"/>
              </a:rPr>
              <a:t>, anni 90’, all’interno della PSICOLOGIA DELL’ARCO DI VITA-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Lifespan</a:t>
            </a:r>
            <a:r>
              <a:rPr lang="it-IT" sz="2400" i="1" dirty="0">
                <a:latin typeface="Times New Roman" panose="02020603050405020304" pitchFamily="18" charset="0"/>
                <a:ea typeface="Calibri" panose="020F0502020204030204" pitchFamily="34" charset="0"/>
                <a:cs typeface="Times New Roman" panose="02020603050405020304" pitchFamily="18" charset="0"/>
              </a:rPr>
              <a:t> Psychology</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it-IT" sz="2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Lo sviluppo umano inizia con la nascita e si conclude con la morte dell’individuo (per molti decenni si era ritenuto che con l’età adulta si raggiungesse un equilibrio statico).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Lo sviluppo si realizza per invarianze e modificazioni nel comportamento della persona: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6858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Regolarità inter-individuali (ad esempio la componente genetica)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6858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Plasticità intra-individuale (il modo in cui ciascuna persona modifica e trasforma se stesso nel suo rapporto con il contesto e storia di vita)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Lo sviluppo rappresenta una traiettoria complessa da continue trasformazioni.</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914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6" y="272955"/>
            <a:ext cx="11709778" cy="5829801"/>
          </a:xfrm>
          <a:prstGeom prst="rect">
            <a:avLst/>
          </a:prstGeom>
        </p:spPr>
        <p:txBody>
          <a:bodyPr wrap="square">
            <a:spAutoFit/>
          </a:bodyPr>
          <a:lstStyle/>
          <a:p>
            <a:pPr>
              <a:lnSpc>
                <a:spcPct val="107000"/>
              </a:lnSpc>
              <a:spcAft>
                <a:spcPts val="8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L’essere umano possiede una potenziale traiettoria di sviluppo, la quale implica l’aumento di una certa vulnerabilità durante l’età anziana (dovuto anche alla pressione e richiesta dei contesti e la riduzione della capacità di apprendimento). </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Diventa necessario realizzare azioni volte a massimizzare i successi ed evitare il più possibile le perdite e i fallimenti. Per far ciò in maniera attiva ed efficace è utile: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6858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Selezionare (S) adeguatamente gli obiettivi che si vuole raggiungere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6858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Ottimizzare (O) le modalità necessarie ed utili per raggiungere gli obiettivi</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6858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Compensare (C) con strategie funzionali le perdite delle capacità nell’ottenere i propri obiettivi (la compensazione è una delle nozioni cardine su cui si fondano molti interventi rivolti agli anziani e a persone con disturbi neurodegenerativi).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0932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10" y="859809"/>
            <a:ext cx="11423176" cy="4696350"/>
          </a:xfrm>
          <a:prstGeom prst="rect">
            <a:avLst/>
          </a:prstGeom>
        </p:spPr>
        <p:txBody>
          <a:bodyPr wrap="square">
            <a:spAutoFit/>
          </a:bodyPr>
          <a:lstStyle/>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TEORIA DELLA SELETTIVITA’ </a:t>
            </a:r>
            <a:r>
              <a:rPr lang="it-IT" sz="2400" b="1" dirty="0" smtClean="0">
                <a:latin typeface="Times New Roman" panose="02020603050405020304" pitchFamily="18" charset="0"/>
                <a:ea typeface="Calibri" panose="020F0502020204030204" pitchFamily="34" charset="0"/>
                <a:cs typeface="Times New Roman" panose="02020603050405020304" pitchFamily="18" charset="0"/>
              </a:rPr>
              <a:t>SOCIOEMOZIONALE</a:t>
            </a:r>
          </a:p>
          <a:p>
            <a:pPr>
              <a:lnSpc>
                <a:spcPct val="107000"/>
              </a:lnSpc>
              <a:spcAft>
                <a:spcPts val="800"/>
              </a:spcAf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Laura </a:t>
            </a:r>
            <a:r>
              <a:rPr lang="it-IT" sz="2400" dirty="0" err="1">
                <a:latin typeface="Times New Roman" panose="02020603050405020304" pitchFamily="18" charset="0"/>
                <a:ea typeface="Calibri" panose="020F0502020204030204" pitchFamily="34" charset="0"/>
                <a:cs typeface="Times New Roman" panose="02020603050405020304" pitchFamily="18" charset="0"/>
              </a:rPr>
              <a:t>Carstensen</a:t>
            </a:r>
            <a:r>
              <a:rPr lang="it-IT" sz="2400" dirty="0">
                <a:latin typeface="Times New Roman" panose="02020603050405020304" pitchFamily="18" charset="0"/>
                <a:ea typeface="Calibri" panose="020F0502020204030204" pitchFamily="34" charset="0"/>
                <a:cs typeface="Times New Roman" panose="02020603050405020304" pitchFamily="18" charset="0"/>
              </a:rPr>
              <a:t>, 1987</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Centralità dell’esperienza del tempo durante tutto l’arco di vita delle persone.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Il tempo non è sempre percepito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nella </a:t>
            </a:r>
            <a:r>
              <a:rPr lang="it-IT" sz="2400" dirty="0">
                <a:latin typeface="Times New Roman" panose="02020603050405020304" pitchFamily="18" charset="0"/>
                <a:ea typeface="Calibri" panose="020F0502020204030204" pitchFamily="34" charset="0"/>
                <a:cs typeface="Times New Roman" panose="02020603050405020304" pitchFamily="18" charset="0"/>
              </a:rPr>
              <a:t>stessa maniera: in alcuni momenti è vissuto come espanso, in altri momenti è vissuto come limitato.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La percezione del tempo come limitato o come idealmente infinito determina nei diversi momenti della vita la selezione degli obiettivi e la diversa motivazione a perseguirli.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Vi è una stretta interdipendenza tra le motivazioni personali e motivazioni sociali.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Le motivazioni sociali sono rivolte all’accrescere conoscenza e a regolare le emozioni.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498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47" y="1064525"/>
            <a:ext cx="10085695" cy="2500043"/>
          </a:xfrm>
          <a:prstGeom prst="rect">
            <a:avLst/>
          </a:prstGeom>
        </p:spPr>
        <p:txBody>
          <a:bodyPr wrap="square">
            <a:spAutoFit/>
          </a:bodyPr>
          <a:lstStyle/>
          <a:p>
            <a:pPr>
              <a:lnSpc>
                <a:spcPct val="107000"/>
              </a:lnSpc>
              <a:spcAft>
                <a:spcPts val="800"/>
              </a:spcAft>
            </a:pPr>
            <a:r>
              <a:rPr lang="it-IT" sz="2800" b="1" dirty="0">
                <a:latin typeface="Times New Roman" panose="02020603050405020304" pitchFamily="18" charset="0"/>
                <a:ea typeface="Calibri" panose="020F0502020204030204" pitchFamily="34" charset="0"/>
                <a:cs typeface="Times New Roman" panose="02020603050405020304" pitchFamily="18" charset="0"/>
              </a:rPr>
              <a:t>Problemi di adattamento specifici degli anziani</a:t>
            </a:r>
            <a:r>
              <a:rPr lang="it-IT" sz="2800" dirty="0">
                <a:latin typeface="Times New Roman" panose="02020603050405020304" pitchFamily="18" charset="0"/>
                <a:ea typeface="Calibri" panose="020F0502020204030204" pitchFamily="34" charset="0"/>
                <a:cs typeface="Times New Roman" panose="02020603050405020304" pitchFamily="18" charset="0"/>
              </a:rPr>
              <a:t> dovuti alla perdita della forza fisica, di posizioni di privilegio/sicurezza, al progressivo rischio di isolamento e a disturbi psichici (demenza, delirium)</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Declino fisico accompagnato da un calo nelle funzioni psichiche (memoria, apprendimento, linguaggio)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7695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376" y="518616"/>
            <a:ext cx="11300346" cy="5244769"/>
          </a:xfrm>
          <a:prstGeom prst="rect">
            <a:avLst/>
          </a:prstGeom>
        </p:spPr>
        <p:txBody>
          <a:bodyPr wrap="square">
            <a:spAutoFit/>
          </a:bodyPr>
          <a:lstStyle/>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Con il progredire dell’età le persone tendono a massimizzare il potenziale affettivo nella relazione sociale piuttosto che quello di accrescimento delle conoscenze.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È proprio la percezione della limitatezza del tempo che rimane che spinge a concentrarsi sul versante affettivo.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In una persona giovane e in salute probabilmente la sensazione di vivere in un tempo espanso e illimitato spinge verso motivazioni di accrescimento di situazioni sociali e stimolanti intellettualmente.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Una persona con un’età avanzata e che si approssima al termine della vita tenderà a massimizzare la qualità emozionale delle relazioni.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Doppio legame tra massimizzazione emozionale e attività sociale: nell’età anziana i legami sociali tendono a ridursi con le persone emotivamente distanti a favore di una massimizzazione dei legami sociali con persone emotivamente significative.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9854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93" y="832513"/>
            <a:ext cx="10345003" cy="4841903"/>
          </a:xfrm>
          <a:prstGeom prst="rect">
            <a:avLst/>
          </a:prstGeom>
        </p:spPr>
        <p:txBody>
          <a:bodyPr wrap="square">
            <a:spAutoFit/>
          </a:bodyPr>
          <a:lstStyle/>
          <a:p>
            <a:pPr>
              <a:lnSpc>
                <a:spcPct val="107000"/>
              </a:lnSpc>
              <a:spcAft>
                <a:spcPts val="8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Criticità del modello </a:t>
            </a:r>
            <a:r>
              <a:rPr lang="it-IT"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dirty="0" smtClean="0">
                <a:latin typeface="Times New Roman" panose="02020603050405020304" pitchFamily="18" charset="0"/>
                <a:ea typeface="Calibri" panose="020F0502020204030204" pitchFamily="34" charset="0"/>
                <a:cs typeface="Times New Roman" panose="02020603050405020304" pitchFamily="18" charset="0"/>
              </a:rPr>
              <a:t>non vengono </a:t>
            </a:r>
            <a:r>
              <a:rPr lang="it-IT" sz="2800" dirty="0">
                <a:latin typeface="Times New Roman" panose="02020603050405020304" pitchFamily="18" charset="0"/>
                <a:ea typeface="Calibri" panose="020F0502020204030204" pitchFamily="34" charset="0"/>
                <a:cs typeface="Times New Roman" panose="02020603050405020304" pitchFamily="18" charset="0"/>
              </a:rPr>
              <a:t>fornite indicazioni su quali siano i criteri o le strategie per selezionare le motivazioni, ottimizzare il loro raggiungimento e compensare gli impedimenti per il raggiungimento di tali obiettivi. </a:t>
            </a:r>
          </a:p>
          <a:p>
            <a:pPr>
              <a:lnSpc>
                <a:spcPct val="107000"/>
              </a:lnSpc>
              <a:spcAft>
                <a:spcPts val="800"/>
              </a:spcAft>
            </a:pP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Punto di forza </a:t>
            </a:r>
            <a:r>
              <a:rPr lang="it-IT"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800" dirty="0">
                <a:latin typeface="Times New Roman" panose="02020603050405020304" pitchFamily="18" charset="0"/>
                <a:ea typeface="Calibri" panose="020F0502020204030204" pitchFamily="34" charset="0"/>
                <a:cs typeface="Times New Roman" panose="02020603050405020304" pitchFamily="18" charset="0"/>
              </a:rPr>
              <a:t> il disimpegno dell’età anziana acquista un significato diverso. Non si tratta più di un semplice e generalizzato “lasciar andare” ma una deliberata selezione </a:t>
            </a:r>
            <a:r>
              <a:rPr lang="it-IT" sz="2800" dirty="0" smtClean="0">
                <a:latin typeface="Times New Roman" panose="02020603050405020304" pitchFamily="18" charset="0"/>
                <a:ea typeface="Calibri" panose="020F0502020204030204" pitchFamily="34" charset="0"/>
                <a:cs typeface="Times New Roman" panose="02020603050405020304" pitchFamily="18" charset="0"/>
              </a:rPr>
              <a:t>di </a:t>
            </a:r>
            <a:r>
              <a:rPr lang="it-IT" sz="2800" dirty="0">
                <a:latin typeface="Times New Roman" panose="02020603050405020304" pitchFamily="18" charset="0"/>
                <a:ea typeface="Calibri" panose="020F0502020204030204" pitchFamily="34" charset="0"/>
                <a:cs typeface="Times New Roman" panose="02020603050405020304" pitchFamily="18" charset="0"/>
              </a:rPr>
              <a:t>attività sociali che garantiscono alla persona benessere, soddisfazione e senso di pienezza dell’esistenza che rimane da vivere.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8302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012" y="95534"/>
            <a:ext cx="11959987" cy="6645730"/>
          </a:xfrm>
          <a:prstGeom prst="rect">
            <a:avLst/>
          </a:prstGeom>
        </p:spPr>
        <p:txBody>
          <a:bodyPr wrap="square">
            <a:spAutoFit/>
          </a:bodyPr>
          <a:lstStyle/>
          <a:p>
            <a:pPr>
              <a:lnSpc>
                <a:spcPct val="107000"/>
              </a:lnSpc>
              <a:spcAft>
                <a:spcPts val="800"/>
              </a:spcAft>
            </a:pPr>
            <a:r>
              <a:rPr lang="it-IT" sz="2300" b="1" dirty="0">
                <a:latin typeface="Times New Roman" panose="02020603050405020304" pitchFamily="18" charset="0"/>
                <a:ea typeface="Calibri" panose="020F0502020204030204" pitchFamily="34" charset="0"/>
                <a:cs typeface="Times New Roman" panose="02020603050405020304" pitchFamily="18" charset="0"/>
              </a:rPr>
              <a:t>LA TEORIA DELLA GEROTRASCENDENZA</a:t>
            </a:r>
            <a:endParaRPr lang="it-IT" sz="2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300" dirty="0">
                <a:latin typeface="Times New Roman" panose="02020603050405020304" pitchFamily="18" charset="0"/>
                <a:ea typeface="Calibri" panose="020F0502020204030204" pitchFamily="34" charset="0"/>
                <a:cs typeface="Times New Roman" panose="02020603050405020304" pitchFamily="18" charset="0"/>
              </a:rPr>
              <a:t>Le teorie contemporanee riprendono la visione di Erikson sullo sviluppo continuo lungo tutto l’arco di vita. </a:t>
            </a:r>
            <a:endParaRPr lang="it-IT" sz="2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300" dirty="0">
                <a:latin typeface="Times New Roman" panose="02020603050405020304" pitchFamily="18" charset="0"/>
                <a:ea typeface="Calibri" panose="020F0502020204030204" pitchFamily="34" charset="0"/>
                <a:cs typeface="Times New Roman" panose="02020603050405020304" pitchFamily="18" charset="0"/>
              </a:rPr>
              <a:t>Lars </a:t>
            </a:r>
            <a:r>
              <a:rPr lang="it-IT" sz="2300" dirty="0" err="1">
                <a:latin typeface="Times New Roman" panose="02020603050405020304" pitchFamily="18" charset="0"/>
                <a:ea typeface="Calibri" panose="020F0502020204030204" pitchFamily="34" charset="0"/>
                <a:cs typeface="Times New Roman" panose="02020603050405020304" pitchFamily="18" charset="0"/>
              </a:rPr>
              <a:t>Tornstam</a:t>
            </a:r>
            <a:r>
              <a:rPr lang="it-IT" sz="2300" dirty="0">
                <a:latin typeface="Times New Roman" panose="02020603050405020304" pitchFamily="18" charset="0"/>
                <a:ea typeface="Calibri" panose="020F0502020204030204" pitchFamily="34" charset="0"/>
                <a:cs typeface="Times New Roman" panose="02020603050405020304" pitchFamily="18" charset="0"/>
              </a:rPr>
              <a:t> (1989) formula la </a:t>
            </a:r>
            <a:r>
              <a:rPr lang="it-IT" sz="2300" i="1" dirty="0">
                <a:latin typeface="Times New Roman" panose="02020603050405020304" pitchFamily="18" charset="0"/>
                <a:ea typeface="Calibri" panose="020F0502020204030204" pitchFamily="34" charset="0"/>
                <a:cs typeface="Times New Roman" panose="02020603050405020304" pitchFamily="18" charset="0"/>
              </a:rPr>
              <a:t>teoria della Gerotrascendenza </a:t>
            </a:r>
            <a:r>
              <a:rPr lang="it-IT" sz="23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300" dirty="0">
                <a:latin typeface="Times New Roman" panose="02020603050405020304" pitchFamily="18" charset="0"/>
                <a:ea typeface="Calibri" panose="020F0502020204030204" pitchFamily="34" charset="0"/>
                <a:cs typeface="Times New Roman" panose="02020603050405020304" pitchFamily="18" charset="0"/>
              </a:rPr>
              <a:t> le persone invecchiando modificano la propria coscienza, modificando la prospettiva razionale in direzione di una maggiormente trascendente.</a:t>
            </a:r>
            <a:endParaRPr lang="it-IT" sz="2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300" dirty="0">
                <a:latin typeface="Times New Roman" panose="02020603050405020304" pitchFamily="18" charset="0"/>
                <a:ea typeface="Calibri" panose="020F0502020204030204" pitchFamily="34" charset="0"/>
                <a:cs typeface="Times New Roman" panose="02020603050405020304" pitchFamily="18" charset="0"/>
              </a:rPr>
              <a:t>Durante l’invecchiamento la persona si allontana dalla materialità del pensiero e si interessa sempre più agli aspetti esistenziali della propria vita (in direzione di quella che è considerata nel senso comune come “saggezza”). </a:t>
            </a:r>
            <a:endParaRPr lang="it-IT" sz="2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300" dirty="0" err="1">
                <a:latin typeface="Times New Roman" panose="02020603050405020304" pitchFamily="18" charset="0"/>
                <a:ea typeface="Calibri" panose="020F0502020204030204" pitchFamily="34" charset="0"/>
                <a:cs typeface="Times New Roman" panose="02020603050405020304" pitchFamily="18" charset="0"/>
              </a:rPr>
              <a:t>Tornstam</a:t>
            </a:r>
            <a:r>
              <a:rPr lang="it-IT" sz="2300" dirty="0">
                <a:latin typeface="Times New Roman" panose="02020603050405020304" pitchFamily="18" charset="0"/>
                <a:ea typeface="Calibri" panose="020F0502020204030204" pitchFamily="34" charset="0"/>
                <a:cs typeface="Times New Roman" panose="02020603050405020304" pitchFamily="18" charset="0"/>
              </a:rPr>
              <a:t> definisce questo tipo di pensiero come “cosmico”. Vi è un’affinità con la visione delle culture orientali che attribuiscono alle persone anziane le qualità della rilassatezza, creatività, saggezza. </a:t>
            </a:r>
            <a:endParaRPr lang="it-IT" sz="2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300" dirty="0">
                <a:latin typeface="Times New Roman" panose="02020603050405020304" pitchFamily="18" charset="0"/>
                <a:ea typeface="Calibri" panose="020F0502020204030204" pitchFamily="34" charset="0"/>
                <a:cs typeface="Times New Roman" panose="02020603050405020304" pitchFamily="18" charset="0"/>
              </a:rPr>
              <a:t>Le culture e le società occidentalizzate minerebbero questa trasformazione considerando l’anzianità come un impedimento, un ostacolo, un costo da sopportare. Le società occidentale considerano il valore dell’età adulta in funzione della produttività, della competenza, dell’autonomia e indipendenza (trascurando il valore del riposo, del benessere e della piacevolezza). </a:t>
            </a:r>
            <a:endParaRPr lang="it-IT" sz="2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5580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011" y="382385"/>
            <a:ext cx="11554691" cy="5434758"/>
          </a:xfrm>
          <a:prstGeom prst="rect">
            <a:avLst/>
          </a:prstGeom>
        </p:spPr>
        <p:txBody>
          <a:bodyPr wrap="square">
            <a:spAutoFit/>
          </a:bodyPr>
          <a:lstStyle/>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La teoria della gerotrascendenza considera </a:t>
            </a:r>
            <a:r>
              <a:rPr lang="it-IT" sz="2400" i="1" dirty="0">
                <a:latin typeface="Times New Roman" panose="02020603050405020304" pitchFamily="18" charset="0"/>
                <a:ea typeface="Calibri" panose="020F0502020204030204" pitchFamily="34" charset="0"/>
                <a:cs typeface="Times New Roman" panose="02020603050405020304" pitchFamily="18" charset="0"/>
              </a:rPr>
              <a:t>tre livelli ontologici di trasformazione</a:t>
            </a:r>
            <a:r>
              <a:rPr lang="it-IT" sz="2400" dirty="0">
                <a:latin typeface="Times New Roman" panose="02020603050405020304" pitchFamily="18" charset="0"/>
                <a:ea typeface="Calibri" panose="020F0502020204030204" pitchFamily="34" charset="0"/>
                <a:cs typeface="Times New Roman" panose="02020603050405020304" pitchFamily="18" charset="0"/>
              </a:rPr>
              <a:t>, universali per tutti gli anziani: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it-IT" sz="2400" b="1" dirty="0">
                <a:latin typeface="Times New Roman" panose="02020603050405020304" pitchFamily="18" charset="0"/>
                <a:ea typeface="Calibri" panose="020F0502020204030204" pitchFamily="34" charset="0"/>
                <a:cs typeface="Times New Roman" panose="02020603050405020304" pitchFamily="18" charset="0"/>
              </a:rPr>
              <a:t>Riformulazione del tempo</a:t>
            </a:r>
            <a:r>
              <a:rPr lang="it-IT" sz="2400" dirty="0">
                <a:latin typeface="Times New Roman" panose="02020603050405020304" pitchFamily="18" charset="0"/>
                <a:ea typeface="Calibri" panose="020F0502020204030204" pitchFamily="34" charset="0"/>
                <a:cs typeface="Times New Roman" panose="02020603050405020304" pitchFamily="18" charset="0"/>
              </a:rPr>
              <a:t>, nella contemplazione del passato e del futuro. Il timore della morte imminente diventa senso di legame con le generazioni più giovani (i giovani apprendono dai vecchi e i vecchi raccontano la loro storia ed esperienza).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Ciò dà l’idea che ciascuno di noi è un tassello in una trama </a:t>
            </a:r>
            <a:r>
              <a:rPr lang="it-IT" sz="2400" dirty="0" smtClean="0">
                <a:latin typeface="Times New Roman" panose="02020603050405020304" pitchFamily="18" charset="0"/>
                <a:ea typeface="Calibri" panose="020F0502020204030204" pitchFamily="34" charset="0"/>
                <a:cs typeface="Times New Roman" panose="02020603050405020304" pitchFamily="18" charset="0"/>
              </a:rPr>
              <a:t>dell’universo.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000" b="1" dirty="0" smtClean="0">
                <a:latin typeface="Calibri" panose="020F0502020204030204" pitchFamily="34" charset="0"/>
                <a:ea typeface="Calibri" panose="020F0502020204030204" pitchFamily="34" charset="0"/>
                <a:cs typeface="Times New Roman" panose="02020603050405020304" pitchFamily="18" charset="0"/>
              </a:rPr>
              <a:t>2. </a:t>
            </a:r>
            <a:r>
              <a:rPr lang="it-IT" sz="2400" b="1" dirty="0" smtClean="0">
                <a:latin typeface="Times New Roman" panose="02020603050405020304" pitchFamily="18" charset="0"/>
                <a:ea typeface="Calibri" panose="020F0502020204030204" pitchFamily="34" charset="0"/>
                <a:cs typeface="Times New Roman" panose="02020603050405020304" pitchFamily="18" charset="0"/>
              </a:rPr>
              <a:t>Integrità </a:t>
            </a:r>
            <a:r>
              <a:rPr lang="it-IT" sz="2400" b="1" dirty="0">
                <a:latin typeface="Times New Roman" panose="02020603050405020304" pitchFamily="18" charset="0"/>
                <a:ea typeface="Calibri" panose="020F0502020204030204" pitchFamily="34" charset="0"/>
                <a:cs typeface="Times New Roman" panose="02020603050405020304" pitchFamily="18" charset="0"/>
              </a:rPr>
              <a:t>della percezione dell’io</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400" dirty="0">
                <a:latin typeface="Times New Roman" panose="02020603050405020304" pitchFamily="18" charset="0"/>
                <a:ea typeface="Calibri" panose="020F0502020204030204" pitchFamily="34" charset="0"/>
                <a:cs typeface="Times New Roman" panose="02020603050405020304" pitchFamily="18" charset="0"/>
              </a:rPr>
              <a:t> la persona prende in esame aspetti della propria esperienza e del sé che non aveva mai contemplato e considerato prima. Spostamento da una posizione autocentrata verso una posizione </a:t>
            </a:r>
            <a:r>
              <a:rPr lang="it-IT" sz="2400" dirty="0" err="1">
                <a:latin typeface="Times New Roman" panose="02020603050405020304" pitchFamily="18" charset="0"/>
                <a:ea typeface="Calibri" panose="020F0502020204030204" pitchFamily="34" charset="0"/>
                <a:cs typeface="Times New Roman" panose="02020603050405020304" pitchFamily="18" charset="0"/>
              </a:rPr>
              <a:t>eterocentrata</a:t>
            </a:r>
            <a:r>
              <a:rPr lang="it-IT" sz="2400" dirty="0">
                <a:latin typeface="Times New Roman" panose="02020603050405020304" pitchFamily="18" charset="0"/>
                <a:ea typeface="Calibri" panose="020F0502020204030204" pitchFamily="34" charset="0"/>
                <a:cs typeface="Times New Roman" panose="02020603050405020304" pitchFamily="18" charset="0"/>
              </a:rPr>
              <a:t> (maggiormente altruista e rivolta agli altri).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it-IT" sz="2400" b="1" dirty="0" smtClean="0">
                <a:latin typeface="Times New Roman" panose="02020603050405020304" pitchFamily="18" charset="0"/>
                <a:ea typeface="Calibri" panose="020F0502020204030204" pitchFamily="34" charset="0"/>
                <a:cs typeface="Times New Roman" panose="02020603050405020304" pitchFamily="18" charset="0"/>
              </a:rPr>
              <a:t>3. Legame </a:t>
            </a:r>
            <a:r>
              <a:rPr lang="it-IT" sz="2400" b="1" dirty="0">
                <a:latin typeface="Times New Roman" panose="02020603050405020304" pitchFamily="18" charset="0"/>
                <a:ea typeface="Calibri" panose="020F0502020204030204" pitchFamily="34" charset="0"/>
                <a:cs typeface="Times New Roman" panose="02020603050405020304" pitchFamily="18" charset="0"/>
              </a:rPr>
              <a:t>reciproco con le altre persone</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400" dirty="0">
                <a:latin typeface="Times New Roman" panose="02020603050405020304" pitchFamily="18" charset="0"/>
                <a:ea typeface="Calibri" panose="020F0502020204030204" pitchFamily="34" charset="0"/>
                <a:cs typeface="Times New Roman" panose="02020603050405020304" pitchFamily="18" charset="0"/>
              </a:rPr>
              <a:t> minore attenzione alla valutazione degli altri, alle aspettative altrui e alla paura del giudizio verso se stessi.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Pratica delle storie di vita e narrazione su di sé</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4550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014" y="581892"/>
            <a:ext cx="11238807" cy="5166286"/>
          </a:xfrm>
          <a:prstGeom prst="rect">
            <a:avLst/>
          </a:prstGeom>
        </p:spPr>
        <p:txBody>
          <a:bodyPr wrap="square">
            <a:spAutoFit/>
          </a:bodyPr>
          <a:lstStyle/>
          <a:p>
            <a:pPr>
              <a:lnSpc>
                <a:spcPct val="107000"/>
              </a:lnSpc>
              <a:spcAft>
                <a:spcPts val="800"/>
              </a:spcAft>
            </a:pPr>
            <a:r>
              <a:rPr lang="it-IT" sz="2700" dirty="0">
                <a:latin typeface="Times New Roman" panose="02020603050405020304" pitchFamily="18" charset="0"/>
                <a:ea typeface="Calibri" panose="020F0502020204030204" pitchFamily="34" charset="0"/>
                <a:cs typeface="Times New Roman" panose="02020603050405020304" pitchFamily="18" charset="0"/>
              </a:rPr>
              <a:t>Critiche</a:t>
            </a:r>
            <a:r>
              <a:rPr lang="it-IT" sz="27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it-IT" sz="2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685800" algn="l"/>
              </a:tabLst>
            </a:pPr>
            <a:r>
              <a:rPr lang="it-IT" sz="2700" dirty="0">
                <a:latin typeface="Times New Roman" panose="02020603050405020304" pitchFamily="18" charset="0"/>
                <a:ea typeface="Calibri" panose="020F0502020204030204" pitchFamily="34" charset="0"/>
                <a:cs typeface="Times New Roman" panose="02020603050405020304" pitchFamily="18" charset="0"/>
              </a:rPr>
              <a:t>Perché l’ambiente sociale dovrebbe essere di ostacolo allo sviluppo trascendentale del sé?</a:t>
            </a:r>
            <a:endParaRPr lang="it-IT" sz="2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685800" algn="l"/>
              </a:tabLst>
            </a:pPr>
            <a:r>
              <a:rPr lang="it-IT" sz="2700" dirty="0">
                <a:latin typeface="Times New Roman" panose="02020603050405020304" pitchFamily="18" charset="0"/>
                <a:ea typeface="Calibri" panose="020F0502020204030204" pitchFamily="34" charset="0"/>
                <a:cs typeface="Times New Roman" panose="02020603050405020304" pitchFamily="18" charset="0"/>
              </a:rPr>
              <a:t>Questa teoria è davvero così universale?</a:t>
            </a:r>
            <a:endParaRPr lang="it-IT" sz="2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685800" algn="l"/>
              </a:tabLst>
            </a:pPr>
            <a:r>
              <a:rPr lang="it-IT" sz="2700" dirty="0">
                <a:latin typeface="Times New Roman" panose="02020603050405020304" pitchFamily="18" charset="0"/>
                <a:ea typeface="Calibri" panose="020F0502020204030204" pitchFamily="34" charset="0"/>
                <a:cs typeface="Times New Roman" panose="02020603050405020304" pitchFamily="18" charset="0"/>
              </a:rPr>
              <a:t>Non abbiamo sempre uno spostamento verso la prospettiva trascendentale, spesso invece gli anziani vivono preoccupazioni ricorrenti (quasi ossessive) per la gestione delle loro ricchezze, degli investimenti e del patrimonio immobiliare. </a:t>
            </a:r>
            <a:endParaRPr lang="it-IT" sz="2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685800" algn="l"/>
              </a:tabLst>
            </a:pPr>
            <a:r>
              <a:rPr lang="it-IT" sz="2700" dirty="0">
                <a:latin typeface="Times New Roman" panose="02020603050405020304" pitchFamily="18" charset="0"/>
                <a:ea typeface="Calibri" panose="020F0502020204030204" pitchFamily="34" charset="0"/>
                <a:cs typeface="Times New Roman" panose="02020603050405020304" pitchFamily="18" charset="0"/>
              </a:rPr>
              <a:t>Tale teoria non sviluppa il legame tra le fasi di vita precedenti e la fase della gerotrascendenza.</a:t>
            </a:r>
            <a:endParaRPr lang="it-IT"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1804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36" y="565265"/>
            <a:ext cx="10856422" cy="4747005"/>
          </a:xfrm>
          <a:prstGeom prst="rect">
            <a:avLst/>
          </a:prstGeom>
        </p:spPr>
        <p:txBody>
          <a:bodyPr wrap="square">
            <a:spAutoFit/>
          </a:bodyPr>
          <a:lstStyle/>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TEORIA DELLA GERODINAMICA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L’uomo è costituito – in egual modo a tutti i sistemi viventi – da un’organizzazione gerarchica di sottosistemi che accrescono la loro complessità.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Con il trascorrere dell’età i sistemi attraversano un aumento del disordine, il quale in ultima istanza conduce alla morte.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I sistemi che costituiscono l’organismo vivente (il quale è esso stesso un sistema di maggior livello di complessità) sono sistemi aperti, da una parte essi organizzano forme di ordine e crescita in relazione con i loro ambienti, da un’altra parte essi rispondono alla seconda legge della termodinamica (ad un certo punto subentrano trasformazioni critiche che portano ad un livello di caos e disordine il sistema – entropia – generandone la morte).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0969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258" y="432263"/>
            <a:ext cx="11421687" cy="5139338"/>
          </a:xfrm>
          <a:prstGeom prst="rect">
            <a:avLst/>
          </a:prstGeom>
        </p:spPr>
        <p:txBody>
          <a:bodyPr wrap="square">
            <a:spAutoFit/>
          </a:bodyPr>
          <a:lstStyle/>
          <a:p>
            <a:pPr>
              <a:lnSpc>
                <a:spcPct val="107000"/>
              </a:lnSpc>
              <a:spcAft>
                <a:spcPts val="800"/>
              </a:spcAft>
            </a:pPr>
            <a:r>
              <a:rPr lang="it-IT" sz="2400" i="1" dirty="0">
                <a:latin typeface="Times New Roman" panose="02020603050405020304" pitchFamily="18" charset="0"/>
                <a:ea typeface="Calibri" panose="020F0502020204030204" pitchFamily="34" charset="0"/>
                <a:cs typeface="Times New Roman" panose="02020603050405020304" pitchFamily="18" charset="0"/>
              </a:rPr>
              <a:t>Branching theory</a:t>
            </a:r>
            <a:r>
              <a:rPr lang="it-IT"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400" dirty="0">
                <a:latin typeface="Times New Roman" panose="02020603050405020304" pitchFamily="18" charset="0"/>
                <a:ea typeface="Calibri" panose="020F0502020204030204" pitchFamily="34" charset="0"/>
                <a:cs typeface="Times New Roman" panose="02020603050405020304" pitchFamily="18" charset="0"/>
              </a:rPr>
              <a:t> l’essere umano attraversa </a:t>
            </a:r>
            <a:r>
              <a:rPr lang="it-IT" sz="2400" b="1" dirty="0">
                <a:latin typeface="Times New Roman" panose="02020603050405020304" pitchFamily="18" charset="0"/>
                <a:ea typeface="Calibri" panose="020F0502020204030204" pitchFamily="34" charset="0"/>
                <a:cs typeface="Times New Roman" panose="02020603050405020304" pitchFamily="18" charset="0"/>
              </a:rPr>
              <a:t>punti di svolta</a:t>
            </a:r>
            <a:r>
              <a:rPr lang="it-IT" sz="2400" dirty="0">
                <a:latin typeface="Times New Roman" panose="02020603050405020304" pitchFamily="18" charset="0"/>
                <a:ea typeface="Calibri" panose="020F0502020204030204" pitchFamily="34" charset="0"/>
                <a:cs typeface="Times New Roman" panose="02020603050405020304" pitchFamily="18" charset="0"/>
              </a:rPr>
              <a:t> che generano cambiamenti e trasformazioni. Essi rappresentano </a:t>
            </a:r>
            <a:r>
              <a:rPr lang="it-IT" sz="2400" b="1" dirty="0">
                <a:latin typeface="Times New Roman" panose="02020603050405020304" pitchFamily="18" charset="0"/>
                <a:ea typeface="Calibri" panose="020F0502020204030204" pitchFamily="34" charset="0"/>
                <a:cs typeface="Times New Roman" panose="02020603050405020304" pitchFamily="18" charset="0"/>
              </a:rPr>
              <a:t>criticità</a:t>
            </a:r>
            <a:r>
              <a:rPr lang="it-IT" sz="2400" dirty="0">
                <a:latin typeface="Times New Roman" panose="02020603050405020304" pitchFamily="18" charset="0"/>
                <a:ea typeface="Calibri" panose="020F0502020204030204" pitchFamily="34" charset="0"/>
                <a:cs typeface="Times New Roman" panose="02020603050405020304" pitchFamily="18" charset="0"/>
              </a:rPr>
              <a:t> attraverso cui il sistema può </a:t>
            </a:r>
            <a:r>
              <a:rPr lang="it-IT" sz="2400" i="1" u="sng" dirty="0">
                <a:latin typeface="Times New Roman" panose="02020603050405020304" pitchFamily="18" charset="0"/>
                <a:ea typeface="Calibri" panose="020F0502020204030204" pitchFamily="34" charset="0"/>
                <a:cs typeface="Times New Roman" panose="02020603050405020304" pitchFamily="18" charset="0"/>
              </a:rPr>
              <a:t>evolversi</a:t>
            </a:r>
            <a:r>
              <a:rPr lang="it-IT" sz="2400" dirty="0">
                <a:latin typeface="Times New Roman" panose="02020603050405020304" pitchFamily="18" charset="0"/>
                <a:ea typeface="Calibri" panose="020F0502020204030204" pitchFamily="34" charset="0"/>
                <a:cs typeface="Times New Roman" panose="02020603050405020304" pitchFamily="18" charset="0"/>
              </a:rPr>
              <a:t> o </a:t>
            </a:r>
            <a:r>
              <a:rPr lang="it-IT" sz="2400" i="1" u="sng" dirty="0">
                <a:latin typeface="Times New Roman" panose="02020603050405020304" pitchFamily="18" charset="0"/>
                <a:ea typeface="Calibri" panose="020F0502020204030204" pitchFamily="34" charset="0"/>
                <a:cs typeface="Times New Roman" panose="02020603050405020304" pitchFamily="18" charset="0"/>
              </a:rPr>
              <a:t>distruggersi</a:t>
            </a:r>
            <a:r>
              <a:rPr lang="it-IT" sz="2400" dirty="0">
                <a:latin typeface="Times New Roman" panose="02020603050405020304" pitchFamily="18" charset="0"/>
                <a:ea typeface="Calibri" panose="020F0502020204030204" pitchFamily="34" charset="0"/>
                <a:cs typeface="Times New Roman" panose="02020603050405020304" pitchFamily="18" charset="0"/>
              </a:rPr>
              <a:t> (nel contesto biologico tali transizioni implicano traiettorie di longevità o di patologia; nel contesto psicologico tali criticità possono evolversi in benessere o insoddisfazione ad esempio; nel contesto sociale possono esitare in partecipazione e condivisione oppure in ritiro e solitudine).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L’arco di vita pertanto è costituito da fasi di stabilità e consolidamento e da periodi di criticità che possono trasformare (in termini migliorativi o peggiorativi) la traiettoria di esistenza dell’organismo. In questo senso il futuro appare aperto, mai pienamente prevedibile e composto da una serie di potenzialità e possibilità.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La branching theory consente di contemplare la molteplicità di traiettorie possibili nella vita di un individuo, la non necessaria predeterminazione dello sviluppo ontogenetico.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0655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683" y="767702"/>
            <a:ext cx="10734501" cy="4355616"/>
          </a:xfrm>
          <a:prstGeom prst="rect">
            <a:avLst/>
          </a:prstGeom>
        </p:spPr>
        <p:txBody>
          <a:bodyPr wrap="square">
            <a:spAutoFit/>
          </a:bodyPr>
          <a:lstStyle/>
          <a:p>
            <a:pPr>
              <a:lnSpc>
                <a:spcPct val="107000"/>
              </a:lnSpc>
              <a:spcAft>
                <a:spcPts val="80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Attualità e frontiere delle teorie contemporanee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Le domande di ricerca nello scenario contemporaneo sono focalizzate su:</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6858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I cambiamenti legati all’avanzare dell’età (in funzione sia dei fattori biologici e genetici che dei fattori contestuali e relazionali)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685800" algn="l"/>
              </a:tabLst>
            </a:pPr>
            <a:r>
              <a:rPr lang="it-IT" sz="2400" dirty="0" smtClean="0">
                <a:latin typeface="Times New Roman" panose="02020603050405020304" pitchFamily="18" charset="0"/>
                <a:ea typeface="Calibri" panose="020F0502020204030204" pitchFamily="34" charset="0"/>
                <a:cs typeface="Times New Roman" panose="02020603050405020304" pitchFamily="18" charset="0"/>
              </a:rPr>
              <a:t>Auto-percezione </a:t>
            </a:r>
            <a:r>
              <a:rPr lang="it-IT" sz="2400" dirty="0">
                <a:latin typeface="Times New Roman" panose="02020603050405020304" pitchFamily="18" charset="0"/>
                <a:ea typeface="Calibri" panose="020F0502020204030204" pitchFamily="34" charset="0"/>
                <a:cs typeface="Times New Roman" panose="02020603050405020304" pitchFamily="18" charset="0"/>
              </a:rPr>
              <a:t>dell’invecchiamento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6858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Processi di supporto sociale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6858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Modificazioni cognitive (sia nelle varianti non patologiche che in quelle neurodegenerative)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8264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767" y="598516"/>
            <a:ext cx="10557164" cy="5577874"/>
          </a:xfrm>
          <a:prstGeom prst="rect">
            <a:avLst/>
          </a:prstGeom>
        </p:spPr>
        <p:txBody>
          <a:bodyPr wrap="square">
            <a:spAutoFit/>
          </a:bodyPr>
          <a:lstStyle/>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Tre principali teorie attuali cercano di rendere conto dell’invecchiamento come processo legato all’intero arco di vita e alle risposte di regolazione </a:t>
            </a:r>
            <a:r>
              <a:rPr lang="it-IT" sz="2400">
                <a:latin typeface="Times New Roman" panose="02020603050405020304" pitchFamily="18" charset="0"/>
                <a:ea typeface="Calibri" panose="020F0502020204030204" pitchFamily="34" charset="0"/>
                <a:cs typeface="Times New Roman" panose="02020603050405020304" pitchFamily="18" charset="0"/>
              </a:rPr>
              <a:t>dell’individuo</a:t>
            </a:r>
            <a:r>
              <a:rPr lang="it-IT" sz="240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it-IT" sz="2400" dirty="0">
                <a:latin typeface="Times New Roman" panose="02020603050405020304" pitchFamily="18" charset="0"/>
                <a:ea typeface="Calibri" panose="020F0502020204030204" pitchFamily="34" charset="0"/>
                <a:cs typeface="Times New Roman" panose="02020603050405020304" pitchFamily="18" charset="0"/>
              </a:rPr>
              <a:t>Modello a doppio processo di coping: assimilativo e accomodante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it-IT" sz="2400" dirty="0">
                <a:latin typeface="Times New Roman" panose="02020603050405020304" pitchFamily="18" charset="0"/>
                <a:ea typeface="Calibri" panose="020F0502020204030204" pitchFamily="34" charset="0"/>
                <a:cs typeface="Times New Roman" panose="02020603050405020304" pitchFamily="18" charset="0"/>
              </a:rPr>
              <a:t>Teoria motivazionale dello sviluppo nell’arco di vita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it-IT" sz="2400" dirty="0">
                <a:latin typeface="Times New Roman" panose="02020603050405020304" pitchFamily="18" charset="0"/>
                <a:ea typeface="Calibri" panose="020F0502020204030204" pitchFamily="34" charset="0"/>
                <a:cs typeface="Times New Roman" panose="02020603050405020304" pitchFamily="18" charset="0"/>
              </a:rPr>
              <a:t>Evoluzioni del modello SOC</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Tutte le ipotesi di ricerca e di intervento intendono nel prossimo futuro rispondere alla funzione mediatrici nella modulazione delle traiettorie dello sviluppo di variabili quali l’età, le opportunità di raggiungimento degli obiettivi personali, le differenze individuali, lo stato di salute, il genere, l’etnia, lo stato socioeconomico, caratteristiche ambientali (sia geografiche che culturali).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754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5" y="750627"/>
            <a:ext cx="10672549" cy="5032019"/>
          </a:xfrm>
          <a:prstGeom prst="rect">
            <a:avLst/>
          </a:prstGeom>
        </p:spPr>
        <p:txBody>
          <a:bodyPr wrap="square">
            <a:spAutoFit/>
          </a:bodyPr>
          <a:lstStyle/>
          <a:p>
            <a:pPr marL="457200">
              <a:lnSpc>
                <a:spcPct val="107000"/>
              </a:lnSpc>
              <a:spcAft>
                <a:spcPts val="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Demenza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Condizione di deterioramento progressivo delle capacità intellettive che compromette la capacità di vita autonoma dell’individuo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Sintomi tipici del paziente con demenza: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Times New Roman" panose="02020603050405020304" pitchFamily="18" charset="0"/>
              <a:buChar char="-"/>
              <a:tabLst>
                <a:tab pos="9144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problemi di memorizzazione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Times New Roman" panose="02020603050405020304" pitchFamily="18" charset="0"/>
              <a:buChar char="-"/>
              <a:tabLst>
                <a:tab pos="9144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problemi di concentrazione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Times New Roman" panose="02020603050405020304" pitchFamily="18" charset="0"/>
              <a:buChar char="-"/>
              <a:tabLst>
                <a:tab pos="9144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manifestazioni di irritabilità</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Times New Roman" panose="02020603050405020304" pitchFamily="18" charset="0"/>
              <a:buChar char="-"/>
              <a:tabLst>
                <a:tab pos="9144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agitazione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Times New Roman" panose="02020603050405020304" pitchFamily="18" charset="0"/>
              <a:buChar char="-"/>
              <a:tabLst>
                <a:tab pos="9144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disorientamento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Times New Roman" panose="02020603050405020304" pitchFamily="18" charset="0"/>
              <a:buChar char="-"/>
              <a:tabLst>
                <a:tab pos="9144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depressione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Times New Roman" panose="02020603050405020304" pitchFamily="18" charset="0"/>
              <a:buChar char="-"/>
              <a:tabLst>
                <a:tab pos="914400" algn="l"/>
              </a:tabLst>
            </a:pPr>
            <a:r>
              <a:rPr lang="it-IT" sz="2400" dirty="0">
                <a:latin typeface="Times New Roman" panose="02020603050405020304" pitchFamily="18" charset="0"/>
                <a:ea typeface="Calibri" panose="020F0502020204030204" pitchFamily="34" charset="0"/>
                <a:cs typeface="Times New Roman" panose="02020603050405020304" pitchFamily="18" charset="0"/>
              </a:rPr>
              <a:t>perdita autonomia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it-IT" sz="1200" b="1" dirty="0">
                <a:latin typeface="Times New Roman" panose="02020603050405020304" pitchFamily="18" charset="0"/>
                <a:ea typeface="Calibri" panose="020F0502020204030204" pitchFamily="34"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89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275" y="818866"/>
            <a:ext cx="10686197" cy="4900188"/>
          </a:xfrm>
          <a:prstGeom prst="rect">
            <a:avLst/>
          </a:prstGeom>
        </p:spPr>
        <p:txBody>
          <a:bodyPr wrap="square">
            <a:spAutoFit/>
          </a:bodyPr>
          <a:lstStyle/>
          <a:p>
            <a:pPr marL="457200">
              <a:lnSpc>
                <a:spcPct val="107000"/>
              </a:lnSpc>
              <a:spcAft>
                <a:spcPts val="0"/>
              </a:spcAft>
            </a:pPr>
            <a:r>
              <a:rPr lang="it-IT" sz="2800" b="1" dirty="0">
                <a:latin typeface="Times New Roman" panose="02020603050405020304" pitchFamily="18" charset="0"/>
                <a:ea typeface="Calibri" panose="020F0502020204030204" pitchFamily="34" charset="0"/>
                <a:cs typeface="Times New Roman" panose="02020603050405020304" pitchFamily="18" charset="0"/>
              </a:rPr>
              <a:t>Demenza</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b="1" dirty="0">
                <a:latin typeface="Times New Roman" panose="02020603050405020304" pitchFamily="18" charset="0"/>
                <a:ea typeface="Calibri" panose="020F0502020204030204" pitchFamily="34" charset="0"/>
                <a:cs typeface="Times New Roman" panose="02020603050405020304" pitchFamily="18" charset="0"/>
              </a:rPr>
              <a:t>Delirium</a:t>
            </a:r>
            <a:r>
              <a:rPr lang="it-IT" sz="2800" dirty="0">
                <a:latin typeface="Times New Roman" panose="02020603050405020304" pitchFamily="18" charset="0"/>
                <a:ea typeface="Calibri" panose="020F0502020204030204" pitchFamily="34" charset="0"/>
                <a:cs typeface="Times New Roman" panose="02020603050405020304" pitchFamily="18" charset="0"/>
              </a:rPr>
              <a:t> (o stato confusionale acuto)</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Il delirium è una patologia molto diffusa tra gli anziani, che può indurre una errata valutazione di demenza</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800" u="sng" dirty="0">
                <a:latin typeface="Times New Roman" panose="02020603050405020304" pitchFamily="18" charset="0"/>
                <a:ea typeface="Calibri" panose="020F0502020204030204" pitchFamily="34" charset="0"/>
                <a:cs typeface="Times New Roman" panose="02020603050405020304" pitchFamily="18" charset="0"/>
              </a:rPr>
              <a:t>Sintomi del delirium</a:t>
            </a:r>
            <a:r>
              <a:rPr lang="it-IT" sz="2800" dirty="0">
                <a:latin typeface="Times New Roman" panose="02020603050405020304" pitchFamily="18" charset="0"/>
                <a:ea typeface="Calibri" panose="020F0502020204030204" pitchFamily="34" charset="0"/>
                <a:cs typeface="Times New Roman" panose="02020603050405020304" pitchFamily="18" charset="0"/>
              </a:rPr>
              <a:t>:</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Times New Roman" panose="02020603050405020304" pitchFamily="18" charset="0"/>
              <a:buChar char="-"/>
              <a:tabLst>
                <a:tab pos="9144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scarso funzionamento intellettivo</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Times New Roman" panose="02020603050405020304" pitchFamily="18" charset="0"/>
              <a:buChar char="-"/>
              <a:tabLst>
                <a:tab pos="9144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perdite di memoria</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800" u="sng" dirty="0">
                <a:latin typeface="Times New Roman" panose="02020603050405020304" pitchFamily="18" charset="0"/>
                <a:ea typeface="Calibri" panose="020F0502020204030204" pitchFamily="34" charset="0"/>
                <a:cs typeface="Times New Roman" panose="02020603050405020304" pitchFamily="18" charset="0"/>
              </a:rPr>
              <a:t>Caratteristiche del delirium</a:t>
            </a:r>
            <a:r>
              <a:rPr lang="it-IT" sz="2800" dirty="0">
                <a:latin typeface="Times New Roman" panose="02020603050405020304" pitchFamily="18" charset="0"/>
                <a:ea typeface="Calibri" panose="020F0502020204030204" pitchFamily="34" charset="0"/>
                <a:cs typeface="Times New Roman" panose="02020603050405020304" pitchFamily="18" charset="0"/>
              </a:rPr>
              <a:t>:</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Times New Roman" panose="02020603050405020304" pitchFamily="18" charset="0"/>
              <a:buChar char="-"/>
              <a:tabLst>
                <a:tab pos="9144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insorgenza rapida</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Times New Roman" panose="02020603050405020304" pitchFamily="18" charset="0"/>
              <a:buChar char="-"/>
              <a:tabLst>
                <a:tab pos="9144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durata relativamente breve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Times New Roman" panose="02020603050405020304" pitchFamily="18" charset="0"/>
              <a:buChar char="-"/>
              <a:tabLst>
                <a:tab pos="9144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buona possibilità di ritorno alla normalità </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it-IT" sz="1200" dirty="0">
                <a:latin typeface="Times New Roman" panose="02020603050405020304" pitchFamily="18" charset="0"/>
                <a:ea typeface="Calibri" panose="020F0502020204030204" pitchFamily="34"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48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500" y="1160060"/>
            <a:ext cx="10713493" cy="4659481"/>
          </a:xfrm>
          <a:prstGeom prst="rect">
            <a:avLst/>
          </a:prstGeom>
        </p:spPr>
        <p:txBody>
          <a:bodyPr wrap="square">
            <a:spAutoFit/>
          </a:bodyPr>
          <a:lstStyle/>
          <a:p>
            <a:pPr>
              <a:lnSpc>
                <a:spcPct val="107000"/>
              </a:lnSpc>
              <a:spcAft>
                <a:spcPts val="8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Visione stereotipata sull’anziano </a:t>
            </a:r>
            <a:r>
              <a:rPr lang="it-IT"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Ritiro dalla vita produttiva</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tabLst>
                <a:tab pos="4572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Progressiva difficoltà nel gestire le autonomie </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it-IT" sz="2800" dirty="0">
                <a:latin typeface="Times New Roman" panose="02020603050405020304" pitchFamily="18" charset="0"/>
                <a:ea typeface="Calibri" panose="020F0502020204030204" pitchFamily="34" charset="0"/>
                <a:cs typeface="Times New Roman" panose="02020603050405020304" pitchFamily="18" charset="0"/>
              </a:rPr>
              <a:t>Aumento delle necessità di sostegno nel vivere nel progressivo invecchiamento</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87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2838"/>
            <a:ext cx="11887201" cy="6810262"/>
          </a:xfrm>
          <a:prstGeom prst="rect">
            <a:avLst/>
          </a:prstGeom>
        </p:spPr>
        <p:txBody>
          <a:bodyPr wrap="square">
            <a:spAutoFit/>
          </a:bodyPr>
          <a:lstStyle/>
          <a:p>
            <a:pPr marL="457200">
              <a:lnSpc>
                <a:spcPct val="107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A lungo si è considerata la persona anziana come un punto di arrivo finale, senza alcuna possibilità di trasformazione, come la fase terminale della vita.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L’età anziana è il risultato di un complesso intreccio di crescita giovanile, maturazione adulta e di continue traiettorie di adattamento e cambiamento, di apprendimenti graduali e progettuali, di stili di vita e di relazioni che rendono l’individuo unico e non un anziano indistinto.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La sfida che si pone alla ricerca sull’invecchiamento e al supporto è quella di aprire nuove spazi di intervento che siano protesi a conservare possibilità di trasformazione, adattamento e creatività evitando forme estreme di medicalizzazione (la salute è un mezzo e non un fine).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Nella popolazione anziana si riscontra una maggiore incidenza e prevalenza delle malattie neurodegenerative (in primis le demenze), che richiedono cure farmacologiche, cliniche e assistenziali in misura congruente al livello della valutazione dei decadimenti e della perdita  abbassamento delle prestazioni cognitive e comportamentali.</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515949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TotalTime>
  <Words>4990</Words>
  <Application>Microsoft Office PowerPoint</Application>
  <PresentationFormat>Widescreen</PresentationFormat>
  <Paragraphs>344</Paragraphs>
  <Slides>58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Calibri Light</vt:lpstr>
      <vt:lpstr>Symbol</vt:lpstr>
      <vt:lpstr>Times New Roman</vt:lpstr>
      <vt:lpstr>Wingdings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Cyclopes</dc:creator>
  <cp:lastModifiedBy>Raffaele De Luca Picione</cp:lastModifiedBy>
  <cp:revision>22</cp:revision>
  <dcterms:created xsi:type="dcterms:W3CDTF">2024-03-25T16:45:45Z</dcterms:created>
  <dcterms:modified xsi:type="dcterms:W3CDTF">2024-04-14T09:25:24Z</dcterms:modified>
</cp:coreProperties>
</file>