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74" r:id="rId2"/>
    <p:sldId id="278" r:id="rId3"/>
    <p:sldId id="275" r:id="rId4"/>
    <p:sldId id="284" r:id="rId5"/>
    <p:sldId id="299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302" r:id="rId19"/>
    <p:sldId id="301" r:id="rId20"/>
    <p:sldId id="303" r:id="rId21"/>
    <p:sldId id="304" r:id="rId22"/>
    <p:sldId id="297" r:id="rId23"/>
    <p:sldId id="298" r:id="rId24"/>
    <p:sldId id="265" r:id="rId25"/>
  </p:sldIdLst>
  <p:sldSz cx="9144000" cy="5143500" type="screen16x9"/>
  <p:notesSz cx="6858000" cy="9144000"/>
  <p:custDataLst>
    <p:tags r:id="rId2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C2379D-A6E7-4FF6-AD0D-EA94EA6BA13C}" v="30" dt="2022-07-22T16:35:19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71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quale De Vito" userId="2QacYN++skdzztEnBMvWpqPuVyHkYCUpJ5HpKEFPefc=" providerId="None" clId="Web-{DEC2379D-A6E7-4FF6-AD0D-EA94EA6BA13C}"/>
    <pc:docChg chg="delSld modSld">
      <pc:chgData name="Pasquale De Vito" userId="2QacYN++skdzztEnBMvWpqPuVyHkYCUpJ5HpKEFPefc=" providerId="None" clId="Web-{DEC2379D-A6E7-4FF6-AD0D-EA94EA6BA13C}" dt="2022-07-22T16:35:19.153" v="28" actId="20577"/>
      <pc:docMkLst>
        <pc:docMk/>
      </pc:docMkLst>
      <pc:sldChg chg="del">
        <pc:chgData name="Pasquale De Vito" userId="2QacYN++skdzztEnBMvWpqPuVyHkYCUpJ5HpKEFPefc=" providerId="None" clId="Web-{DEC2379D-A6E7-4FF6-AD0D-EA94EA6BA13C}" dt="2022-07-22T16:30:52.732" v="0"/>
        <pc:sldMkLst>
          <pc:docMk/>
          <pc:sldMk cId="2294255818" sldId="283"/>
        </pc:sldMkLst>
      </pc:sldChg>
      <pc:sldChg chg="modSp">
        <pc:chgData name="Pasquale De Vito" userId="2QacYN++skdzztEnBMvWpqPuVyHkYCUpJ5HpKEFPefc=" providerId="None" clId="Web-{DEC2379D-A6E7-4FF6-AD0D-EA94EA6BA13C}" dt="2022-07-22T16:32:01.687" v="13" actId="20577"/>
        <pc:sldMkLst>
          <pc:docMk/>
          <pc:sldMk cId="702193875" sldId="293"/>
        </pc:sldMkLst>
        <pc:spChg chg="mod">
          <ac:chgData name="Pasquale De Vito" userId="2QacYN++skdzztEnBMvWpqPuVyHkYCUpJ5HpKEFPefc=" providerId="None" clId="Web-{DEC2379D-A6E7-4FF6-AD0D-EA94EA6BA13C}" dt="2022-07-22T16:32:01.687" v="13" actId="20577"/>
          <ac:spMkLst>
            <pc:docMk/>
            <pc:sldMk cId="702193875" sldId="293"/>
            <ac:spMk id="3" creationId="{F39210D8-5AC8-065A-FD4D-55984BFCE54A}"/>
          </ac:spMkLst>
        </pc:spChg>
      </pc:sldChg>
      <pc:sldChg chg="modSp">
        <pc:chgData name="Pasquale De Vito" userId="2QacYN++skdzztEnBMvWpqPuVyHkYCUpJ5HpKEFPefc=" providerId="None" clId="Web-{DEC2379D-A6E7-4FF6-AD0D-EA94EA6BA13C}" dt="2022-07-22T16:32:50.907" v="17" actId="20577"/>
        <pc:sldMkLst>
          <pc:docMk/>
          <pc:sldMk cId="373740149" sldId="296"/>
        </pc:sldMkLst>
        <pc:spChg chg="mod">
          <ac:chgData name="Pasquale De Vito" userId="2QacYN++skdzztEnBMvWpqPuVyHkYCUpJ5HpKEFPefc=" providerId="None" clId="Web-{DEC2379D-A6E7-4FF6-AD0D-EA94EA6BA13C}" dt="2022-07-22T16:32:50.907" v="17" actId="20577"/>
          <ac:spMkLst>
            <pc:docMk/>
            <pc:sldMk cId="373740149" sldId="296"/>
            <ac:spMk id="3" creationId="{9FA3334C-E92B-1428-9C10-B5D9CC6BDAC1}"/>
          </ac:spMkLst>
        </pc:spChg>
      </pc:sldChg>
      <pc:sldChg chg="modSp">
        <pc:chgData name="Pasquale De Vito" userId="2QacYN++skdzztEnBMvWpqPuVyHkYCUpJ5HpKEFPefc=" providerId="None" clId="Web-{DEC2379D-A6E7-4FF6-AD0D-EA94EA6BA13C}" dt="2022-07-22T16:35:19.153" v="28" actId="20577"/>
        <pc:sldMkLst>
          <pc:docMk/>
          <pc:sldMk cId="1950613016" sldId="297"/>
        </pc:sldMkLst>
        <pc:spChg chg="mod">
          <ac:chgData name="Pasquale De Vito" userId="2QacYN++skdzztEnBMvWpqPuVyHkYCUpJ5HpKEFPefc=" providerId="None" clId="Web-{DEC2379D-A6E7-4FF6-AD0D-EA94EA6BA13C}" dt="2022-07-22T16:35:19.153" v="28" actId="20577"/>
          <ac:spMkLst>
            <pc:docMk/>
            <pc:sldMk cId="1950613016" sldId="297"/>
            <ac:spMk id="3" creationId="{E7E90832-4125-2903-49F5-FEA7B03F0F6E}"/>
          </ac:spMkLst>
        </pc:spChg>
      </pc:sldChg>
      <pc:sldChg chg="del">
        <pc:chgData name="Pasquale De Vito" userId="2QacYN++skdzztEnBMvWpqPuVyHkYCUpJ5HpKEFPefc=" providerId="None" clId="Web-{DEC2379D-A6E7-4FF6-AD0D-EA94EA6BA13C}" dt="2022-07-22T16:32:15.891" v="14"/>
        <pc:sldMkLst>
          <pc:docMk/>
          <pc:sldMk cId="3458278696" sldId="300"/>
        </pc:sldMkLst>
      </pc:sldChg>
      <pc:sldChg chg="modSp">
        <pc:chgData name="Pasquale De Vito" userId="2QacYN++skdzztEnBMvWpqPuVyHkYCUpJ5HpKEFPefc=" providerId="None" clId="Web-{DEC2379D-A6E7-4FF6-AD0D-EA94EA6BA13C}" dt="2022-07-22T16:33:08.549" v="20" actId="20577"/>
        <pc:sldMkLst>
          <pc:docMk/>
          <pc:sldMk cId="3315433936" sldId="302"/>
        </pc:sldMkLst>
        <pc:spChg chg="mod">
          <ac:chgData name="Pasquale De Vito" userId="2QacYN++skdzztEnBMvWpqPuVyHkYCUpJ5HpKEFPefc=" providerId="None" clId="Web-{DEC2379D-A6E7-4FF6-AD0D-EA94EA6BA13C}" dt="2022-07-22T16:33:08.549" v="20" actId="20577"/>
          <ac:spMkLst>
            <pc:docMk/>
            <pc:sldMk cId="3315433936" sldId="302"/>
            <ac:spMk id="3" creationId="{9FA3334C-E92B-1428-9C10-B5D9CC6BDAC1}"/>
          </ac:spMkLst>
        </pc:spChg>
      </pc:sldChg>
      <pc:sldChg chg="modSp">
        <pc:chgData name="Pasquale De Vito" userId="2QacYN++skdzztEnBMvWpqPuVyHkYCUpJ5HpKEFPefc=" providerId="None" clId="Web-{DEC2379D-A6E7-4FF6-AD0D-EA94EA6BA13C}" dt="2022-07-22T16:34:25.948" v="24" actId="20577"/>
        <pc:sldMkLst>
          <pc:docMk/>
          <pc:sldMk cId="3067244171" sldId="303"/>
        </pc:sldMkLst>
        <pc:spChg chg="mod">
          <ac:chgData name="Pasquale De Vito" userId="2QacYN++skdzztEnBMvWpqPuVyHkYCUpJ5HpKEFPefc=" providerId="None" clId="Web-{DEC2379D-A6E7-4FF6-AD0D-EA94EA6BA13C}" dt="2022-07-22T16:34:25.948" v="24" actId="20577"/>
          <ac:spMkLst>
            <pc:docMk/>
            <pc:sldMk cId="3067244171" sldId="303"/>
            <ac:spMk id="3" creationId="{9FA3334C-E92B-1428-9C10-B5D9CC6BDAC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 di presen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CC26B955-35C6-4FA5-AACE-DC521EB9C5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349" y="1450099"/>
            <a:ext cx="7202323" cy="423863"/>
          </a:xfrm>
        </p:spPr>
        <p:txBody>
          <a:bodyPr>
            <a:no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it-IT" sz="2600" b="1" i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dell’ insegnamento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4" y="2182633"/>
            <a:ext cx="6237167" cy="72452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Numero e Titolo del Modulo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3026215"/>
            <a:ext cx="5367338" cy="402918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78544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l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 descr="slide1.jpg">
            <a:extLst>
              <a:ext uri="{FF2B5EF4-FFF2-40B4-BE49-F238E27FC236}">
                <a16:creationId xmlns:a16="http://schemas.microsoft.com/office/drawing/2014/main" id="{9E2E0303-06EA-4940-8646-7DB6577B99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23BFAF25-8E30-401F-B00D-F0DFA0981C6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575" y="1982187"/>
            <a:ext cx="5367338" cy="712787"/>
          </a:xfrm>
        </p:spPr>
        <p:txBody>
          <a:bodyPr>
            <a:normAutofit/>
          </a:bodyPr>
          <a:lstStyle>
            <a:lvl1pPr marL="0" indent="0">
              <a:buNone/>
              <a:defRPr sz="26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414D26A2-214D-48D2-8F95-E3161711BFA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9575" y="2814169"/>
            <a:ext cx="5367338" cy="332628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/>
              <a:t>Nome Docente</a:t>
            </a:r>
          </a:p>
        </p:txBody>
      </p:sp>
    </p:spTree>
    <p:extLst>
      <p:ext uri="{BB962C8B-B14F-4D97-AF65-F5344CB8AC3E}">
        <p14:creationId xmlns:p14="http://schemas.microsoft.com/office/powerpoint/2010/main" val="4199278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7"/>
            <a:ext cx="8841302" cy="428338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135004" y="4293381"/>
            <a:ext cx="681070" cy="68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3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1349" y="246426"/>
            <a:ext cx="8841302" cy="396807"/>
          </a:xfrm>
        </p:spPr>
        <p:txBody>
          <a:bodyPr>
            <a:no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l’eventuale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52998E8-7813-43AF-94FE-8B095BDA274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0813" y="806747"/>
            <a:ext cx="8842375" cy="4175156"/>
          </a:xfrm>
        </p:spPr>
        <p:txBody>
          <a:bodyPr>
            <a:normAutofit/>
          </a:bodyPr>
          <a:lstStyle>
            <a:lvl1pPr marL="0" indent="0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</a:lstStyle>
          <a:p>
            <a:pPr lvl="0"/>
            <a:r>
              <a:rPr lang="it-IT" dirty="0"/>
              <a:t>Inserire testo</a:t>
            </a:r>
          </a:p>
        </p:txBody>
      </p:sp>
    </p:spTree>
    <p:extLst>
      <p:ext uri="{BB962C8B-B14F-4D97-AF65-F5344CB8AC3E}">
        <p14:creationId xmlns:p14="http://schemas.microsoft.com/office/powerpoint/2010/main" val="97538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ECF7C32F-6A10-4BF0-8DF7-07DE8029373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3410" y="194346"/>
            <a:ext cx="7397180" cy="455193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/>
              <a:t>Inserire qui il testo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E847D7B1-3177-498A-9375-0C3D3C6877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11581" y="194346"/>
            <a:ext cx="681070" cy="685672"/>
          </a:xfrm>
          <a:prstGeom prst="rect">
            <a:avLst/>
          </a:prstGeom>
        </p:spPr>
      </p:pic>
      <p:sp>
        <p:nvSpPr>
          <p:cNvPr id="4" name="Rectangle 7">
            <a:extLst>
              <a:ext uri="{FF2B5EF4-FFF2-40B4-BE49-F238E27FC236}">
                <a16:creationId xmlns:a16="http://schemas.microsoft.com/office/drawing/2014/main" id="{9D522739-B5B1-42D9-9558-449346D666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893469"/>
            <a:ext cx="9144000" cy="250031"/>
          </a:xfrm>
          <a:prstGeom prst="rect">
            <a:avLst/>
          </a:prstGeom>
          <a:solidFill>
            <a:srgbClr val="B1001E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8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it-IT" altLang="it-IT" sz="1800" i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16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47F4DEE-B01F-4D55-ADAD-2BF8FE33B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3ED305-A06B-450E-B1D6-223088583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AC0899-0871-4C1E-84DD-5CCD77F5A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5747-5E6E-4BED-92E3-16C79C994750}" type="datetimeFigureOut">
              <a:rPr lang="it-IT" smtClean="0"/>
              <a:pPr/>
              <a:t>27/07/2022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5B9AB2-5D3F-43B1-86DF-40989D2ED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2388B-0268-46E5-8427-84CD1E4E0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EA422-122F-44EC-A98A-692CFD66D66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47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6" r:id="rId2"/>
    <p:sldLayoutId id="2147483675" r:id="rId3"/>
    <p:sldLayoutId id="2147483688" r:id="rId4"/>
    <p:sldLayoutId id="2147483687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AF64F6-7D33-49A4-975E-0473711D2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90349" y="1450099"/>
            <a:ext cx="7764823" cy="423863"/>
          </a:xfrm>
        </p:spPr>
        <p:txBody>
          <a:bodyPr/>
          <a:lstStyle/>
          <a:p>
            <a:r>
              <a:rPr lang="it-IT" sz="2800" dirty="0"/>
              <a:t>Corso Sicurezza e salute sui luoghi di lavoro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CBC560-B4B4-489E-9584-E5B10BCE4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574" y="2182633"/>
            <a:ext cx="7875110" cy="546167"/>
          </a:xfrm>
        </p:spPr>
        <p:txBody>
          <a:bodyPr>
            <a:noAutofit/>
          </a:bodyPr>
          <a:lstStyle/>
          <a:p>
            <a:r>
              <a:rPr lang="it-IT" sz="2400" dirty="0"/>
              <a:t>Modulo 1 –  La normativa vigente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BE2E339-A668-4EEA-8134-BDF2F24381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it-IT" dirty="0"/>
              <a:t>Dott. De Vito Pasquale</a:t>
            </a:r>
          </a:p>
        </p:txBody>
      </p:sp>
    </p:spTree>
    <p:extLst>
      <p:ext uri="{BB962C8B-B14F-4D97-AF65-F5344CB8AC3E}">
        <p14:creationId xmlns:p14="http://schemas.microsoft.com/office/powerpoint/2010/main" val="53007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CARATTERE DINAMICO DEL T.U.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Testo Unico è in continuo aggiornamento.</a:t>
            </a:r>
          </a:p>
          <a:p>
            <a:r>
              <a:rPr lang="it-IT" dirty="0"/>
              <a:t>Dall’entrata in vigore ad oggi ci sono state continue modifiche ed aggiornamenti.</a:t>
            </a:r>
          </a:p>
          <a:p>
            <a:r>
              <a:rPr lang="it-IT" dirty="0"/>
              <a:t>Ad. esempio la parte riguardante lo «stress da lavoro correlato» ha trovato un’applicazione successiva alla prima applicazione del Decreto.</a:t>
            </a:r>
          </a:p>
          <a:p>
            <a:r>
              <a:rPr lang="it-IT" dirty="0"/>
              <a:t>Così come la parte che riguarda la formazione dei lavoratori che è stata oggetto di ulteriori disposizioni che hanno dettagliato in che modo la formazione deve essere somministrata.</a:t>
            </a:r>
          </a:p>
          <a:p>
            <a:r>
              <a:rPr lang="it-IT" dirty="0"/>
              <a:t>Questo ci permette di capire il carattere dinamico del T.U. che continua a trovare ulteriori campi di applicazione  </a:t>
            </a:r>
          </a:p>
        </p:txBody>
      </p:sp>
    </p:spTree>
    <p:extLst>
      <p:ext uri="{BB962C8B-B14F-4D97-AF65-F5344CB8AC3E}">
        <p14:creationId xmlns:p14="http://schemas.microsoft.com/office/powerpoint/2010/main" val="52193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2BF90E3-26DC-F05E-B2CD-FE72A011B3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LE PRINCIPALI NOVITA’ DEL T.U.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BFB54E-450E-8E96-E33A-80D2B92FB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Quali sono le principali novità del T.U. 81/08?</a:t>
            </a:r>
          </a:p>
          <a:p>
            <a:r>
              <a:rPr lang="it-IT" dirty="0"/>
              <a:t>Innanzitutto sono stati ampliati gli obblighi dei datori di lavoro, dei dirigenti, dei preposti e delle altre figure esterne in merito alla formazione, soprattutto grazie agli accordi Stato-Regione del 21/12/2011 è stata meglio definita la modalità di erogazione della formazione, sia in termini di contenuti che per quanto riguarda i soggetti formatori.</a:t>
            </a:r>
          </a:p>
          <a:p>
            <a:r>
              <a:rPr lang="it-IT" dirty="0"/>
              <a:t>Sono state attuate delle modifiche per quanto riguarda le modalità di attività di sorveglianza sanitaria a cura del medico competente.</a:t>
            </a:r>
          </a:p>
          <a:p>
            <a:r>
              <a:rPr lang="it-IT" dirty="0"/>
              <a:t>Ci sono state novità anche riguardo le «definizioni», in particolare la definizione di prevenzione e sono state introdotte nuove definizioni che riguardano la formazione, l’informazione, l’addestramento.</a:t>
            </a:r>
          </a:p>
        </p:txBody>
      </p:sp>
    </p:spTree>
    <p:extLst>
      <p:ext uri="{BB962C8B-B14F-4D97-AF65-F5344CB8AC3E}">
        <p14:creationId xmlns:p14="http://schemas.microsoft.com/office/powerpoint/2010/main" val="42661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2BF90E3-26DC-F05E-B2CD-FE72A011B30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CAMPO DI APPLICAZIONE DEL T.U.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BFB54E-450E-8E96-E33A-80D2B92FB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campo di applicazione del T.U. è in continuo aggiornamento.</a:t>
            </a:r>
          </a:p>
          <a:p>
            <a:r>
              <a:rPr lang="it-IT" dirty="0"/>
              <a:t>Il T.U. si applica a tutti i lavoratori e lavoratrici subordinati e autonomi, indipendentemente dalla posizione contrattuale, anche a coloro che sono presenti all’interno di una struttura organizzata da un datore di lavoro al solo fine di apprendere un mestiere, un’arte o una professione. </a:t>
            </a:r>
          </a:p>
          <a:p>
            <a:r>
              <a:rPr lang="it-IT" dirty="0"/>
              <a:t>L’ultimo variazione estende la validità del T.U. anche ai lavoratori in distacco e a distanza.</a:t>
            </a:r>
          </a:p>
          <a:p>
            <a:r>
              <a:rPr lang="it-IT" dirty="0"/>
              <a:t>Sono esclusi dall’applicazione del T.U. sulla sicurezza gli addetti ai servizi domestici e familiari (colf, badanti).</a:t>
            </a:r>
          </a:p>
        </p:txBody>
      </p:sp>
    </p:spTree>
    <p:extLst>
      <p:ext uri="{BB962C8B-B14F-4D97-AF65-F5344CB8AC3E}">
        <p14:creationId xmlns:p14="http://schemas.microsoft.com/office/powerpoint/2010/main" val="313100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3ED0B59-CFFF-791A-7970-90BF9F288E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CAMPO DI APPLICAZIONE DEL T.U.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9210D8-5AC8-065A-FD4D-55984BFCE5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E’ evidente che il campo di applicazione del T.U. è estremamente ampio e variegato.</a:t>
            </a:r>
          </a:p>
          <a:p>
            <a:r>
              <a:rPr lang="it-IT" dirty="0"/>
              <a:t>La semplice presenza di uno stagista, di una persona che sta imparando una professione all’interno di una struttura impone alla struttura stessa l’applicazione di tutte le norme previste dal T.U.</a:t>
            </a:r>
          </a:p>
          <a:p>
            <a:endParaRPr lang="it-IT" dirty="0"/>
          </a:p>
          <a:p>
            <a:r>
              <a:rPr lang="it-IT" dirty="0"/>
              <a:t> 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656EFA5-58A4-4B40-571B-267E2863A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856" y="2571750"/>
            <a:ext cx="4476307" cy="232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19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FDEE3313-044A-12C5-47EC-A9114AE571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9442" y="3537137"/>
            <a:ext cx="2937796" cy="1444766"/>
          </a:xfrm>
          <a:prstGeom prst="rect">
            <a:avLst/>
          </a:prstGeom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3ED0B59-CFFF-791A-7970-90BF9F288E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CONCETTO DI SALUTE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9210D8-5AC8-065A-FD4D-55984BFCE5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latin typeface="Arial"/>
                <a:cs typeface="Arial"/>
              </a:rPr>
              <a:t>Tra le altre novità che troviamo all’interno del </a:t>
            </a:r>
            <a:r>
              <a:rPr lang="it-IT" dirty="0" err="1">
                <a:latin typeface="Arial"/>
                <a:cs typeface="Arial"/>
              </a:rPr>
              <a:t>D.Lgs</a:t>
            </a:r>
            <a:r>
              <a:rPr lang="it-IT" dirty="0">
                <a:latin typeface="Arial"/>
                <a:cs typeface="Arial"/>
              </a:rPr>
              <a:t> 81/08 rispetto alle precedenti norme è la definizione del concetto di salute.</a:t>
            </a:r>
          </a:p>
          <a:p>
            <a:r>
              <a:rPr lang="it-IT" dirty="0"/>
              <a:t>La salute secondo l’Organizzazione Mondiale della Sanità è lo “Stato di completo benessere fisico, mentale e sociale e non la semplice assenza dello stato di malattia o di infermità (OMS-1948)”.</a:t>
            </a:r>
          </a:p>
          <a:p>
            <a:pPr algn="l" fontAlgn="base"/>
            <a:r>
              <a:rPr lang="it-IT" dirty="0"/>
              <a:t>Questa definizione è stata ripresa dall’art. 2, comma 1, lett. o) del  D.Lgs. n. 81/08, che definisce la salute come uno “stato di benessere fisico, mentale e sociale, non consistente solo in un’assenza di malattia o di infermità.”</a:t>
            </a:r>
          </a:p>
          <a:p>
            <a:endParaRPr lang="it-IT" dirty="0"/>
          </a:p>
          <a:p>
            <a:r>
              <a:rPr lang="it-IT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7021938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A1947A-6A28-C646-3D6C-D0E786B23F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POSSIBILITA’ DI INTERPELLO	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2D06725-DE42-ABA7-F354-AA8BA13CFB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Altra importante novità del T.U. è la possibilità di interpello da parte degli organismi associativi di rilevanza nazionale.</a:t>
            </a:r>
          </a:p>
          <a:p>
            <a:r>
              <a:rPr lang="it-IT" dirty="0"/>
              <a:t>Gli interpelli hanno assunto sempre maggiore importanza da quando è entrato in vigore il T.U. sulla sicurezza.</a:t>
            </a:r>
          </a:p>
          <a:p>
            <a:r>
              <a:rPr lang="it-IT" dirty="0"/>
              <a:t>Alcune parti di questa norma sono rimaste oscure, si prestavano a interpretazioni, come ad. Es. il campo di applicazione nelle imprese familiari. </a:t>
            </a:r>
          </a:p>
          <a:p>
            <a:r>
              <a:rPr lang="it-IT" dirty="0"/>
              <a:t>Grazie agli interpelli viene fornita un’interpretazione ufficiale di quelle parti che fino ad allora avevano suscitato perplessità negli operatori del settore.</a:t>
            </a:r>
          </a:p>
        </p:txBody>
      </p:sp>
    </p:spTree>
    <p:extLst>
      <p:ext uri="{BB962C8B-B14F-4D97-AF65-F5344CB8AC3E}">
        <p14:creationId xmlns:p14="http://schemas.microsoft.com/office/powerpoint/2010/main" val="791070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EAF9A8B-4219-F32C-7087-770D33E86B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VIGILANZA E CONSULENZA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FD8FC6D-848D-B507-03A5-C969992B92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sz="2400" dirty="0"/>
              <a:t>Il Testo Unico in materia di tutela della salute e sicurezza del lavoro riprende ed aggiorna alcuni aspetti in tema di vigilanza ed informazione, consulenza ed assistenza, già contenuti nell’art. 23 e 24 del D.Lgs. 626/94:</a:t>
            </a:r>
          </a:p>
          <a:p>
            <a:pPr algn="l"/>
            <a:r>
              <a:rPr lang="it-IT" sz="2400" dirty="0"/>
              <a:t> - Il personale delle pubbliche amministrazioni, assegnato agli uffici che svolgono attività di vigilanza, non può prestare, ad alcun titolo e in alcuna parte del territorio nazionale, attività di consulenza (Articolo 13 comma 5 Vigilanza);</a:t>
            </a:r>
          </a:p>
          <a:p>
            <a:pPr algn="l"/>
            <a:r>
              <a:rPr lang="it-IT" sz="2400" dirty="0"/>
              <a:t>- Il dipendente di una struttura pubblica, assegnato agli uffici che svolgono attività di vigilanza, non può prestare, ad alcun titolo e in alcuna parte del territorio nazionale, attività di medico competente (Articolo 39 comma 3 Svolgimento dell’ attività di medico competente).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7687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1E714DC-2CC8-9EB2-39DF-5BAF01CAA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SANZIONI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A3334C-E92B-1428-9C10-B5D9CC6BDA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Un’altra importante novità del T.U. sulla sicurezza riguarda le sanzioni.</a:t>
            </a:r>
          </a:p>
          <a:p>
            <a:r>
              <a:rPr lang="it-IT" dirty="0"/>
              <a:t>Per meglio comprendere come è articolato il sistema sanzionatorio è opportuno innanzitutto vedere le diverse tipologie di Responsabilità, come previste dal sistema giuridico, e di conseguenza le relative sanzioni applicabili ai diversi casi.</a:t>
            </a:r>
          </a:p>
          <a:p>
            <a:r>
              <a:rPr lang="it-IT" dirty="0"/>
              <a:t>La normativa italiana prevede tre categorie di responsabilità giuridica, Penale, Civile ed Amministrativa;</a:t>
            </a:r>
          </a:p>
          <a:p>
            <a:r>
              <a:rPr lang="it-IT" dirty="0">
                <a:latin typeface="Arial"/>
                <a:cs typeface="Arial"/>
              </a:rPr>
              <a:t>All’interno delle categorie vi è poi una distinzione tra responsabilità individuali che possono essere di tipo soggettivo e di tipo oggettivo.</a:t>
            </a:r>
          </a:p>
        </p:txBody>
      </p:sp>
    </p:spTree>
    <p:extLst>
      <p:ext uri="{BB962C8B-B14F-4D97-AF65-F5344CB8AC3E}">
        <p14:creationId xmlns:p14="http://schemas.microsoft.com/office/powerpoint/2010/main" val="373740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1E714DC-2CC8-9EB2-39DF-5BAF01CAA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SANZIONI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A3334C-E92B-1428-9C10-B5D9CC6BDA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Nel primo caso il soggetto è responsabile, e dunque sanzionabile, per atti di tipo colposo o doloso commessi direttamente;</a:t>
            </a:r>
          </a:p>
          <a:p>
            <a:r>
              <a:rPr lang="it-IT" dirty="0">
                <a:latin typeface="Arial"/>
                <a:cs typeface="Arial"/>
              </a:rPr>
              <a:t>Nel secondo caso invece il soggetto è tenuto a rispondere anche del danno commesso da altri, in considerazione della posizione occupata.</a:t>
            </a:r>
          </a:p>
          <a:p>
            <a:r>
              <a:rPr lang="it-IT" dirty="0"/>
              <a:t>Un esempio è il caso in cui un genitore risponde di un danno causato da un minore, oppure in situazioni attinenti alla sicurezza sul lavoro, il caso in cui un datore di Lavoro o un funzionario, in virtù della posizione gerarchica aziendale, sia tenuto a rispondere del comportamento di propri collaboratori.</a:t>
            </a:r>
          </a:p>
        </p:txBody>
      </p:sp>
    </p:spTree>
    <p:extLst>
      <p:ext uri="{BB962C8B-B14F-4D97-AF65-F5344CB8AC3E}">
        <p14:creationId xmlns:p14="http://schemas.microsoft.com/office/powerpoint/2010/main" val="33154339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1E714DC-2CC8-9EB2-39DF-5BAF01CAA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SANZIONI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A3334C-E92B-1428-9C10-B5D9CC6BDA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RESPONSABILITA’ GIURIDICA PENALE</a:t>
            </a:r>
          </a:p>
          <a:p>
            <a:r>
              <a:rPr lang="it-IT" sz="2400" dirty="0"/>
              <a:t>E’ sempre di tipo esclusivamente soggettivo, le sanzioni definite nel Codice Penale, previste per delitti e contravvenzioni colpiscono il soggetto individuale e prevedono pene di tipo detentivo, pecuniario o applicazioni di tipo accessorio. A questo proposito è opportuno ricordare che all’interno del Sistema di Gestione definito dal </a:t>
            </a:r>
            <a:r>
              <a:rPr lang="it-IT" sz="2400" dirty="0" err="1"/>
              <a:t>D.Lgs</a:t>
            </a:r>
            <a:r>
              <a:rPr lang="it-IT" sz="2400" dirty="0"/>
              <a:t> 231/01 in materia di Responsabilità amministrativa delle società e degli enti, nell’art 25 viene estesa la responsabilità amministrativa delle persone giuridiche, delle società e delle associazioni anche prive di personalità giuridica, ai reati in materia di salute e sicurezza sul lavoro (omicidio colposo e lesioni personali colpose gravi o gravissime commessi con violazione delle norme sulla tutela della salute e sicurezza sul lavoro).</a:t>
            </a:r>
          </a:p>
        </p:txBody>
      </p:sp>
    </p:spTree>
    <p:extLst>
      <p:ext uri="{BB962C8B-B14F-4D97-AF65-F5344CB8AC3E}">
        <p14:creationId xmlns:p14="http://schemas.microsoft.com/office/powerpoint/2010/main" val="273916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dirty="0"/>
              <a:t>Contenuto e obiettivi del modulo 1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Contenuto</a:t>
            </a:r>
          </a:p>
          <a:p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 questo modulo conosceremo le normative in materia di salute e sicurezza sui luoghi di lavoro che si sono susseguite negli anni fino ad arrivare a quella vigente, il Testo Unico sulla Salute e Sicurezza nei luoghi di lavoro (Dlgs. 81/08).</a:t>
            </a:r>
            <a:endParaRPr lang="it-IT" dirty="0"/>
          </a:p>
          <a:p>
            <a:r>
              <a:rPr lang="it-IT" dirty="0"/>
              <a:t>Obiettivi e risultati attesi</a:t>
            </a:r>
          </a:p>
          <a:p>
            <a:pPr marR="0" algn="l"/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Il modulo si pone l'</a:t>
            </a:r>
            <a:r>
              <a:rPr lang="it-IT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obiettivo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far conoscere come si è arrivati alla costituzione del </a:t>
            </a:r>
            <a:r>
              <a:rPr lang="it-IT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Dlgs.vo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81/08 e di come esso è composto.</a:t>
            </a:r>
          </a:p>
          <a:p>
            <a:pPr marR="0" algn="l"/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it-IT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risultati attesi </a:t>
            </a:r>
            <a:r>
              <a:rPr lang="it-IT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sono di creare negli studenti la consapevolezza della complessità e della vastità della materia.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5798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1E714DC-2CC8-9EB2-39DF-5BAF01CAA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SANZIONI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A3334C-E92B-1428-9C10-B5D9CC6BDA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RESPONSABILITA’ GIURIDICA CIVILE</a:t>
            </a:r>
          </a:p>
          <a:p>
            <a:r>
              <a:rPr lang="it-IT" dirty="0">
                <a:latin typeface="Arial"/>
                <a:cs typeface="Arial"/>
              </a:rPr>
              <a:t>Può essere sia di tipo soggettivo che oggettivo, le sanzioni sono definite dal Codice Civile o da un contratto tra le parti e colpiscono il soggetto individuale ma anche un' impresa e prevedono generalmente il risarcimento del danno causato, più eventualmente quello delle spese istruttorie in caso di processo. A questo proposito è importante ricordare e fare riferimento all’art 2087 del Codice Civile: “L’imprenditore è tenuto ad adottare nell’esercizio dell’impresa, le misure che, secondo la particolarità del lavoro, l’esperienza e la tecnica, sono necessarie a tutelare l’integrità fisica e la personalità morale dei prestatori di lavoro". </a:t>
            </a:r>
          </a:p>
        </p:txBody>
      </p:sp>
    </p:spTree>
    <p:extLst>
      <p:ext uri="{BB962C8B-B14F-4D97-AF65-F5344CB8AC3E}">
        <p14:creationId xmlns:p14="http://schemas.microsoft.com/office/powerpoint/2010/main" val="3067244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1E714DC-2CC8-9EB2-39DF-5BAF01CAAE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SANZIONI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A3334C-E92B-1428-9C10-B5D9CC6BDA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it-IT" dirty="0"/>
              <a:t>RESPONSABILITA’ GIURIDICA DI TIPO AMMINISTRATIVA</a:t>
            </a:r>
          </a:p>
          <a:p>
            <a:r>
              <a:rPr lang="it-IT" dirty="0"/>
              <a:t>E’ di tipo soggettivo e prevede sanzioni di tipo pecuniario piuttosto che interdittivo e colpisce sia soggetti individuali che enti.</a:t>
            </a:r>
          </a:p>
          <a:p>
            <a:br>
              <a:rPr lang="it-IT" dirty="0"/>
            </a:br>
            <a:r>
              <a:rPr lang="it-IT" dirty="0"/>
              <a:t>Entrando quindi maggiormente nel merito delle specifiche sanzioni attribuibili alle diverse figure aziendali va precisato che lo stesso </a:t>
            </a:r>
            <a:r>
              <a:rPr lang="it-IT" dirty="0" err="1"/>
              <a:t>D.Lgs</a:t>
            </a:r>
            <a:r>
              <a:rPr lang="it-IT" dirty="0"/>
              <a:t> 81/08, elenca le sanzioni per ogni obbligo e per ogni figura.</a:t>
            </a:r>
          </a:p>
          <a:p>
            <a:br>
              <a:rPr lang="it-IT" dirty="0"/>
            </a:br>
            <a:r>
              <a:rPr lang="it-IT" dirty="0"/>
              <a:t>Gli articoli 18, 19 e 20 definiscono rispettivamente gli obblighi previsti per i datori di lavoro, i preposti ed i lavoratori, nel Capo IV del Titolo I relativo alle disposizioni generali.</a:t>
            </a:r>
          </a:p>
        </p:txBody>
      </p:sp>
    </p:spTree>
    <p:extLst>
      <p:ext uri="{BB962C8B-B14F-4D97-AF65-F5344CB8AC3E}">
        <p14:creationId xmlns:p14="http://schemas.microsoft.com/office/powerpoint/2010/main" val="3382736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BCA2A33-007A-FA59-B549-246805D10A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SOGGETTI OBBLIGATI AL T.U.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E90832-4125-2903-49F5-FEA7B03F0F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>
                <a:latin typeface="Arial"/>
                <a:cs typeface="Arial"/>
              </a:rPr>
              <a:t>I soggetti sottoposti al T.U. sono vari.</a:t>
            </a:r>
          </a:p>
          <a:p>
            <a:r>
              <a:rPr lang="it-IT" dirty="0"/>
              <a:t>Innanzitutto il datore di lavoro, il principale destinatario della norma.</a:t>
            </a:r>
          </a:p>
          <a:p>
            <a:r>
              <a:rPr lang="it-IT" dirty="0"/>
              <a:t>Oltre al datore di lavoro, anche i dirigenti, i preposti e i lavoratori sono chiamati a rispettare le norme del D.lgs. 81/08.</a:t>
            </a:r>
          </a:p>
          <a:p>
            <a:r>
              <a:rPr lang="it-IT" dirty="0"/>
              <a:t>I preposti e i lavoratori sono destinatari di specifiche norme. Il preposto trova nell’art. 19 l’elenco dei suoi obblighi, il lavoratore nell’art. 20.</a:t>
            </a:r>
          </a:p>
          <a:p>
            <a:r>
              <a:rPr lang="it-IT" dirty="0"/>
              <a:t>Altri soggetti obbligati al T.U. sulla sicurezza sono il Responsabile e gli Addetti al Servizio Prevenzione e Protezione (RSPP- ASPP), che sono dei soggetti chiamati a coordinare le attività di prevenzione e protezione.</a:t>
            </a:r>
          </a:p>
        </p:txBody>
      </p:sp>
    </p:spTree>
    <p:extLst>
      <p:ext uri="{BB962C8B-B14F-4D97-AF65-F5344CB8AC3E}">
        <p14:creationId xmlns:p14="http://schemas.microsoft.com/office/powerpoint/2010/main" val="1950613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BCA2A33-007A-FA59-B549-246805D10A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SOGGETTI OBBLIGATI AL T.U.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E90832-4125-2903-49F5-FEA7B03F0F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Rappresentante dei Lavoratori per la Sicurezza (RLS) o i Rappresentanti nel caso in cui siano presenti in azienda più di uno.</a:t>
            </a:r>
          </a:p>
          <a:p>
            <a:r>
              <a:rPr lang="it-IT" dirty="0"/>
              <a:t>Il medico competente, solitamente un libero professionista o dipendente di struttura sanitaria, che ha conseguito una specializzazione in medicina del lavoro oppure in igiene e medicina preventiva o in medicina legale, che deve risultare iscritto ad un elenco nazionale dei medici competenti, reperibile da ogni datore di lavoro sul sito del Ministero ed iscritto all'ordine dei medici nazionale.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0337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46426"/>
            <a:ext cx="9143999" cy="396807"/>
          </a:xfrm>
        </p:spPr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2000" y="806747"/>
            <a:ext cx="8114400" cy="4175156"/>
          </a:xfrm>
        </p:spPr>
        <p:txBody>
          <a:bodyPr/>
          <a:lstStyle/>
          <a:p>
            <a:r>
              <a:rPr lang="it-IT" dirty="0"/>
              <a:t>In conclusione il Testo Unico sulla sicurezza sul lavoro racchiude in se tutte </a:t>
            </a:r>
            <a:r>
              <a:rPr lang="it-IT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le norme </a:t>
            </a:r>
            <a:r>
              <a:rPr lang="it-IT" dirty="0"/>
              <a:t>relative alla sorveglianza sanitaria, alla prevenzione nei luoghi di lavoro, alla segnaletica di sicurezza e ai rischi generici. </a:t>
            </a:r>
          </a:p>
          <a:p>
            <a:r>
              <a:rPr lang="it-IT" dirty="0"/>
              <a:t>Esso è il risultato </a:t>
            </a:r>
            <a:r>
              <a:rPr lang="it-IT"/>
              <a:t>di una </a:t>
            </a:r>
            <a:r>
              <a:rPr lang="it-IT" dirty="0"/>
              <a:t>serie di norme in materia di sicurezza che si sono, di volta in volta, susseguite nel tempo.</a:t>
            </a:r>
          </a:p>
          <a:p>
            <a:r>
              <a:rPr lang="it-IT" dirty="0"/>
              <a:t>Trova il suo fondamento in alcuni principi della Costituzione italiana. Tra questi, va ricordato quello sancito dall'art. 32, secondo cui il diritto alla salute e all'integrità fisica è un diritto fondamentale dell'uomo.</a:t>
            </a:r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DFEF938-05FF-47D3-90A8-B1505D4EDF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17626"/>
            <a:ext cx="9143999" cy="396807"/>
          </a:xfrm>
        </p:spPr>
        <p:txBody>
          <a:bodyPr/>
          <a:lstStyle/>
          <a:p>
            <a:r>
              <a:rPr lang="it-IT" dirty="0"/>
              <a:t>LA NORMATIVA VIGENTE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A179CF1-A2F5-45D5-970A-5ED4CFBE2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8400" y="806747"/>
            <a:ext cx="8208000" cy="4175156"/>
          </a:xfrm>
        </p:spPr>
        <p:txBody>
          <a:bodyPr/>
          <a:lstStyle/>
          <a:p>
            <a:r>
              <a:rPr lang="it-IT" dirty="0"/>
              <a:t>Il </a:t>
            </a:r>
            <a:r>
              <a:rPr lang="it-IT" dirty="0" err="1"/>
              <a:t>D.Lgs.</a:t>
            </a:r>
            <a:r>
              <a:rPr lang="it-IT" dirty="0"/>
              <a:t> n. 81 del 9 aprile 2008, Testo Unico sulla Salute e sicurezza sul lavoro, rappresenta l’attuazione dell’articolo 1 della legge 3 agosto 2007, n. 123, in materia di tutela della salute e della sicurezza nei luoghi di lavoro. </a:t>
            </a:r>
          </a:p>
          <a:p>
            <a:r>
              <a:rPr lang="it-IT" dirty="0"/>
              <a:t>Tale Decreto è stato pubblicato sulla Gazzetta Ufficiale della Repubblica n° 101 in data 30.04.2008 ed è entrato in larga misura in vigore il 15.05.2008.</a:t>
            </a:r>
          </a:p>
          <a:p>
            <a:r>
              <a:rPr lang="it-IT" dirty="0"/>
              <a:t>È stato successivamente modificato con il </a:t>
            </a:r>
            <a:r>
              <a:rPr lang="it-IT" dirty="0" err="1"/>
              <a:t>D.Lgs.</a:t>
            </a:r>
            <a:r>
              <a:rPr lang="it-IT" dirty="0"/>
              <a:t> n°106 del 3.08.2009.</a:t>
            </a:r>
            <a:br>
              <a:rPr lang="it-IT" dirty="0"/>
            </a:br>
            <a:r>
              <a:rPr lang="it-IT" dirty="0"/>
              <a:t>Le norme ivi contenute nel </a:t>
            </a:r>
            <a:r>
              <a:rPr lang="it-IT" dirty="0" err="1"/>
              <a:t>D.Lgs.</a:t>
            </a:r>
            <a:r>
              <a:rPr lang="it-IT" dirty="0"/>
              <a:t> 81/2008 attengono sia l’ambito del diritto penale che di quello civile.</a:t>
            </a:r>
          </a:p>
        </p:txBody>
      </p:sp>
    </p:spTree>
    <p:extLst>
      <p:ext uri="{BB962C8B-B14F-4D97-AF65-F5344CB8AC3E}">
        <p14:creationId xmlns:p14="http://schemas.microsoft.com/office/powerpoint/2010/main" val="366647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A40761A-53FF-CA64-F2F8-602CAEF1C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LA LEGISLAZIONE PRECEDENTE AL T.U. 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95AD5F-6F57-3108-F392-72B76E4DE7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/>
              <a:t>Il </a:t>
            </a:r>
            <a:r>
              <a:rPr lang="it-IT" sz="2400" dirty="0" err="1"/>
              <a:t>D.Lgs</a:t>
            </a:r>
            <a:r>
              <a:rPr lang="it-IT" sz="2400" dirty="0"/>
              <a:t> 81/2008 ha abrogato una serie di leggi tra cui: </a:t>
            </a:r>
          </a:p>
          <a:p>
            <a:r>
              <a:rPr lang="it-IT" sz="2400" dirty="0"/>
              <a:t>D.P.R. 547/55 Norme generali per la prevenzione degli infortuni sul lavoro</a:t>
            </a:r>
          </a:p>
          <a:p>
            <a:r>
              <a:rPr lang="it-IT" sz="2400" dirty="0"/>
              <a:t>D.P.R. 303/56 Norme generali per l’igiene del lavoro</a:t>
            </a:r>
          </a:p>
          <a:p>
            <a:r>
              <a:rPr lang="it-IT" sz="2400" dirty="0"/>
              <a:t>D.P.R. 164/56 Norme per la prevenzione degli infortuni sul lavoro nelle costruzioni</a:t>
            </a:r>
          </a:p>
          <a:p>
            <a:r>
              <a:rPr lang="it-IT" sz="2400" dirty="0" err="1"/>
              <a:t>D.Lgs.</a:t>
            </a:r>
            <a:r>
              <a:rPr lang="it-IT" sz="2400" dirty="0"/>
              <a:t> 277/91 Attuazione delle direttive CEE in materia di protezione dei lavoratori contro i rischi derivanti da esposizione ad agenti chimici, fisici e biologici durante il lavoro</a:t>
            </a:r>
          </a:p>
          <a:p>
            <a:r>
              <a:rPr lang="it-IT" sz="2400" dirty="0"/>
              <a:t>D.Lgs. 626/94 Attuazione di varie direttive CEE riguardanti il miglioramento della sicurezza e della salute dei lavoratori durante il lavoro</a:t>
            </a:r>
          </a:p>
        </p:txBody>
      </p:sp>
    </p:spTree>
    <p:extLst>
      <p:ext uri="{BB962C8B-B14F-4D97-AF65-F5344CB8AC3E}">
        <p14:creationId xmlns:p14="http://schemas.microsoft.com/office/powerpoint/2010/main" val="421493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A40761A-53FF-CA64-F2F8-602CAEF1C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LA LEGISLAZIONE PRECEDENTE AL T.U. </a:t>
            </a:r>
          </a:p>
          <a:p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95AD5F-6F57-3108-F392-72B76E4DE7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</a:t>
            </a:r>
            <a:r>
              <a:rPr lang="it-IT" dirty="0" err="1"/>
              <a:t>D.Lgs</a:t>
            </a:r>
            <a:r>
              <a:rPr lang="it-IT" dirty="0"/>
              <a:t> 81/2008 ha abrogato una serie di leggi tra cui: </a:t>
            </a:r>
          </a:p>
          <a:p>
            <a:r>
              <a:rPr lang="it-IT" dirty="0"/>
              <a:t>D.Lgs. 758/94 Modificazioni alla disciplina sanzionatoria in materia di lavoro</a:t>
            </a:r>
          </a:p>
          <a:p>
            <a:r>
              <a:rPr lang="it-IT" dirty="0"/>
              <a:t>D.Lgs. 493/96 Attuazione della direttiva 92/58/CEE concernente le prescrizioni minime per la segnaletica di sicurezza e/o di salute sul luogo di lavoro</a:t>
            </a:r>
          </a:p>
          <a:p>
            <a:r>
              <a:rPr lang="it-IT" dirty="0" err="1"/>
              <a:t>D.Lgs</a:t>
            </a:r>
            <a:r>
              <a:rPr lang="it-IT" dirty="0"/>
              <a:t> 494/96 Attuazione della direttiva 92/57/CEE concernente le prescrizioni minime di sicurezza e di salute da attuare nei cantieri temporanei o mobili, ecc.</a:t>
            </a:r>
          </a:p>
          <a:p>
            <a:r>
              <a:rPr lang="it-IT" dirty="0"/>
              <a:t>Ovviamente sono state abrogate tutte le altre disposizioni legislative incompatibili con le disposizioni del </a:t>
            </a:r>
            <a:r>
              <a:rPr lang="it-IT" dirty="0" err="1"/>
              <a:t>D.Lgs</a:t>
            </a:r>
            <a:r>
              <a:rPr lang="it-IT" dirty="0"/>
              <a:t> 81/2008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82312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A678845-2673-3491-496C-0F32E81DB4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IL TESTO UNICO SULLA SICUREZZA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0FBA3DF-206D-7DEC-1C54-ECAA8C2F57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1349" y="826685"/>
            <a:ext cx="8842375" cy="4175156"/>
          </a:xfrm>
        </p:spPr>
        <p:txBody>
          <a:bodyPr/>
          <a:lstStyle/>
          <a:p>
            <a:r>
              <a:rPr lang="it-IT" dirty="0"/>
              <a:t>Il Testo Unico sulla Salute e Sicurezza sui luoghi di lavoro è composto da:</a:t>
            </a:r>
          </a:p>
          <a:p>
            <a:pPr marL="342900" indent="-342900">
              <a:buFontTx/>
              <a:buChar char="-"/>
            </a:pPr>
            <a:r>
              <a:rPr lang="it-IT" dirty="0"/>
              <a:t>306 Articoli</a:t>
            </a:r>
          </a:p>
          <a:p>
            <a:pPr marL="342900" indent="-342900">
              <a:buFontTx/>
              <a:buChar char="-"/>
            </a:pPr>
            <a:r>
              <a:rPr lang="it-IT" dirty="0"/>
              <a:t>13 Titoli, che comprendono quattro assi di intervento: misure generali di tutela, valutazione dei rischi, sorveglianza sanitaria e RSPP-RLS.</a:t>
            </a:r>
          </a:p>
          <a:p>
            <a:pPr marL="342900" indent="-342900">
              <a:buFontTx/>
              <a:buChar char="-"/>
            </a:pPr>
            <a:r>
              <a:rPr lang="it-IT" dirty="0"/>
              <a:t>51 Allegati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E3F6521-6312-5151-61CC-EBE107EAD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7117" y="2571750"/>
            <a:ext cx="5433236" cy="243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907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 TITOLI DEL TESTO UNICO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TITOLO I contiene i principi comuni, cioè quelle disposizioni che si applicano trasversalmente a tutte le tipologie di aziende;</a:t>
            </a:r>
          </a:p>
          <a:p>
            <a:r>
              <a:rPr lang="it-IT" dirty="0"/>
              <a:t>Il TITOLO II è relativo ai luoghi di lavoro. Questo titolo disciplina quindi le caratteristiche tecniche, di salute e di igiene che devono avere i luoghi di lavoro;</a:t>
            </a:r>
          </a:p>
          <a:p>
            <a:r>
              <a:rPr lang="it-IT" dirty="0"/>
              <a:t>Il TITOLO III è costituito da due parti, una prima parte riguarda le attrezzature di lavoro e una seconda parte che riguarda i dispositivi di protezione individuale (DPI);</a:t>
            </a:r>
          </a:p>
          <a:p>
            <a:r>
              <a:rPr lang="it-IT" dirty="0"/>
              <a:t>Il TITOLO IV è una particolare norma che si applica ai cantieri temporanei o mobili, quei cantieri dove avvengono lavori edili e di ingegneria civile;</a:t>
            </a:r>
          </a:p>
        </p:txBody>
      </p:sp>
    </p:spTree>
    <p:extLst>
      <p:ext uri="{BB962C8B-B14F-4D97-AF65-F5344CB8AC3E}">
        <p14:creationId xmlns:p14="http://schemas.microsoft.com/office/powerpoint/2010/main" val="185732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 TITOLI DEL TESTO UNICO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TITOLO V riguarda la segnaletica di salute e sicurezza sul lavoro;</a:t>
            </a:r>
          </a:p>
          <a:p>
            <a:r>
              <a:rPr lang="it-IT" dirty="0"/>
              <a:t>Il TITOLO VI attiene alla movimentazione manuale dei carichi e più in generale a tutte quelle attività lavorative che possono portare un sovraccarico al lavoratore;</a:t>
            </a:r>
          </a:p>
          <a:p>
            <a:r>
              <a:rPr lang="it-IT" dirty="0"/>
              <a:t>Il TITOLO VII disciplina l’uso dei videoterminali. Qui si identifica il concetto di lavoratore videoterminalista e si danno disposizioni pratiche su come devono essere realizzate in sicurezza le postazioni di lavoro;</a:t>
            </a:r>
          </a:p>
          <a:p>
            <a:r>
              <a:rPr lang="it-IT" dirty="0"/>
              <a:t>Il TITOLO VIII disciplina le misure da attuare per i lavoratori esposti ad agenti fisici (rumore, vibrazioni, campi elettromagnetici, radiazioni ottiche artificiali). Si parla di agenti fisici anche per condizioni microclimatiche sfavorevoli.</a:t>
            </a:r>
          </a:p>
        </p:txBody>
      </p:sp>
    </p:spTree>
    <p:extLst>
      <p:ext uri="{BB962C8B-B14F-4D97-AF65-F5344CB8AC3E}">
        <p14:creationId xmlns:p14="http://schemas.microsoft.com/office/powerpoint/2010/main" val="2544188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76F7232-687C-8B40-F878-6675BF5AF0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I TITOLI DEL TESTO UNICO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A0FAFF-A965-815B-0F10-670AF7C907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Il TITOLO IX riguarda le sostanze pericolose. Per sostanze pericolose si intendono sia agenti chimici pericolosi ma anche agenti cancerogeni e mutageni e amianto;</a:t>
            </a:r>
          </a:p>
          <a:p>
            <a:r>
              <a:rPr lang="it-IT" dirty="0"/>
              <a:t>Il TITOLO X riguarda l’esposizione ad agenti biologici. A questo titolo è stato aggiunto il TITOLO X-bis che da ulteriori dettagli riguardo l’esposizione ad agenti biologici soprattutto in strutture sanitarie;</a:t>
            </a:r>
          </a:p>
          <a:p>
            <a:r>
              <a:rPr lang="it-IT" dirty="0"/>
              <a:t>Il TITOLO XI attiene alla protezione da atmosfere esplosive, la cosiddetta direttiva </a:t>
            </a:r>
            <a:r>
              <a:rPr lang="it-IT" dirty="0" err="1"/>
              <a:t>Atex</a:t>
            </a:r>
            <a:r>
              <a:rPr lang="it-IT" dirty="0"/>
              <a:t>;</a:t>
            </a:r>
          </a:p>
          <a:p>
            <a:r>
              <a:rPr lang="it-IT" dirty="0"/>
              <a:t>Il TITOLO XII - XIII danno delle indicazioni di carattere generale per le disposizioni finali e in materia penale e di procedura penale.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1483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fa3b11eba515a8dd61ad331422b1f5ce7b746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2456</Words>
  <Application>Microsoft Office PowerPoint</Application>
  <PresentationFormat>Presentazione su schermo (16:9)</PresentationFormat>
  <Paragraphs>115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9" baseType="lpstr">
      <vt:lpstr>Arial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Augusto</dc:creator>
  <cp:lastModifiedBy>antomele85@gmail.com</cp:lastModifiedBy>
  <cp:revision>132</cp:revision>
  <cp:lastPrinted>2018-11-26T09:46:50Z</cp:lastPrinted>
  <dcterms:created xsi:type="dcterms:W3CDTF">2018-11-21T16:46:23Z</dcterms:created>
  <dcterms:modified xsi:type="dcterms:W3CDTF">2022-07-27T09:28:35Z</dcterms:modified>
</cp:coreProperties>
</file>