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74" r:id="rId2"/>
    <p:sldId id="278" r:id="rId3"/>
    <p:sldId id="275" r:id="rId4"/>
    <p:sldId id="284" r:id="rId5"/>
    <p:sldId id="285" r:id="rId6"/>
    <p:sldId id="300" r:id="rId7"/>
    <p:sldId id="286" r:id="rId8"/>
    <p:sldId id="287" r:id="rId9"/>
    <p:sldId id="301" r:id="rId10"/>
    <p:sldId id="288" r:id="rId11"/>
    <p:sldId id="302" r:id="rId12"/>
    <p:sldId id="305" r:id="rId13"/>
    <p:sldId id="306" r:id="rId14"/>
    <p:sldId id="308" r:id="rId15"/>
    <p:sldId id="309" r:id="rId16"/>
    <p:sldId id="307" r:id="rId17"/>
    <p:sldId id="310" r:id="rId18"/>
    <p:sldId id="312" r:id="rId19"/>
    <p:sldId id="327" r:id="rId20"/>
    <p:sldId id="313" r:id="rId21"/>
    <p:sldId id="314" r:id="rId22"/>
    <p:sldId id="315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265" r:id="rId34"/>
  </p:sldIdLst>
  <p:sldSz cx="9144000" cy="5143500" type="screen16x9"/>
  <p:notesSz cx="6858000" cy="9144000"/>
  <p:custDataLst>
    <p:tags r:id="rId35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6305A9-AEE0-4260-B911-FC4BE5EE237F}" v="58" dt="2022-07-22T17:12:46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quale De Vito" userId="2QacYN++skdzztEnBMvWpqPuVyHkYCUpJ5HpKEFPefc=" providerId="None" clId="Web-{4F6305A9-AEE0-4260-B911-FC4BE5EE237F}"/>
    <pc:docChg chg="delSld modSld">
      <pc:chgData name="Pasquale De Vito" userId="2QacYN++skdzztEnBMvWpqPuVyHkYCUpJ5HpKEFPefc=" providerId="None" clId="Web-{4F6305A9-AEE0-4260-B911-FC4BE5EE237F}" dt="2022-07-22T17:12:46.843" v="52" actId="20577"/>
      <pc:docMkLst>
        <pc:docMk/>
      </pc:docMkLst>
      <pc:sldChg chg="del">
        <pc:chgData name="Pasquale De Vito" userId="2QacYN++skdzztEnBMvWpqPuVyHkYCUpJ5HpKEFPefc=" providerId="None" clId="Web-{4F6305A9-AEE0-4260-B911-FC4BE5EE237F}" dt="2022-07-22T17:07:03.394" v="0"/>
        <pc:sldMkLst>
          <pc:docMk/>
          <pc:sldMk cId="1094228563" sldId="299"/>
        </pc:sldMkLst>
      </pc:sldChg>
      <pc:sldChg chg="modSp">
        <pc:chgData name="Pasquale De Vito" userId="2QacYN++skdzztEnBMvWpqPuVyHkYCUpJ5HpKEFPefc=" providerId="None" clId="Web-{4F6305A9-AEE0-4260-B911-FC4BE5EE237F}" dt="2022-07-22T17:07:45.318" v="5" actId="20577"/>
        <pc:sldMkLst>
          <pc:docMk/>
          <pc:sldMk cId="210064590" sldId="300"/>
        </pc:sldMkLst>
        <pc:spChg chg="mod">
          <ac:chgData name="Pasquale De Vito" userId="2QacYN++skdzztEnBMvWpqPuVyHkYCUpJ5HpKEFPefc=" providerId="None" clId="Web-{4F6305A9-AEE0-4260-B911-FC4BE5EE237F}" dt="2022-07-22T17:07:45.318" v="5" actId="20577"/>
          <ac:spMkLst>
            <pc:docMk/>
            <pc:sldMk cId="210064590" sldId="300"/>
            <ac:spMk id="3" creationId="{90FBA3DF-206D-7DEC-1C54-ECAA8C2F5700}"/>
          </ac:spMkLst>
        </pc:spChg>
      </pc:sldChg>
      <pc:sldChg chg="del">
        <pc:chgData name="Pasquale De Vito" userId="2QacYN++skdzztEnBMvWpqPuVyHkYCUpJ5HpKEFPefc=" providerId="None" clId="Web-{4F6305A9-AEE0-4260-B911-FC4BE5EE237F}" dt="2022-07-22T17:08:05.474" v="6"/>
        <pc:sldMkLst>
          <pc:docMk/>
          <pc:sldMk cId="4066610947" sldId="303"/>
        </pc:sldMkLst>
      </pc:sldChg>
      <pc:sldChg chg="del">
        <pc:chgData name="Pasquale De Vito" userId="2QacYN++skdzztEnBMvWpqPuVyHkYCUpJ5HpKEFPefc=" providerId="None" clId="Web-{4F6305A9-AEE0-4260-B911-FC4BE5EE237F}" dt="2022-07-22T17:08:10.271" v="7"/>
        <pc:sldMkLst>
          <pc:docMk/>
          <pc:sldMk cId="1014902350" sldId="304"/>
        </pc:sldMkLst>
      </pc:sldChg>
      <pc:sldChg chg="modSp">
        <pc:chgData name="Pasquale De Vito" userId="2QacYN++skdzztEnBMvWpqPuVyHkYCUpJ5HpKEFPefc=" providerId="None" clId="Web-{4F6305A9-AEE0-4260-B911-FC4BE5EE237F}" dt="2022-07-22T17:08:21.116" v="8" actId="20577"/>
        <pc:sldMkLst>
          <pc:docMk/>
          <pc:sldMk cId="3237421594" sldId="305"/>
        </pc:sldMkLst>
        <pc:spChg chg="mod">
          <ac:chgData name="Pasquale De Vito" userId="2QacYN++skdzztEnBMvWpqPuVyHkYCUpJ5HpKEFPefc=" providerId="None" clId="Web-{4F6305A9-AEE0-4260-B911-FC4BE5EE237F}" dt="2022-07-22T17:08:21.116" v="8" actId="20577"/>
          <ac:spMkLst>
            <pc:docMk/>
            <pc:sldMk cId="3237421594" sldId="305"/>
            <ac:spMk id="3" creationId="{F39EBD2C-14A7-C1BA-E2D0-2402278D6A51}"/>
          </ac:spMkLst>
        </pc:spChg>
      </pc:sldChg>
      <pc:sldChg chg="modSp">
        <pc:chgData name="Pasquale De Vito" userId="2QacYN++skdzztEnBMvWpqPuVyHkYCUpJ5HpKEFPefc=" providerId="None" clId="Web-{4F6305A9-AEE0-4260-B911-FC4BE5EE237F}" dt="2022-07-22T17:08:26.147" v="9" actId="20577"/>
        <pc:sldMkLst>
          <pc:docMk/>
          <pc:sldMk cId="3232782087" sldId="306"/>
        </pc:sldMkLst>
        <pc:spChg chg="mod">
          <ac:chgData name="Pasquale De Vito" userId="2QacYN++skdzztEnBMvWpqPuVyHkYCUpJ5HpKEFPefc=" providerId="None" clId="Web-{4F6305A9-AEE0-4260-B911-FC4BE5EE237F}" dt="2022-07-22T17:08:26.147" v="9" actId="20577"/>
          <ac:spMkLst>
            <pc:docMk/>
            <pc:sldMk cId="3232782087" sldId="306"/>
            <ac:spMk id="3" creationId="{F39EBD2C-14A7-C1BA-E2D0-2402278D6A51}"/>
          </ac:spMkLst>
        </pc:spChg>
      </pc:sldChg>
      <pc:sldChg chg="del">
        <pc:chgData name="Pasquale De Vito" userId="2QacYN++skdzztEnBMvWpqPuVyHkYCUpJ5HpKEFPefc=" providerId="None" clId="Web-{4F6305A9-AEE0-4260-B911-FC4BE5EE237F}" dt="2022-07-22T17:09:01.867" v="10"/>
        <pc:sldMkLst>
          <pc:docMk/>
          <pc:sldMk cId="2354818969" sldId="311"/>
        </pc:sldMkLst>
      </pc:sldChg>
      <pc:sldChg chg="modSp">
        <pc:chgData name="Pasquale De Vito" userId="2QacYN++skdzztEnBMvWpqPuVyHkYCUpJ5HpKEFPefc=" providerId="None" clId="Web-{4F6305A9-AEE0-4260-B911-FC4BE5EE237F}" dt="2022-07-22T17:10:04.993" v="24" actId="20577"/>
        <pc:sldMkLst>
          <pc:docMk/>
          <pc:sldMk cId="4165627812" sldId="315"/>
        </pc:sldMkLst>
        <pc:spChg chg="mod">
          <ac:chgData name="Pasquale De Vito" userId="2QacYN++skdzztEnBMvWpqPuVyHkYCUpJ5HpKEFPefc=" providerId="None" clId="Web-{4F6305A9-AEE0-4260-B911-FC4BE5EE237F}" dt="2022-07-22T17:10:04.993" v="24" actId="20577"/>
          <ac:spMkLst>
            <pc:docMk/>
            <pc:sldMk cId="4165627812" sldId="315"/>
            <ac:spMk id="3" creationId="{D725AFB1-373F-F652-0009-333091D46926}"/>
          </ac:spMkLst>
        </pc:spChg>
      </pc:sldChg>
      <pc:sldChg chg="del">
        <pc:chgData name="Pasquale De Vito" userId="2QacYN++skdzztEnBMvWpqPuVyHkYCUpJ5HpKEFPefc=" providerId="None" clId="Web-{4F6305A9-AEE0-4260-B911-FC4BE5EE237F}" dt="2022-07-22T17:10:21.291" v="25"/>
        <pc:sldMkLst>
          <pc:docMk/>
          <pc:sldMk cId="2807785511" sldId="316"/>
        </pc:sldMkLst>
      </pc:sldChg>
      <pc:sldChg chg="modSp">
        <pc:chgData name="Pasquale De Vito" userId="2QacYN++skdzztEnBMvWpqPuVyHkYCUpJ5HpKEFPefc=" providerId="None" clId="Web-{4F6305A9-AEE0-4260-B911-FC4BE5EE237F}" dt="2022-07-22T17:11:02.371" v="39" actId="20577"/>
        <pc:sldMkLst>
          <pc:docMk/>
          <pc:sldMk cId="2365844522" sldId="317"/>
        </pc:sldMkLst>
        <pc:spChg chg="mod">
          <ac:chgData name="Pasquale De Vito" userId="2QacYN++skdzztEnBMvWpqPuVyHkYCUpJ5HpKEFPefc=" providerId="None" clId="Web-{4F6305A9-AEE0-4260-B911-FC4BE5EE237F}" dt="2022-07-22T17:11:02.371" v="39" actId="20577"/>
          <ac:spMkLst>
            <pc:docMk/>
            <pc:sldMk cId="2365844522" sldId="317"/>
            <ac:spMk id="3" creationId="{D725AFB1-373F-F652-0009-333091D46926}"/>
          </ac:spMkLst>
        </pc:spChg>
      </pc:sldChg>
      <pc:sldChg chg="modSp">
        <pc:chgData name="Pasquale De Vito" userId="2QacYN++skdzztEnBMvWpqPuVyHkYCUpJ5HpKEFPefc=" providerId="None" clId="Web-{4F6305A9-AEE0-4260-B911-FC4BE5EE237F}" dt="2022-07-22T17:11:39.966" v="47" actId="20577"/>
        <pc:sldMkLst>
          <pc:docMk/>
          <pc:sldMk cId="1000289496" sldId="320"/>
        </pc:sldMkLst>
        <pc:spChg chg="mod">
          <ac:chgData name="Pasquale De Vito" userId="2QacYN++skdzztEnBMvWpqPuVyHkYCUpJ5HpKEFPefc=" providerId="None" clId="Web-{4F6305A9-AEE0-4260-B911-FC4BE5EE237F}" dt="2022-07-22T17:11:39.966" v="47" actId="20577"/>
          <ac:spMkLst>
            <pc:docMk/>
            <pc:sldMk cId="1000289496" sldId="320"/>
            <ac:spMk id="3" creationId="{F496E9E9-A637-0232-8EFA-B0AF2D3B8BF9}"/>
          </ac:spMkLst>
        </pc:spChg>
      </pc:sldChg>
      <pc:sldChg chg="modSp">
        <pc:chgData name="Pasquale De Vito" userId="2QacYN++skdzztEnBMvWpqPuVyHkYCUpJ5HpKEFPefc=" providerId="None" clId="Web-{4F6305A9-AEE0-4260-B911-FC4BE5EE237F}" dt="2022-07-22T17:11:46.185" v="48" actId="20577"/>
        <pc:sldMkLst>
          <pc:docMk/>
          <pc:sldMk cId="940171314" sldId="321"/>
        </pc:sldMkLst>
        <pc:spChg chg="mod">
          <ac:chgData name="Pasquale De Vito" userId="2QacYN++skdzztEnBMvWpqPuVyHkYCUpJ5HpKEFPefc=" providerId="None" clId="Web-{4F6305A9-AEE0-4260-B911-FC4BE5EE237F}" dt="2022-07-22T17:11:46.185" v="48" actId="20577"/>
          <ac:spMkLst>
            <pc:docMk/>
            <pc:sldMk cId="940171314" sldId="321"/>
            <ac:spMk id="3" creationId="{F7C0646E-581A-E457-A8DC-BF42E0FF6251}"/>
          </ac:spMkLst>
        </pc:spChg>
      </pc:sldChg>
      <pc:sldChg chg="modSp">
        <pc:chgData name="Pasquale De Vito" userId="2QacYN++skdzztEnBMvWpqPuVyHkYCUpJ5HpKEFPefc=" providerId="None" clId="Web-{4F6305A9-AEE0-4260-B911-FC4BE5EE237F}" dt="2022-07-22T17:12:46.843" v="52" actId="20577"/>
        <pc:sldMkLst>
          <pc:docMk/>
          <pc:sldMk cId="3535608330" sldId="325"/>
        </pc:sldMkLst>
        <pc:spChg chg="mod">
          <ac:chgData name="Pasquale De Vito" userId="2QacYN++skdzztEnBMvWpqPuVyHkYCUpJ5HpKEFPefc=" providerId="None" clId="Web-{4F6305A9-AEE0-4260-B911-FC4BE5EE237F}" dt="2022-07-22T17:12:46.843" v="52" actId="20577"/>
          <ac:spMkLst>
            <pc:docMk/>
            <pc:sldMk cId="3535608330" sldId="325"/>
            <ac:spMk id="3" creationId="{F7C0646E-581A-E457-A8DC-BF42E0FF6251}"/>
          </ac:spMkLst>
        </pc:spChg>
      </pc:sldChg>
      <pc:sldChg chg="modSp">
        <pc:chgData name="Pasquale De Vito" userId="2QacYN++skdzztEnBMvWpqPuVyHkYCUpJ5HpKEFPefc=" providerId="None" clId="Web-{4F6305A9-AEE0-4260-B911-FC4BE5EE237F}" dt="2022-07-22T17:09:25.055" v="15" actId="20577"/>
        <pc:sldMkLst>
          <pc:docMk/>
          <pc:sldMk cId="1184836599" sldId="327"/>
        </pc:sldMkLst>
        <pc:spChg chg="mod">
          <ac:chgData name="Pasquale De Vito" userId="2QacYN++skdzztEnBMvWpqPuVyHkYCUpJ5HpKEFPefc=" providerId="None" clId="Web-{4F6305A9-AEE0-4260-B911-FC4BE5EE237F}" dt="2022-07-22T17:09:25.055" v="15" actId="20577"/>
          <ac:spMkLst>
            <pc:docMk/>
            <pc:sldMk cId="1184836599" sldId="327"/>
            <ac:spMk id="3" creationId="{29FAAEDF-0B4A-57C1-954A-E389838947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 di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CC26B955-35C6-4FA5-AACE-DC521EB9C5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349" y="1450099"/>
            <a:ext cx="7202323" cy="42386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it-IT" sz="2600" b="1" i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dell’ insegnamento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4" y="2182633"/>
            <a:ext cx="6237167" cy="72452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Numero e Titolo del Modulo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3026215"/>
            <a:ext cx="5367338" cy="40291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78544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1982187"/>
            <a:ext cx="5367338" cy="71278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2814169"/>
            <a:ext cx="5367338" cy="332628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41992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7"/>
            <a:ext cx="8841302" cy="428338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5004" y="4293381"/>
            <a:ext cx="681070" cy="68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6"/>
            <a:ext cx="8841302" cy="396807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l’eventuale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2998E8-7813-43AF-94FE-8B095BDA2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813" y="806747"/>
            <a:ext cx="8842375" cy="4175156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lvl="0"/>
            <a:r>
              <a:rPr lang="it-IT" dirty="0"/>
              <a:t>Inserire testo</a:t>
            </a:r>
          </a:p>
        </p:txBody>
      </p:sp>
    </p:spTree>
    <p:extLst>
      <p:ext uri="{BB962C8B-B14F-4D97-AF65-F5344CB8AC3E}">
        <p14:creationId xmlns:p14="http://schemas.microsoft.com/office/powerpoint/2010/main" val="97538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3410" y="194346"/>
            <a:ext cx="7397180" cy="455193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1581" y="194346"/>
            <a:ext cx="681070" cy="685672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9D522739-B5B1-42D9-9558-449346D666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93469"/>
            <a:ext cx="9144000" cy="250031"/>
          </a:xfrm>
          <a:prstGeom prst="rect">
            <a:avLst/>
          </a:prstGeom>
          <a:solidFill>
            <a:srgbClr val="B1001E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8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7F4DEE-B01F-4D55-ADAD-2BF8FE33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ED305-A06B-450E-B1D6-22308858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AC0899-0871-4C1E-84DD-5CCD77F5A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5747-5E6E-4BED-92E3-16C79C994750}" type="datetimeFigureOut">
              <a:rPr lang="it-IT" smtClean="0"/>
              <a:pPr/>
              <a:t>27/07/2022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B9AB2-5D3F-43B1-86DF-40989D2ED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2388B-0268-46E5-8427-84CD1E4E0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A422-122F-44EC-A98A-692CFD66D6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47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6" r:id="rId2"/>
    <p:sldLayoutId id="2147483675" r:id="rId3"/>
    <p:sldLayoutId id="2147483688" r:id="rId4"/>
    <p:sldLayoutId id="2147483687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AF64F6-7D33-49A4-975E-0473711D2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49" y="1450099"/>
            <a:ext cx="7764823" cy="423863"/>
          </a:xfrm>
        </p:spPr>
        <p:txBody>
          <a:bodyPr/>
          <a:lstStyle/>
          <a:p>
            <a:r>
              <a:rPr lang="it-IT" sz="2800" dirty="0"/>
              <a:t>Corso Sicurezza e salute sui luoghi di lavoro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BC560-B4B4-489E-9584-E5B10BCE4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574" y="2182633"/>
            <a:ext cx="7875110" cy="546167"/>
          </a:xfrm>
        </p:spPr>
        <p:txBody>
          <a:bodyPr>
            <a:noAutofit/>
          </a:bodyPr>
          <a:lstStyle/>
          <a:p>
            <a:r>
              <a:rPr lang="it-IT" sz="2400"/>
              <a:t>Modulo 2 </a:t>
            </a:r>
            <a:r>
              <a:rPr lang="it-IT" sz="2400" dirty="0"/>
              <a:t>–  Le principali figure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E2E339-A668-4EEA-8134-BDF2F24381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it-IT" dirty="0"/>
              <a:t>Dott. De Vito Pasquale</a:t>
            </a:r>
          </a:p>
        </p:txBody>
      </p:sp>
    </p:spTree>
    <p:extLst>
      <p:ext uri="{BB962C8B-B14F-4D97-AF65-F5344CB8AC3E}">
        <p14:creationId xmlns:p14="http://schemas.microsoft.com/office/powerpoint/2010/main" val="53007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IL PREPOSTO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Solo con l’entrata in vigore del T.U. sulla sicurezza viene definita la figura del preposto:</a:t>
            </a:r>
          </a:p>
          <a:p>
            <a:r>
              <a:rPr lang="it-IT" dirty="0"/>
              <a:t>«persona che, in ragione delle competenze professionali e nei limiti di poteri gerarchici e funzionali adeguati alla natura dell’incarico conferitogli, sovrintende alla attività lavorativa e garantisce l’attuazione delle direttive ricevute, controllandone la corretta esecuzione da parte dei lavoratori ed esercitando un funzionale potere di iniziativa».</a:t>
            </a:r>
          </a:p>
          <a:p>
            <a:r>
              <a:rPr lang="it-IT" dirty="0"/>
              <a:t>Il preposto è quindi un lavoratore che opera all’interno dell’azienda e che ha competenze professionali, poteri gerarchici o funzionali.</a:t>
            </a:r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148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9EEF14D-C337-57D4-C5C8-F338BA4C5F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IL PREPOSTO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C86B6E-AD9D-5F81-A141-BFBE0E5AAD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it-IT" dirty="0"/>
              <a:t>E’ una persona in grado di sovraintendere all’attività lavorativa e garantire l’attuazione delle direttive ricevute.</a:t>
            </a:r>
          </a:p>
          <a:p>
            <a:r>
              <a:rPr lang="it-IT" dirty="0"/>
              <a:t>E’ una persona alla quale sia il datore di lavoro che i lavoratori si rivolgono in caso di necessità.</a:t>
            </a:r>
          </a:p>
          <a:p>
            <a:r>
              <a:rPr lang="it-IT" dirty="0"/>
              <a:t>Il preposto può prendere iniziativa, ma nei limiti dell’organizzazione già fatta dal datore di lavoro. </a:t>
            </a:r>
          </a:p>
          <a:p>
            <a:r>
              <a:rPr lang="it-IT" dirty="0"/>
              <a:t>Il preposto non ha capacità organizzativa.</a:t>
            </a:r>
          </a:p>
          <a:p>
            <a:r>
              <a:rPr lang="it-IT" dirty="0"/>
              <a:t>La differenza sostanziale tra dirigente e preposto è nell’ambito dell’organizzazione. Il dirigente organizza in virtù della delega ricevuta e dei poteri economici, il preposto no, può solo far rispettare ciò che è già stato deciso.</a:t>
            </a:r>
          </a:p>
        </p:txBody>
      </p:sp>
    </p:spTree>
    <p:extLst>
      <p:ext uri="{BB962C8B-B14F-4D97-AF65-F5344CB8AC3E}">
        <p14:creationId xmlns:p14="http://schemas.microsoft.com/office/powerpoint/2010/main" val="3961569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4A214B4-352E-668C-EBD0-3E53A93ACB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R.S.P.P.  E  A.S.P.P.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9EBD2C-14A7-C1BA-E2D0-2402278D6A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In tutte le aziende soggette agli obblighi del D.lgs. 81/08 è necessario istituire un insieme di persone che coordinano le operazioni riguardanti la salute e la sicurezza sul lavoro, quelle persone che gestiscono, insieme al datore di lavoro, l’attuazione delle misure organizzative.</a:t>
            </a:r>
          </a:p>
          <a:p>
            <a:r>
              <a:rPr lang="it-IT" dirty="0"/>
              <a:t>Queste persone compongono il Servizio di Prevenzione e Protezione.</a:t>
            </a:r>
          </a:p>
          <a:p>
            <a:r>
              <a:rPr lang="it-IT" dirty="0"/>
              <a:t>La definizione di Servizio di Prevenzione e Protezione è:</a:t>
            </a:r>
          </a:p>
          <a:p>
            <a:r>
              <a:rPr lang="it-IT" dirty="0">
                <a:latin typeface="Arial"/>
                <a:cs typeface="Arial"/>
              </a:rPr>
              <a:t>«insieme delle persone, sistemi e mezzi esterni o interni all’azienda finalizzati all’attività di prevenzione e protezione dai rischi professionali per i lavoratori».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742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4A214B4-352E-668C-EBD0-3E53A93ACB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R.S.P.P.  E  A.S.P.P.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9EBD2C-14A7-C1BA-E2D0-2402278D6A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Il servizio di prevenzione e protezione è coordinato da un soggetto chiamato Responsabile del Servizio Prevenzione e Protezione (R.S.P.P.).</a:t>
            </a:r>
          </a:p>
          <a:p>
            <a:r>
              <a:rPr lang="it-IT" dirty="0"/>
              <a:t>Il Responsabile del Servizio Prevenzione e Protezione è definito:</a:t>
            </a:r>
          </a:p>
          <a:p>
            <a:r>
              <a:rPr lang="it-IT" dirty="0">
                <a:latin typeface="Arial"/>
                <a:cs typeface="Arial"/>
              </a:rPr>
              <a:t>«Persona dalle capacità e dai requisiti professionali designata dal datore di lavoro, a cui risponde, per coordinare il servizio di prevenzione e protezione dai rischi»</a:t>
            </a:r>
          </a:p>
        </p:txBody>
      </p:sp>
    </p:spTree>
    <p:extLst>
      <p:ext uri="{BB962C8B-B14F-4D97-AF65-F5344CB8AC3E}">
        <p14:creationId xmlns:p14="http://schemas.microsoft.com/office/powerpoint/2010/main" val="3232782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1893965-36D5-8FD8-5F15-03E75278AF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R.S.P.P.  E  A.S.P.P.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3A10AD-EE64-3A2B-D989-74BEF0075B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datore di lavoro può svolgere lui stesso il ruolo di R.S.P.P. entro certi limiti di dimensione aziendale e di oggetto sociale, stabiliti dall’allegato 2 del Testo Unico sulla sicurezza.</a:t>
            </a:r>
          </a:p>
          <a:p>
            <a:r>
              <a:rPr lang="it-IT" dirty="0"/>
              <a:t>In questi casi il datore di lavoro deve partecipare ad un corso di formazione abilitante al ruolo che varia da 16-32-48 ore in base al codice </a:t>
            </a:r>
            <a:r>
              <a:rPr lang="it-IT" dirty="0" err="1"/>
              <a:t>ateco</a:t>
            </a:r>
            <a:r>
              <a:rPr lang="it-IT" dirty="0"/>
              <a:t> dell’azienda.</a:t>
            </a:r>
          </a:p>
          <a:p>
            <a:r>
              <a:rPr lang="it-IT" dirty="0"/>
              <a:t>Dove non può ricoprire questo ruolo il datore di lavoro designa un R.S.P.P.</a:t>
            </a:r>
          </a:p>
          <a:p>
            <a:r>
              <a:rPr lang="it-IT" dirty="0"/>
              <a:t>La designazione del R.S.P.P. è uno degli obblighi </a:t>
            </a:r>
            <a:r>
              <a:rPr lang="it-IT" dirty="0" err="1"/>
              <a:t>indelegabili</a:t>
            </a:r>
            <a:r>
              <a:rPr lang="it-IT" dirty="0"/>
              <a:t> del datore di lavoro.</a:t>
            </a:r>
          </a:p>
        </p:txBody>
      </p:sp>
    </p:spTree>
    <p:extLst>
      <p:ext uri="{BB962C8B-B14F-4D97-AF65-F5344CB8AC3E}">
        <p14:creationId xmlns:p14="http://schemas.microsoft.com/office/powerpoint/2010/main" val="2001185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3F5C15A-854F-D1BB-9A07-D2F4EFD985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R.S.P.P.  E  A.S.P.P.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BE7753-63A9-9067-A0FF-DC6BE09761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La designazione del R.S.P.P. dipende dal:</a:t>
            </a:r>
          </a:p>
          <a:p>
            <a:pPr marL="342900" indent="-342900">
              <a:buFontTx/>
              <a:buChar char="-"/>
            </a:pPr>
            <a:r>
              <a:rPr lang="it-IT" dirty="0"/>
              <a:t>Titolo di studio;</a:t>
            </a:r>
          </a:p>
          <a:p>
            <a:pPr marL="342900" indent="-342900">
              <a:buFontTx/>
              <a:buChar char="-"/>
            </a:pPr>
            <a:r>
              <a:rPr lang="it-IT" dirty="0"/>
              <a:t>Requisiti professionali che ha avuto nel corso del tempo;</a:t>
            </a:r>
          </a:p>
          <a:p>
            <a:pPr marL="342900" indent="-342900">
              <a:buFontTx/>
              <a:buChar char="-"/>
            </a:pPr>
            <a:r>
              <a:rPr lang="it-IT" dirty="0"/>
              <a:t>Frequenza di specifici corsi e aggiornamenti.</a:t>
            </a:r>
          </a:p>
          <a:p>
            <a:pPr marL="342900" indent="-342900">
              <a:buFontTx/>
              <a:buChar char="-"/>
            </a:pPr>
            <a:endParaRPr lang="it-IT" dirty="0"/>
          </a:p>
          <a:p>
            <a:r>
              <a:rPr lang="it-IT" dirty="0"/>
              <a:t>Il R.S.P.P.:</a:t>
            </a:r>
          </a:p>
          <a:p>
            <a:pPr marL="342900" indent="-342900">
              <a:buFontTx/>
              <a:buChar char="-"/>
            </a:pPr>
            <a:r>
              <a:rPr lang="it-IT" dirty="0"/>
              <a:t>Collabora all’analisi e valutazione dei rischi;</a:t>
            </a:r>
          </a:p>
          <a:p>
            <a:pPr marL="342900" indent="-342900">
              <a:buFontTx/>
              <a:buChar char="-"/>
            </a:pPr>
            <a:r>
              <a:rPr lang="it-IT" dirty="0"/>
              <a:t>Collabora alla stesura del documento di valutazione dei rischi (DVR).</a:t>
            </a:r>
          </a:p>
        </p:txBody>
      </p:sp>
    </p:spTree>
    <p:extLst>
      <p:ext uri="{BB962C8B-B14F-4D97-AF65-F5344CB8AC3E}">
        <p14:creationId xmlns:p14="http://schemas.microsoft.com/office/powerpoint/2010/main" val="4241414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4A214B4-352E-668C-EBD0-3E53A93ACB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R.S.P.P.  E  A.S.P.P.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9EBD2C-14A7-C1BA-E2D0-2402278D6A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 base alla dimensione aziendale, oltre al R.S.P.P. è possibile nominare degli Addetti al Servizio Prevenzione e Protezione (A.S.P.P).</a:t>
            </a:r>
          </a:p>
          <a:p>
            <a:r>
              <a:rPr lang="it-IT" dirty="0"/>
              <a:t>L’ A.S.P.P. è una persona in possesso di capacità e dei requisiti professionali, facente parte del servizio di prevenzione e protezione.</a:t>
            </a:r>
          </a:p>
          <a:p>
            <a:r>
              <a:rPr lang="it-IT" dirty="0"/>
              <a:t>I compiti del Servizio Prevenzione e Protezione sono:</a:t>
            </a:r>
          </a:p>
          <a:p>
            <a:pPr marL="342900" indent="-342900">
              <a:buFontTx/>
              <a:buChar char="-"/>
            </a:pPr>
            <a:r>
              <a:rPr lang="it-IT" dirty="0"/>
              <a:t>Individuazione e valutazione dei rischi e misure per la sicurezza;</a:t>
            </a:r>
          </a:p>
          <a:p>
            <a:pPr marL="342900" indent="-342900">
              <a:buFontTx/>
              <a:buChar char="-"/>
            </a:pPr>
            <a:r>
              <a:rPr lang="it-IT" dirty="0"/>
              <a:t>Elaborare le misure preventive e protettive;</a:t>
            </a:r>
          </a:p>
          <a:p>
            <a:pPr marL="342900" indent="-342900">
              <a:buFontTx/>
              <a:buChar char="-"/>
            </a:pPr>
            <a:r>
              <a:rPr lang="it-IT" dirty="0"/>
              <a:t>Elaborare le procedure di sicurezza;</a:t>
            </a:r>
          </a:p>
          <a:p>
            <a:pPr marL="342900" indent="-342900">
              <a:buFontTx/>
              <a:buChar char="-"/>
            </a:pPr>
            <a:r>
              <a:rPr lang="it-IT" dirty="0"/>
              <a:t>Proporre i programmi di formazione e informazione;</a:t>
            </a:r>
          </a:p>
          <a:p>
            <a:pPr marL="342900" indent="-342900">
              <a:buFontTx/>
              <a:buChar char="-"/>
            </a:pPr>
            <a:r>
              <a:rPr lang="it-IT" dirty="0"/>
              <a:t>Partecipare alle consultazioni e alla riunione periodica;</a:t>
            </a:r>
          </a:p>
          <a:p>
            <a:pPr marL="342900" indent="-342900">
              <a:buFontTx/>
              <a:buChar char="-"/>
            </a:pPr>
            <a:r>
              <a:rPr lang="it-IT" dirty="0"/>
              <a:t>Fornire ai lavoratori le necessarie informazioni sulla sicurezza</a:t>
            </a:r>
          </a:p>
          <a:p>
            <a:pPr marL="342900" indent="-34290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4395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75E1B42-7E21-744D-338F-6D9EA34F1A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MEDICO COMPETENTE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04A08F-A585-F88A-7619-828D69287A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it-IT" dirty="0"/>
              <a:t>Il medico competente in base a quanto stabilito dal D. Lgs. 81/08, è una figura professionale che, avendone titolo e requisiti professionali, si occupa di svolgere attività di sorveglianza e visite mediche per assicurarsi che i lavoratori godano di buona salute.</a:t>
            </a:r>
          </a:p>
          <a:p>
            <a:pPr marL="342900" indent="-342900">
              <a:buFontTx/>
              <a:buChar char="-"/>
            </a:pPr>
            <a:r>
              <a:rPr lang="it-IT" dirty="0"/>
              <a:t>È solitamente un libero professionista o dipendente di struttura sanitaria, che ha conseguito una specializzazione in medicina del lavoro oppure in igiene e medicina preventiva o in medicina legale, che deve risultare iscritto ad un elenco nazionale dei medici competenti, reperibile da ogni datore di lavoro sul sito del ministero ed iscritto all'ordine dei medici nazionale.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7847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54AC6BE-EE9D-96F6-97E4-7B4FEF6EEA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PREVENZIONE MEDICA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FAAEDF-0B4A-57C1-954A-E389838947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La prevenzione medica è l’insieme degli atti medici finalizzati alla tutela dello stato di salute e di sicurezza del lavoratore in relazione all’ambiente di lavoro, ai fattori di rischio e alle modalità di svolgimento delle attività lavorativa.</a:t>
            </a:r>
          </a:p>
          <a:p>
            <a:r>
              <a:rPr lang="it-IT" dirty="0"/>
              <a:t>La sorveglianza sanitaria è l’insieme di quelle attività svolte dal medico competente finalizzate alla tutela della salute e sicurezza del lavoratore.</a:t>
            </a:r>
          </a:p>
          <a:p>
            <a:r>
              <a:rPr lang="it-IT" dirty="0"/>
              <a:t>L’art. 25 del </a:t>
            </a:r>
            <a:r>
              <a:rPr lang="it-IT" dirty="0" err="1"/>
              <a:t>D.Lgs</a:t>
            </a:r>
            <a:r>
              <a:rPr lang="it-IT" dirty="0"/>
              <a:t> 81/08 elenca gli obblighi e responsabilità del medico competente nell’espletamento della sua attività di sorveglianza sanitaria che elenchiamo di seguito:</a:t>
            </a:r>
          </a:p>
        </p:txBody>
      </p:sp>
    </p:spTree>
    <p:extLst>
      <p:ext uri="{BB962C8B-B14F-4D97-AF65-F5344CB8AC3E}">
        <p14:creationId xmlns:p14="http://schemas.microsoft.com/office/powerpoint/2010/main" val="751276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54AC6BE-EE9D-96F6-97E4-7B4FEF6EEA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PREVENZIONE MEDICA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FAAEDF-0B4A-57C1-954A-E389838947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Tx/>
              <a:buChar char="-"/>
            </a:pPr>
            <a:r>
              <a:rPr lang="it-IT" dirty="0">
                <a:latin typeface="Arial"/>
                <a:cs typeface="Arial"/>
              </a:rPr>
              <a:t>Istruire, aggiornare e custodire, sotto la propria responsabilità, la cartella sanitaria di rischio per ogni lavoratore sottoposto a sorveglianza sanitaria;</a:t>
            </a:r>
          </a:p>
          <a:p>
            <a:pPr marL="457200" indent="-457200">
              <a:buFontTx/>
              <a:buChar char="-"/>
            </a:pPr>
            <a:r>
              <a:rPr lang="it-IT" dirty="0"/>
              <a:t>effettuare sopralluoghi con periodicità annuale o con periodicità da stabilire in funzione del rischio;</a:t>
            </a:r>
          </a:p>
          <a:p>
            <a:pPr marL="457200" indent="-457200">
              <a:buFontTx/>
              <a:buChar char="-"/>
            </a:pPr>
            <a:r>
              <a:rPr lang="it-IT" dirty="0"/>
              <a:t>redigere ed aggiornare il protocollo sanitario;</a:t>
            </a:r>
          </a:p>
          <a:p>
            <a:pPr marL="457200" indent="-457200">
              <a:buFontTx/>
              <a:buChar char="-"/>
            </a:pPr>
            <a:r>
              <a:rPr lang="it-IT" dirty="0"/>
              <a:t>effettuare le visite mediche previste;</a:t>
            </a:r>
          </a:p>
          <a:p>
            <a:pPr marL="457200" indent="-457200">
              <a:buFontTx/>
              <a:buChar char="-"/>
            </a:pPr>
            <a:r>
              <a:rPr lang="it-IT" dirty="0"/>
              <a:t>firmare e verificare, con eventuali osservazioni, il Documento di Valutazione del rischio (DVR) relativamente alla parte di sorveglianza sanitaria lavoratori.</a:t>
            </a:r>
          </a:p>
          <a:p>
            <a:pPr marL="457200" indent="-457200">
              <a:buFontTx/>
              <a:buChar char="-"/>
            </a:pPr>
            <a:endParaRPr lang="it-IT" sz="2600" dirty="0"/>
          </a:p>
          <a:p>
            <a:pPr marL="457200" indent="-457200">
              <a:buFontTx/>
              <a:buChar char="-"/>
            </a:pP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483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Contenuto e obiettivi del </a:t>
            </a:r>
            <a:r>
              <a:rPr lang="it-IT"/>
              <a:t>modulo 2</a:t>
            </a:r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Contenuto</a:t>
            </a: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 questo modulo conosceremo le principali figure previste dal D.lgs. 81/08 coinvolte nel sistema di sicurezza aziendale, i loro ruoli e le relative responsabilità.</a:t>
            </a:r>
            <a:endParaRPr lang="it-IT" dirty="0"/>
          </a:p>
          <a:p>
            <a:r>
              <a:rPr lang="it-IT" dirty="0"/>
              <a:t>Obiettivi e risultati attesi</a:t>
            </a:r>
          </a:p>
          <a:p>
            <a:pPr marR="0" algn="l"/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Il modulo si pone l'</a:t>
            </a:r>
            <a:r>
              <a:rPr lang="it-IT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obiettivo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far conoscere ogni singola figura che compone il sistema di sicurezza aziendale previsto dalla normativa vigente.</a:t>
            </a:r>
          </a:p>
          <a:p>
            <a:pPr marR="0" algn="l"/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it-IT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risultati attesi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sono di far conoscere agli studenti tutte le figure coinvolte nel complesso sistema di sicurezza aziendale e le loro responsabilità.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579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0F6B6EA-2DA2-7873-16D5-E600A5AFEB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VISITE MEDICHE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3A0F36-734A-BD0A-AEF2-059F24463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Le visite mediche rientrano tra le attività della sorveglianza sanitaria.</a:t>
            </a:r>
          </a:p>
          <a:p>
            <a:r>
              <a:rPr lang="it-IT" dirty="0"/>
              <a:t>Ci sono diverse visite mediche:</a:t>
            </a:r>
          </a:p>
          <a:p>
            <a:pPr marL="342900" indent="-342900">
              <a:buFontTx/>
              <a:buChar char="-"/>
            </a:pPr>
            <a:r>
              <a:rPr lang="it-IT" dirty="0"/>
              <a:t>Visita medica preventiva, finalizzata a constatare l’assenza di controindicazioni al lavoro cui il lavoratore è destinato al fine di valutare la sua idoneità alla mansione assegnata;</a:t>
            </a:r>
          </a:p>
          <a:p>
            <a:pPr marL="342900" indent="-342900">
              <a:buFontTx/>
              <a:buChar char="-"/>
            </a:pPr>
            <a:r>
              <a:rPr lang="it-IT" dirty="0"/>
              <a:t>Visita medica periodica, per controllare lo stato di salute dei lavoratori nel tempo ed esprime il giudizio di idoneità alla mansione;</a:t>
            </a:r>
          </a:p>
          <a:p>
            <a:pPr marL="342900" indent="-342900">
              <a:buFontTx/>
              <a:buChar char="-"/>
            </a:pPr>
            <a:r>
              <a:rPr lang="it-IT" dirty="0"/>
              <a:t>Visita medica su richiesta del lavoratore che fa richiesta di una visita straordinaria e se il medico competente lo ritiene opportuno fa una nuova visita, il cui scopo è sempre quello di formulare un giudizio di idoneità;</a:t>
            </a:r>
          </a:p>
        </p:txBody>
      </p:sp>
    </p:spTree>
    <p:extLst>
      <p:ext uri="{BB962C8B-B14F-4D97-AF65-F5344CB8AC3E}">
        <p14:creationId xmlns:p14="http://schemas.microsoft.com/office/powerpoint/2010/main" val="906520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0784A07-B6CF-6258-3160-554629300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172" y="2052084"/>
            <a:ext cx="6188149" cy="2658139"/>
          </a:xfrm>
          <a:prstGeom prst="rect">
            <a:avLst/>
          </a:prstGeom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0F6B6EA-2DA2-7873-16D5-E600A5AFEB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VISITE MEDICHE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3A0F36-734A-BD0A-AEF2-059F24463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it-IT" dirty="0"/>
              <a:t>Visita medica in occasione del cambio di mansione del lavoratore per verificare l’idoneità alla mansione assegnata;</a:t>
            </a:r>
          </a:p>
          <a:p>
            <a:pPr marL="342900" indent="-342900">
              <a:buFontTx/>
              <a:buChar char="-"/>
            </a:pPr>
            <a:r>
              <a:rPr lang="it-IT" dirty="0"/>
              <a:t>Visita medica alla cessazione del lavoro nei casi previsti dalla normativa vigente.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888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52BF2C8-458B-9ED6-3EB7-58765520C1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ADDETTI ALLA GESTIONE DELLE EMERGENZE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25AFB1-373F-F652-0009-333091D469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Arial"/>
                <a:cs typeface="Arial"/>
              </a:rPr>
              <a:t>Gli addetti alle emergenze sono dei lavoratori che vengono incaricati, ai sensi degli articoli 18 e 43 del </a:t>
            </a:r>
            <a:r>
              <a:rPr lang="it-IT" dirty="0" err="1">
                <a:latin typeface="Arial"/>
                <a:cs typeface="Arial"/>
              </a:rPr>
              <a:t>D.Lgs</a:t>
            </a:r>
            <a:r>
              <a:rPr lang="it-IT" dirty="0">
                <a:latin typeface="Arial"/>
                <a:cs typeface="Arial"/>
              </a:rPr>
              <a:t> n. 81/08, di occuparsi di mettere in atto tutte le misure di sicurezza necessarie per gestire le situazioni di emergenza.</a:t>
            </a:r>
          </a:p>
          <a:p>
            <a:pPr algn="l"/>
            <a:br>
              <a:rPr lang="it-IT" dirty="0"/>
            </a:br>
            <a:r>
              <a:rPr lang="it-IT" dirty="0"/>
              <a:t>Nello specifico essi sono:</a:t>
            </a:r>
          </a:p>
          <a:p>
            <a:r>
              <a:rPr lang="it-IT" dirty="0">
                <a:latin typeface="Arial"/>
                <a:cs typeface="Arial"/>
              </a:rPr>
              <a:t>- Addetti antincendio ed evacuazione;</a:t>
            </a:r>
          </a:p>
          <a:p>
            <a:r>
              <a:rPr lang="it-IT" dirty="0">
                <a:latin typeface="Arial"/>
                <a:cs typeface="Arial"/>
              </a:rPr>
              <a:t>- Addetti al primo soccorso.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627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52BF2C8-458B-9ED6-3EB7-58765520C1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ADDETTI ANTINCENDIO ED EVACUAZIONE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25AFB1-373F-F652-0009-333091D469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it-IT" dirty="0">
                <a:latin typeface="Arial"/>
                <a:cs typeface="Arial"/>
              </a:rPr>
              <a:t>La definizione della figura dell'addetto antincendio viene fornita dal </a:t>
            </a:r>
            <a:r>
              <a:rPr lang="it-IT" dirty="0" err="1">
                <a:latin typeface="Arial"/>
                <a:cs typeface="Arial"/>
              </a:rPr>
              <a:t>D.lgs</a:t>
            </a:r>
            <a:r>
              <a:rPr lang="it-IT" dirty="0">
                <a:latin typeface="Arial"/>
                <a:cs typeface="Arial"/>
              </a:rPr>
              <a:t> 81/08, il quale lo descrive come il lavoratore con il compito di mettere in pratica tutte le misure e le attività di:</a:t>
            </a:r>
          </a:p>
          <a:p>
            <a:r>
              <a:rPr lang="it-IT" dirty="0">
                <a:latin typeface="Arial"/>
                <a:cs typeface="Arial"/>
              </a:rPr>
              <a:t>- Prevenzione degli incendi;</a:t>
            </a:r>
          </a:p>
          <a:p>
            <a:r>
              <a:rPr lang="it-IT" dirty="0">
                <a:latin typeface="Arial"/>
                <a:cs typeface="Arial"/>
              </a:rPr>
              <a:t>- Lotta antincendio;</a:t>
            </a:r>
          </a:p>
          <a:p>
            <a:r>
              <a:rPr lang="it-IT" dirty="0">
                <a:latin typeface="Arial"/>
                <a:cs typeface="Arial"/>
              </a:rPr>
              <a:t>- Evacuazione in caso di emergenza in collaborazione con gli addetti al primo soccorso;</a:t>
            </a:r>
          </a:p>
          <a:p>
            <a:pPr algn="l"/>
            <a:r>
              <a:rPr lang="it-IT" dirty="0"/>
              <a:t>L’ addetto deve frequentare degli appositi corsi di formazione e aggiornamento, la cui durata cambia in funzione al livello di rischio incendio presente in azienda.</a:t>
            </a:r>
          </a:p>
        </p:txBody>
      </p:sp>
    </p:spTree>
    <p:extLst>
      <p:ext uri="{BB962C8B-B14F-4D97-AF65-F5344CB8AC3E}">
        <p14:creationId xmlns:p14="http://schemas.microsoft.com/office/powerpoint/2010/main" val="2365844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52BF2C8-458B-9ED6-3EB7-58765520C1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ADDETTI AL PRIMO SOCCORSO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25AFB1-373F-F652-0009-333091D469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/>
              <a:t>L’addetto al primo soccorso può essere definito come il lavoratore preventivamente designato a compiere un insieme di azioni e interventi, pur non avendo qualifica medica, che hanno il fine di preservare la vita dell’infortunato, in attesa di arrivo del personale qualificato.</a:t>
            </a:r>
          </a:p>
          <a:p>
            <a:pPr algn="l"/>
            <a:r>
              <a:rPr lang="it-IT" dirty="0"/>
              <a:t>La designazione dell'addetto al primo soccorso aziendale spetta al Datore di lavoro, tenendo conto delle dimensioni e dei rischi specifici dell'azienda e dell'unità produttiva.</a:t>
            </a:r>
          </a:p>
        </p:txBody>
      </p:sp>
    </p:spTree>
    <p:extLst>
      <p:ext uri="{BB962C8B-B14F-4D97-AF65-F5344CB8AC3E}">
        <p14:creationId xmlns:p14="http://schemas.microsoft.com/office/powerpoint/2010/main" val="427933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280C827-33C8-891C-4569-35A65D9A03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Rappresentante dei Lavoratori per la Sicurezza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96E9E9-A637-0232-8EFA-B0AF2D3B8B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Rappresentante dei Lavoratori per la Sicurezza (RLS) è una persona (ovvero delle persone), che viene eletta per rappresentare i lavoratori sugli aspetti della salute e della sicurezza sul lavoro.</a:t>
            </a:r>
          </a:p>
          <a:p>
            <a:r>
              <a:rPr lang="it-IT" dirty="0"/>
              <a:t>In tutte le aziende o unità produttive i lavoratori possono eleggere o designare un Rappresentante dei Lavoratori per la Sicurezza.</a:t>
            </a:r>
          </a:p>
          <a:p>
            <a:r>
              <a:rPr lang="it-IT" dirty="0"/>
              <a:t>Il numero minimo di rappresentanti di lavoratori per la sicurezza è stabilito in:</a:t>
            </a:r>
          </a:p>
          <a:p>
            <a:pPr marL="342900" indent="-342900">
              <a:buFontTx/>
              <a:buChar char="-"/>
            </a:pPr>
            <a:r>
              <a:rPr lang="it-IT" dirty="0"/>
              <a:t>UNO fino a 200 lavoratori;</a:t>
            </a:r>
          </a:p>
          <a:p>
            <a:pPr marL="342900" indent="-342900">
              <a:buFontTx/>
              <a:buChar char="-"/>
            </a:pPr>
            <a:r>
              <a:rPr lang="it-IT" dirty="0"/>
              <a:t>TRE da 200 a 1000 lavoratori;</a:t>
            </a:r>
          </a:p>
          <a:p>
            <a:pPr marL="342900" indent="-342900">
              <a:buFontTx/>
              <a:buChar char="-"/>
            </a:pPr>
            <a:r>
              <a:rPr lang="it-IT" dirty="0"/>
              <a:t>SEI oltre i 1000 lavoratori. </a:t>
            </a:r>
          </a:p>
        </p:txBody>
      </p:sp>
    </p:spTree>
    <p:extLst>
      <p:ext uri="{BB962C8B-B14F-4D97-AF65-F5344CB8AC3E}">
        <p14:creationId xmlns:p14="http://schemas.microsoft.com/office/powerpoint/2010/main" val="4086332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280C827-33C8-891C-4569-35A65D9A03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Rappresentante dei Lavoratori per la Sicurezza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96E9E9-A637-0232-8EFA-B0AF2D3B8B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it-IT" dirty="0">
                <a:latin typeface="Arial"/>
                <a:cs typeface="Arial"/>
              </a:rPr>
              <a:t>Il Rappresentante dei Lavoratori per la Sicurezza è l’unico, tra tutti i soggetti protagonisti della salute e sicurezza in azienda, che può interagire con tutti gli altri come fiduciario dei lavoratori e, per loro conto:</a:t>
            </a:r>
          </a:p>
          <a:p>
            <a:pPr marL="342900" indent="-342900" algn="l">
              <a:buFontTx/>
              <a:buChar char="-"/>
            </a:pPr>
            <a:r>
              <a:rPr lang="it-IT" dirty="0"/>
              <a:t>sorveglia la qualità dell’ambiente di lavoro;</a:t>
            </a:r>
          </a:p>
          <a:p>
            <a:pPr marL="342900" indent="-342900">
              <a:buFontTx/>
              <a:buChar char="-"/>
            </a:pPr>
            <a:r>
              <a:rPr lang="it-IT" dirty="0"/>
              <a:t>partecipa a tutte le fasi del processo di prevenzione dei rischi lavorativi (dall’individuazione del pericolo fino alla progettazione e applicazione delle misure di prevenzione e protezione);</a:t>
            </a:r>
          </a:p>
          <a:p>
            <a:pPr marL="342900" indent="-342900">
              <a:buFontTx/>
              <a:buChar char="-"/>
            </a:pPr>
            <a:r>
              <a:rPr lang="it-IT" dirty="0"/>
              <a:t>agisce da punto di riferimento tra datore di lavoro, lavoratori, sindacato ed istituzioni.</a:t>
            </a:r>
          </a:p>
          <a:p>
            <a:r>
              <a:rPr lang="it-IT" dirty="0"/>
              <a:t>Il RLS ha l’obbligo di partecipare a corsi di formazione e di aggiornamento periodico.</a:t>
            </a:r>
          </a:p>
          <a:p>
            <a:r>
              <a:rPr lang="it-IT" dirty="0"/>
              <a:t>Il ruolo di RLS è incompatibile con il ruolo di R.S.P.P.</a:t>
            </a:r>
          </a:p>
        </p:txBody>
      </p:sp>
    </p:spTree>
    <p:extLst>
      <p:ext uri="{BB962C8B-B14F-4D97-AF65-F5344CB8AC3E}">
        <p14:creationId xmlns:p14="http://schemas.microsoft.com/office/powerpoint/2010/main" val="1000289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C9888FB-4D90-A00E-9810-09004DD2B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 LAVORATORI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0646E-581A-E457-A8DC-BF42E0FF62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Il lavoratore è definito dal D.lgs. 81/08 come: </a:t>
            </a:r>
          </a:p>
          <a:p>
            <a:r>
              <a:rPr lang="it-IT" dirty="0"/>
              <a:t>persona che, indipendentemente dalla tipologia contrattuale, svolge un’attività lavorativa nell’ambito dell’organizzazione di un datore di lavoro pubblico o privato, con o senza retribuzione, anche al solo fine di apprendere un mestiere, un’arte o una professione, esclusi gli addetti ai servizi domestici e familiari. </a:t>
            </a:r>
          </a:p>
          <a:p>
            <a:r>
              <a:rPr lang="it-IT" dirty="0"/>
              <a:t>Al lavoratore così definito è equiparato:</a:t>
            </a:r>
          </a:p>
          <a:p>
            <a:r>
              <a:rPr lang="it-IT" dirty="0">
                <a:latin typeface="Arial"/>
                <a:cs typeface="Arial"/>
              </a:rPr>
              <a:t>il socio lavoratore di cooperativa o di società, anche di fatto, che presta la sua attività per conto delle società e dell’ente stesso; </a:t>
            </a:r>
            <a:endParaRPr lang="it-IT" dirty="0"/>
          </a:p>
          <a:p>
            <a:r>
              <a:rPr lang="it-IT" dirty="0"/>
              <a:t>il soggetto beneficiario delle iniziative di tirocini formativi e di orientamento; </a:t>
            </a:r>
          </a:p>
        </p:txBody>
      </p:sp>
    </p:spTree>
    <p:extLst>
      <p:ext uri="{BB962C8B-B14F-4D97-AF65-F5344CB8AC3E}">
        <p14:creationId xmlns:p14="http://schemas.microsoft.com/office/powerpoint/2010/main" val="940171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C9888FB-4D90-A00E-9810-09004DD2B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 LAVORATORI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0646E-581A-E457-A8DC-BF42E0FF62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it-IT" dirty="0"/>
              <a:t>Il lavoratore è definito dal D.lgs. 81/08 come: </a:t>
            </a:r>
          </a:p>
          <a:p>
            <a:r>
              <a:rPr lang="it-IT" dirty="0"/>
              <a:t>l’allievo degli istituti di istruzione ed universitari e il partecipante ai corsi di formazione professionale nei quali si faccia uso di laboratori, attrezzature di lavoro in genere, agenti chimici, fisici e biologici, ivi comprese le apparecchiature fornite di videoterminali limitatamente ai periodi in cui l’allievo sia effettivamente applicato alla strumentazioni o ai laboratori in questione;</a:t>
            </a:r>
          </a:p>
          <a:p>
            <a:r>
              <a:rPr lang="it-IT" dirty="0"/>
              <a:t>i volontari del Corpo nazionale dei Vigili del Fuoco e della Protezione Civile;</a:t>
            </a:r>
          </a:p>
        </p:txBody>
      </p:sp>
    </p:spTree>
    <p:extLst>
      <p:ext uri="{BB962C8B-B14F-4D97-AF65-F5344CB8AC3E}">
        <p14:creationId xmlns:p14="http://schemas.microsoft.com/office/powerpoint/2010/main" val="3042312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C9888FB-4D90-A00E-9810-09004DD2B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OBBLIGHI DEL LAVORATORE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0646E-581A-E457-A8DC-BF42E0FF62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it-IT" dirty="0"/>
              <a:t>Quali sono gli obblighi del lavoratore in merito alla sicurezza e salute sui luoghi di lavoro?</a:t>
            </a:r>
          </a:p>
          <a:p>
            <a:r>
              <a:rPr lang="it-IT" dirty="0"/>
              <a:t>Ogni lavoratore deve prendersi cura della propria salute e sicurezza e di quella delle altre persone presenti sul luogo di lavoro, su cui ricadono gli effetti delle sue azioni o omissioni, conformemente alla sua formazione, alle istruzioni e ai mezzi forniti dal datore di lavoro.</a:t>
            </a:r>
          </a:p>
          <a:p>
            <a:r>
              <a:rPr lang="it-IT" dirty="0"/>
              <a:t>I lavoratori devono in particolare:</a:t>
            </a:r>
          </a:p>
          <a:p>
            <a:pPr marL="342900" indent="-342900">
              <a:buFontTx/>
              <a:buChar char="-"/>
            </a:pPr>
            <a:r>
              <a:rPr lang="it-IT" dirty="0"/>
              <a:t>contribuire, insieme al datore di lavoro, ai dirigenti e ai preposti, all'adempimento degli obblighi previsti a tutela della salute e sicurezza sui luoghi di lavoro;</a:t>
            </a:r>
          </a:p>
        </p:txBody>
      </p:sp>
    </p:spTree>
    <p:extLst>
      <p:ext uri="{BB962C8B-B14F-4D97-AF65-F5344CB8AC3E}">
        <p14:creationId xmlns:p14="http://schemas.microsoft.com/office/powerpoint/2010/main" val="417629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PRINCIPALI FIGURE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/>
          <a:lstStyle/>
          <a:p>
            <a:r>
              <a:rPr lang="it-IT" dirty="0"/>
              <a:t>All’interno di un’azienda, di un’organizzazione, ci sono molti soggetti con diversi compiti relativi alla gestione della salute e sicurezza sul lavoro.</a:t>
            </a:r>
          </a:p>
          <a:p>
            <a:r>
              <a:rPr lang="it-IT" dirty="0"/>
              <a:t>Cerchiamo di definire quali sono questi soggetti e quali </a:t>
            </a:r>
            <a:r>
              <a:rPr lang="it-IT"/>
              <a:t>obblighi hanno.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494A952-8C59-514C-2187-5E284247D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80" y="2477386"/>
            <a:ext cx="7161470" cy="196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C9888FB-4D90-A00E-9810-09004DD2B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OBBLIGHI DEL LAVORATORE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0646E-581A-E457-A8DC-BF42E0FF62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it-IT" dirty="0"/>
              <a:t>osservare le disposizioni e le istruzioni impartite dal datore di lavoro, dai dirigenti e dai preposti, ai fini della protezione collettiva ed individuale; </a:t>
            </a:r>
          </a:p>
          <a:p>
            <a:pPr marL="342900" indent="-342900">
              <a:buFontTx/>
              <a:buChar char="-"/>
            </a:pPr>
            <a:r>
              <a:rPr lang="it-IT" dirty="0"/>
              <a:t>utilizzare correttamente le attrezzature di lavoro, le sostanze e i preparati pericolosi, i mezzi di trasporto, nonché i dispositivi di sicurezza; </a:t>
            </a:r>
          </a:p>
          <a:p>
            <a:pPr marL="342900" indent="-342900">
              <a:buFontTx/>
              <a:buChar char="-"/>
            </a:pPr>
            <a:r>
              <a:rPr lang="it-IT" dirty="0"/>
              <a:t>utilizzare in modo appropriato i dispositivi di protezione messi a loro disposizione;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3990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C9888FB-4D90-A00E-9810-09004DD2B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OBBLIGHI DEL LAVORATORE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0646E-581A-E457-A8DC-BF42E0FF62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Tx/>
              <a:buChar char="-"/>
            </a:pPr>
            <a:r>
              <a:rPr lang="it-IT" dirty="0">
                <a:latin typeface="Arial"/>
                <a:cs typeface="Arial"/>
              </a:rPr>
              <a:t>segnalare immediatamente al datore di lavoro, al dirigente o al preposto le deficienze dei mezzi e dei dispositivi, nonché qualsiasi eventuale condizione di pericolo di cui vengano a conoscenza, adoperandosi direttamente, in caso di urgenza, nell'ambito delle proprie competenze e possibilità per eliminare o ridurre le situazioni di pericolo grave e incombente, dandone notizia al rappresentante dei lavoratori per la sicurezza;</a:t>
            </a:r>
          </a:p>
          <a:p>
            <a:pPr marL="342900" indent="-342900">
              <a:buFontTx/>
              <a:buChar char="-"/>
            </a:pPr>
            <a:r>
              <a:rPr lang="it-IT" dirty="0"/>
              <a:t>non rimuovere o modificare senza autorizzazione i dispositivi di sicurezza o di segnalazione o di controllo;</a:t>
            </a:r>
          </a:p>
          <a:p>
            <a:pPr marL="342900" indent="-342900">
              <a:buFontTx/>
              <a:buChar char="-"/>
            </a:pPr>
            <a:r>
              <a:rPr lang="it-IT" dirty="0"/>
              <a:t>non compiere di propria iniziativa operazioni o manovre che non sono di loro competenza ovvero che possono compromettere la sicurezza propria o di altri lavoratori; </a:t>
            </a:r>
          </a:p>
        </p:txBody>
      </p:sp>
    </p:spTree>
    <p:extLst>
      <p:ext uri="{BB962C8B-B14F-4D97-AF65-F5344CB8AC3E}">
        <p14:creationId xmlns:p14="http://schemas.microsoft.com/office/powerpoint/2010/main" val="3535608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C9888FB-4D90-A00E-9810-09004DD2B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OBBLIGHI DEL LAVORATORE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C0646E-581A-E457-A8DC-BF42E0FF62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it-IT" dirty="0"/>
              <a:t>partecipare ai programmi di </a:t>
            </a:r>
          </a:p>
          <a:p>
            <a:r>
              <a:rPr lang="it-IT" dirty="0"/>
              <a:t>     formazione e di addestramento</a:t>
            </a:r>
          </a:p>
          <a:p>
            <a:r>
              <a:rPr lang="it-IT" dirty="0"/>
              <a:t>     organizzati dal datore di lavoro;</a:t>
            </a:r>
          </a:p>
          <a:p>
            <a:pPr marL="342900" indent="-342900">
              <a:buFontTx/>
              <a:buChar char="-"/>
            </a:pPr>
            <a:r>
              <a:rPr lang="it-IT" dirty="0"/>
              <a:t>sottoporsi ai controlli sanitari </a:t>
            </a:r>
          </a:p>
          <a:p>
            <a:r>
              <a:rPr lang="it-IT" dirty="0"/>
              <a:t>    previsti dal presente decreto </a:t>
            </a:r>
          </a:p>
          <a:p>
            <a:r>
              <a:rPr lang="it-IT" dirty="0"/>
              <a:t>    legislativo o comunque disposti</a:t>
            </a:r>
          </a:p>
          <a:p>
            <a:r>
              <a:rPr lang="it-IT" dirty="0"/>
              <a:t>     dal medico competente.</a:t>
            </a:r>
          </a:p>
          <a:p>
            <a:pPr marL="342900" indent="-342900">
              <a:buFontTx/>
              <a:buChar char="-"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9D13C4C-8FC1-42FF-ECD8-42F22D311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282" y="1158949"/>
            <a:ext cx="3572541" cy="382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4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46426"/>
            <a:ext cx="9143999" cy="396807"/>
          </a:xfrm>
        </p:spPr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806747"/>
            <a:ext cx="8114400" cy="4175156"/>
          </a:xfrm>
        </p:spPr>
        <p:txBody>
          <a:bodyPr/>
          <a:lstStyle/>
          <a:p>
            <a:r>
              <a:rPr lang="it-IT" dirty="0"/>
              <a:t>Il Decreto Legislativo 81/08 tra i suoi obiettivi principali ha quello di estendere il numero delle persone coinvolte nel sistema di prevenzione e protezione, permettendo di controllare gli ambienti e le fasi di lavoro in maniera più efficace. </a:t>
            </a:r>
          </a:p>
          <a:p>
            <a:r>
              <a:rPr lang="it-IT" dirty="0"/>
              <a:t>In questo sistema sono coinvolti tutti i soggetti presenti all’interno del luogo di lavoro, a partire dal datore di lavoro fino al lavoratore.</a:t>
            </a:r>
          </a:p>
          <a:p>
            <a:r>
              <a:rPr lang="it-IT" dirty="0"/>
              <a:t>Tutte queste figure devono ricevere una formazione adeguata in base al loro compito specifico</a:t>
            </a:r>
            <a:r>
              <a:rPr lang="it-IT" b="0" i="0" dirty="0">
                <a:solidFill>
                  <a:srgbClr val="444444"/>
                </a:solidFill>
                <a:effectLst/>
                <a:latin typeface="Helvetica Neue"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A40761A-53FF-CA64-F2F8-602CAEF1C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PRINCIPALI FIGURE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95AD5F-6F57-3108-F392-72B76E4DE7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Possiamo fare un elenco delle principali figure che compongo la squadra della sicurezza:</a:t>
            </a:r>
          </a:p>
          <a:p>
            <a:pPr marL="342900" indent="-342900">
              <a:buFontTx/>
              <a:buChar char="-"/>
            </a:pPr>
            <a:r>
              <a:rPr lang="it-IT" dirty="0"/>
              <a:t>Il datore di lavoro</a:t>
            </a:r>
          </a:p>
          <a:p>
            <a:pPr marL="342900" indent="-342900">
              <a:buFontTx/>
              <a:buChar char="-"/>
            </a:pPr>
            <a:r>
              <a:rPr lang="it-IT" dirty="0"/>
              <a:t>I dirigenti</a:t>
            </a:r>
          </a:p>
          <a:p>
            <a:pPr marL="342900" indent="-342900">
              <a:buFontTx/>
              <a:buChar char="-"/>
            </a:pPr>
            <a:r>
              <a:rPr lang="it-IT" dirty="0"/>
              <a:t>I preposti</a:t>
            </a:r>
          </a:p>
          <a:p>
            <a:pPr marL="342900" indent="-342900">
              <a:buFontTx/>
              <a:buChar char="-"/>
            </a:pPr>
            <a:r>
              <a:rPr lang="it-IT" dirty="0"/>
              <a:t>R.S.P.P e A.S.P.P.</a:t>
            </a:r>
          </a:p>
          <a:p>
            <a:pPr marL="342900" indent="-342900">
              <a:buFontTx/>
              <a:buChar char="-"/>
            </a:pPr>
            <a:r>
              <a:rPr lang="it-IT" dirty="0"/>
              <a:t>Medico competente</a:t>
            </a:r>
          </a:p>
          <a:p>
            <a:pPr marL="342900" indent="-342900">
              <a:buFontTx/>
              <a:buChar char="-"/>
            </a:pPr>
            <a:r>
              <a:rPr lang="it-IT" dirty="0"/>
              <a:t>Addetti alla gestione delle emergenze</a:t>
            </a:r>
          </a:p>
          <a:p>
            <a:pPr marL="342900" indent="-342900">
              <a:buFontTx/>
              <a:buChar char="-"/>
            </a:pPr>
            <a:r>
              <a:rPr lang="it-IT" dirty="0"/>
              <a:t>RLS</a:t>
            </a:r>
          </a:p>
          <a:p>
            <a:pPr marL="342900" indent="-342900">
              <a:buFontTx/>
              <a:buChar char="-"/>
            </a:pPr>
            <a:r>
              <a:rPr lang="it-IT" dirty="0"/>
              <a:t>Lavoratori</a:t>
            </a:r>
          </a:p>
          <a:p>
            <a:r>
              <a:rPr lang="it-IT" dirty="0"/>
              <a:t>Ciascuno di questi soggetti ha degli obblighi in merito alla sicurezza.</a:t>
            </a:r>
          </a:p>
        </p:txBody>
      </p:sp>
    </p:spTree>
    <p:extLst>
      <p:ext uri="{BB962C8B-B14F-4D97-AF65-F5344CB8AC3E}">
        <p14:creationId xmlns:p14="http://schemas.microsoft.com/office/powerpoint/2010/main" val="421493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A678845-2673-3491-496C-0F32E81DB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IL DATORE DI LAVORO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FBA3DF-206D-7DEC-1C54-ECAA8C2F57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349" y="826685"/>
            <a:ext cx="8842375" cy="4175156"/>
          </a:xfrm>
        </p:spPr>
        <p:txBody>
          <a:bodyPr/>
          <a:lstStyle/>
          <a:p>
            <a:r>
              <a:rPr lang="it-IT" dirty="0"/>
              <a:t>Il datore di lavoro è definito come: «il soggetto titolare del rapporto di lavoro con il lavoratore o, comunque, il soggetto che, secondo il tipo e l’assetto dell’organizzazione nel cui ambito il lavoratore presta la propria attività, ha la responsabilità dell’organizzazione stessa o dell’unità produttiva in quanto esercita i poteri decisionali e di spesa».</a:t>
            </a:r>
          </a:p>
          <a:p>
            <a:r>
              <a:rPr lang="it-IT" dirty="0"/>
              <a:t>Questa definizione è molto importante perché identifica il datore di lavoro non solo come il titolare di un’azienda, ma anche colui che esercita i poteri decisionali e di spesa.</a:t>
            </a:r>
          </a:p>
          <a:p>
            <a:r>
              <a:rPr lang="it-IT" dirty="0"/>
              <a:t>Il Testo Unico attribuisce alla figura del datore di lavoro un ruolo specifico ai fini del mantenimento della sicurezza sul lavoro.</a:t>
            </a:r>
          </a:p>
        </p:txBody>
      </p:sp>
    </p:spTree>
    <p:extLst>
      <p:ext uri="{BB962C8B-B14F-4D97-AF65-F5344CB8AC3E}">
        <p14:creationId xmlns:p14="http://schemas.microsoft.com/office/powerpoint/2010/main" val="57290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21997C13-8253-136A-EEA3-01582F3C8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98" y="2307265"/>
            <a:ext cx="7676707" cy="2493214"/>
          </a:xfrm>
          <a:prstGeom prst="rect">
            <a:avLst/>
          </a:prstGeom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A678845-2673-3491-496C-0F32E81DB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IL DATORE DI LAVORO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FBA3DF-206D-7DEC-1C54-ECAA8C2F57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349" y="826685"/>
            <a:ext cx="8842375" cy="41751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Arial"/>
                <a:cs typeface="Arial"/>
              </a:rPr>
              <a:t>Di conseguenza, in riferimento a questa definizione si può dire chiaramente che il datore di lavoro è colui che:</a:t>
            </a:r>
          </a:p>
          <a:p>
            <a:pPr marL="342900" indent="-342900">
              <a:buFontTx/>
              <a:buChar char="-"/>
            </a:pPr>
            <a:r>
              <a:rPr lang="it-IT" dirty="0"/>
              <a:t>Ha autonomia di spesa</a:t>
            </a:r>
          </a:p>
          <a:p>
            <a:pPr marL="342900" indent="-342900">
              <a:buFontTx/>
              <a:buChar char="-"/>
            </a:pPr>
            <a:r>
              <a:rPr lang="it-IT" dirty="0"/>
              <a:t>Ha poteri di gestione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06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IL DIRIGENTE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dirigente è così definito:</a:t>
            </a:r>
          </a:p>
          <a:p>
            <a:r>
              <a:rPr lang="it-IT" dirty="0"/>
              <a:t>«Persona che, in ragione delle competenze professionali e di poteri gerarchici e funzionali adeguati alla natura dell’incarico conferitogli, attua le direttive del datore di lavoro organizzando l’attività lavorativa e vigilando su di essa.»</a:t>
            </a:r>
          </a:p>
          <a:p>
            <a:r>
              <a:rPr lang="it-IT" dirty="0"/>
              <a:t>E’ una persona alla quale il datore di lavoro delega l’organizzazione dell’attività lavorativa. </a:t>
            </a:r>
          </a:p>
          <a:p>
            <a:r>
              <a:rPr lang="it-IT" dirty="0"/>
              <a:t>Di conseguenza il dirigente è un soggetto che ha un’ampia autonomia di gestione, di organizzazione e quindi di spesa.</a:t>
            </a:r>
          </a:p>
        </p:txBody>
      </p:sp>
    </p:spTree>
    <p:extLst>
      <p:ext uri="{BB962C8B-B14F-4D97-AF65-F5344CB8AC3E}">
        <p14:creationId xmlns:p14="http://schemas.microsoft.com/office/powerpoint/2010/main" val="185732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OBBLIGHI NON DELEGABILI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datore di lavoro ha degli obblighi che non può delegare a nessuno, neanche al dirigente. Questi obblighi sono indicati nell’art. 17 del D.lgs. 81/08. </a:t>
            </a:r>
          </a:p>
          <a:p>
            <a:r>
              <a:rPr lang="it-IT" dirty="0"/>
              <a:t>Sono sostanzialmente due gli obblighi non delegabili: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valutazione di tutti i rischi e la conseguente elaborazione del documento di valutazione dei rischi (DVR);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designazione del Responsabile del servizio prevenzione e protezione (R.S.P.P.).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188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OBBLIGHI NON DELEGABILI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La valutazione di tutti i rischi è quel processo tramite il quale all’interno dell’azienda vengono individuate tutte le fasi lavorative e tutti i rischi ad esse associati e di conseguenza, vengono stabilite e messe per iscritto tutte le misure di prevenzione e protezione.</a:t>
            </a:r>
          </a:p>
          <a:p>
            <a:r>
              <a:rPr lang="it-IT" dirty="0"/>
              <a:t>Questa valutazione dei rischi confluisce in un atto formale che si chiama Documento di Valutazione dei Rischi (DVR), che deve essere redatto conformemente all’art. 28 del T.U. sulla sicurezza.</a:t>
            </a:r>
          </a:p>
          <a:p>
            <a:r>
              <a:rPr lang="it-IT" dirty="0"/>
              <a:t>La designazione del Responsabile del Servizio di Prevenzione e Protezione è l’atto formale con cui il datore di lavoro individua questa figura che ha il compito di coordinare le attività della sicurezza.</a:t>
            </a:r>
          </a:p>
          <a:p>
            <a:r>
              <a:rPr lang="it-IT" dirty="0"/>
              <a:t>In alcuni casi il datore di lavoro può assumere lui stesso il compito di RSPP.</a:t>
            </a:r>
          </a:p>
        </p:txBody>
      </p:sp>
    </p:spTree>
    <p:extLst>
      <p:ext uri="{BB962C8B-B14F-4D97-AF65-F5344CB8AC3E}">
        <p14:creationId xmlns:p14="http://schemas.microsoft.com/office/powerpoint/2010/main" val="964253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fa3b11eba515a8dd61ad331422b1f5ce7b74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</TotalTime>
  <Words>2865</Words>
  <Application>Microsoft Office PowerPoint</Application>
  <PresentationFormat>Presentazione su schermo (16:9)</PresentationFormat>
  <Paragraphs>176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Helvetica Neue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Augusto</dc:creator>
  <cp:lastModifiedBy>antomele85@gmail.com</cp:lastModifiedBy>
  <cp:revision>143</cp:revision>
  <cp:lastPrinted>2018-11-26T09:46:50Z</cp:lastPrinted>
  <dcterms:created xsi:type="dcterms:W3CDTF">2018-11-21T16:46:23Z</dcterms:created>
  <dcterms:modified xsi:type="dcterms:W3CDTF">2022-07-27T10:00:22Z</dcterms:modified>
</cp:coreProperties>
</file>