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74" r:id="rId2"/>
    <p:sldId id="278" r:id="rId3"/>
    <p:sldId id="275" r:id="rId4"/>
    <p:sldId id="279" r:id="rId5"/>
    <p:sldId id="280" r:id="rId6"/>
    <p:sldId id="281" r:id="rId7"/>
    <p:sldId id="282" r:id="rId8"/>
    <p:sldId id="283" r:id="rId9"/>
    <p:sldId id="284" r:id="rId10"/>
    <p:sldId id="285" r:id="rId11"/>
    <p:sldId id="286" r:id="rId12"/>
    <p:sldId id="287" r:id="rId13"/>
    <p:sldId id="288" r:id="rId14"/>
    <p:sldId id="293" r:id="rId15"/>
    <p:sldId id="295" r:id="rId16"/>
    <p:sldId id="296" r:id="rId17"/>
    <p:sldId id="297" r:id="rId18"/>
    <p:sldId id="298" r:id="rId19"/>
    <p:sldId id="294" r:id="rId20"/>
    <p:sldId id="289" r:id="rId21"/>
    <p:sldId id="290" r:id="rId22"/>
    <p:sldId id="291" r:id="rId23"/>
    <p:sldId id="292" r:id="rId24"/>
    <p:sldId id="265" r:id="rId25"/>
  </p:sldIdLst>
  <p:sldSz cx="9144000" cy="5143500" type="screen16x9"/>
  <p:notesSz cx="6858000" cy="9144000"/>
  <p:custDataLst>
    <p:tags r:id="rId26"/>
  </p:custData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2" d="100"/>
          <a:sy n="142" d="100"/>
        </p:scale>
        <p:origin x="714" y="11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deolezione di presentazione">
    <p:spTree>
      <p:nvGrpSpPr>
        <p:cNvPr id="1" name=""/>
        <p:cNvGrpSpPr/>
        <p:nvPr/>
      </p:nvGrpSpPr>
      <p:grpSpPr>
        <a:xfrm>
          <a:off x="0" y="0"/>
          <a:ext cx="0" cy="0"/>
          <a:chOff x="0" y="0"/>
          <a:chExt cx="0" cy="0"/>
        </a:xfrm>
      </p:grpSpPr>
      <p:pic>
        <p:nvPicPr>
          <p:cNvPr id="8" name="Immagine 7" descr="slide1.jpg">
            <a:extLst>
              <a:ext uri="{FF2B5EF4-FFF2-40B4-BE49-F238E27FC236}">
                <a16:creationId xmlns:a16="http://schemas.microsoft.com/office/drawing/2014/main" id="{9E2E0303-06EA-4940-8646-7DB6577B99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0" name="Segnaposto testo 9">
            <a:extLst>
              <a:ext uri="{FF2B5EF4-FFF2-40B4-BE49-F238E27FC236}">
                <a16:creationId xmlns:a16="http://schemas.microsoft.com/office/drawing/2014/main" id="{CC26B955-35C6-4FA5-AACE-DC521EB9C59C}"/>
              </a:ext>
            </a:extLst>
          </p:cNvPr>
          <p:cNvSpPr>
            <a:spLocks noGrp="1"/>
          </p:cNvSpPr>
          <p:nvPr>
            <p:ph type="body" sz="quarter" idx="10" hasCustomPrompt="1"/>
          </p:nvPr>
        </p:nvSpPr>
        <p:spPr>
          <a:xfrm>
            <a:off x="390349" y="1450099"/>
            <a:ext cx="7202323" cy="423863"/>
          </a:xfrm>
        </p:spPr>
        <p:txBody>
          <a:bodyPr>
            <a:noAutofit/>
          </a:bodyPr>
          <a:lstStyle>
            <a:lvl1pPr marL="0" marR="0" indent="0" algn="l" defTabSz="457200" rtl="0" eaLnBrk="1" fontAlgn="auto" latinLnBrk="0" hangingPunct="1">
              <a:lnSpc>
                <a:spcPct val="90000"/>
              </a:lnSpc>
              <a:spcBef>
                <a:spcPts val="750"/>
              </a:spcBef>
              <a:spcAft>
                <a:spcPts val="0"/>
              </a:spcAft>
              <a:buClrTx/>
              <a:buSzTx/>
              <a:buFont typeface="Arial" panose="020B0604020202020204" pitchFamily="34" charset="0"/>
              <a:buNone/>
              <a:tabLst/>
              <a:defRPr lang="it-IT" sz="2600" b="1" i="1" kern="1200" dirty="0" smtClean="0">
                <a:solidFill>
                  <a:schemeClr val="bg1"/>
                </a:solidFill>
                <a:latin typeface="Arial" panose="020B0604020202020204" pitchFamily="34" charset="0"/>
                <a:ea typeface="+mn-ea"/>
                <a:cs typeface="Arial" panose="020B0604020202020204" pitchFamily="34" charset="0"/>
              </a:defRPr>
            </a:lvl1pPr>
          </a:lstStyle>
          <a:p>
            <a:pPr lvl="0"/>
            <a:r>
              <a:rPr lang="it-IT" dirty="0"/>
              <a:t>Nome dell’ insegnamento</a:t>
            </a:r>
          </a:p>
        </p:txBody>
      </p:sp>
      <p:sp>
        <p:nvSpPr>
          <p:cNvPr id="12" name="Segnaposto testo 11">
            <a:extLst>
              <a:ext uri="{FF2B5EF4-FFF2-40B4-BE49-F238E27FC236}">
                <a16:creationId xmlns:a16="http://schemas.microsoft.com/office/drawing/2014/main" id="{23BFAF25-8E30-401F-B00D-F0DFA0981C66}"/>
              </a:ext>
            </a:extLst>
          </p:cNvPr>
          <p:cNvSpPr>
            <a:spLocks noGrp="1"/>
          </p:cNvSpPr>
          <p:nvPr>
            <p:ph type="body" sz="quarter" idx="11" hasCustomPrompt="1"/>
          </p:nvPr>
        </p:nvSpPr>
        <p:spPr>
          <a:xfrm>
            <a:off x="409574" y="2182633"/>
            <a:ext cx="6237167" cy="724527"/>
          </a:xfrm>
        </p:spPr>
        <p:txBody>
          <a:bodyPr>
            <a:normAutofit/>
          </a:bodyPr>
          <a:lstStyle>
            <a:lvl1pPr marL="0" indent="0">
              <a:buNone/>
              <a:defRPr sz="2600" b="1" i="0">
                <a:solidFill>
                  <a:schemeClr val="bg1"/>
                </a:solidFill>
                <a:latin typeface="Arial" panose="020B0604020202020204" pitchFamily="34" charset="0"/>
                <a:cs typeface="Arial" panose="020B0604020202020204" pitchFamily="34" charset="0"/>
              </a:defRPr>
            </a:lvl1pPr>
          </a:lstStyle>
          <a:p>
            <a:pPr lvl="0"/>
            <a:r>
              <a:rPr lang="it-IT" dirty="0"/>
              <a:t>Numero e Titolo del Modulo</a:t>
            </a:r>
          </a:p>
        </p:txBody>
      </p:sp>
      <p:sp>
        <p:nvSpPr>
          <p:cNvPr id="14" name="Segnaposto testo 13">
            <a:extLst>
              <a:ext uri="{FF2B5EF4-FFF2-40B4-BE49-F238E27FC236}">
                <a16:creationId xmlns:a16="http://schemas.microsoft.com/office/drawing/2014/main" id="{414D26A2-214D-48D2-8F95-E3161711BFA9}"/>
              </a:ext>
            </a:extLst>
          </p:cNvPr>
          <p:cNvSpPr>
            <a:spLocks noGrp="1"/>
          </p:cNvSpPr>
          <p:nvPr>
            <p:ph type="body" sz="quarter" idx="12" hasCustomPrompt="1"/>
          </p:nvPr>
        </p:nvSpPr>
        <p:spPr>
          <a:xfrm>
            <a:off x="409575" y="3026215"/>
            <a:ext cx="5367338" cy="402918"/>
          </a:xfrm>
        </p:spPr>
        <p:txBody>
          <a:bodyPr>
            <a:normAutofit/>
          </a:bodyPr>
          <a:lstStyle>
            <a:lvl1pPr marL="0" indent="0">
              <a:buNone/>
              <a:defRPr sz="2200">
                <a:solidFill>
                  <a:schemeClr val="bg1"/>
                </a:solidFill>
                <a:latin typeface="Arial" panose="020B0604020202020204" pitchFamily="34" charset="0"/>
                <a:cs typeface="Arial" panose="020B0604020202020204" pitchFamily="34" charset="0"/>
              </a:defRPr>
            </a:lvl1pPr>
          </a:lstStyle>
          <a:p>
            <a:pPr lvl="0"/>
            <a:r>
              <a:rPr lang="it-IT" dirty="0"/>
              <a:t>Nome Docente</a:t>
            </a:r>
          </a:p>
        </p:txBody>
      </p:sp>
    </p:spTree>
    <p:extLst>
      <p:ext uri="{BB962C8B-B14F-4D97-AF65-F5344CB8AC3E}">
        <p14:creationId xmlns:p14="http://schemas.microsoft.com/office/powerpoint/2010/main" val="785449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deolezione">
    <p:spTree>
      <p:nvGrpSpPr>
        <p:cNvPr id="1" name=""/>
        <p:cNvGrpSpPr/>
        <p:nvPr/>
      </p:nvGrpSpPr>
      <p:grpSpPr>
        <a:xfrm>
          <a:off x="0" y="0"/>
          <a:ext cx="0" cy="0"/>
          <a:chOff x="0" y="0"/>
          <a:chExt cx="0" cy="0"/>
        </a:xfrm>
      </p:grpSpPr>
      <p:pic>
        <p:nvPicPr>
          <p:cNvPr id="8" name="Immagine 7" descr="slide1.jpg">
            <a:extLst>
              <a:ext uri="{FF2B5EF4-FFF2-40B4-BE49-F238E27FC236}">
                <a16:creationId xmlns:a16="http://schemas.microsoft.com/office/drawing/2014/main" id="{9E2E0303-06EA-4940-8646-7DB6577B99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2" name="Segnaposto testo 11">
            <a:extLst>
              <a:ext uri="{FF2B5EF4-FFF2-40B4-BE49-F238E27FC236}">
                <a16:creationId xmlns:a16="http://schemas.microsoft.com/office/drawing/2014/main" id="{23BFAF25-8E30-401F-B00D-F0DFA0981C66}"/>
              </a:ext>
            </a:extLst>
          </p:cNvPr>
          <p:cNvSpPr>
            <a:spLocks noGrp="1"/>
          </p:cNvSpPr>
          <p:nvPr>
            <p:ph type="body" sz="quarter" idx="11" hasCustomPrompt="1"/>
          </p:nvPr>
        </p:nvSpPr>
        <p:spPr>
          <a:xfrm>
            <a:off x="409575" y="1982187"/>
            <a:ext cx="5367338" cy="712787"/>
          </a:xfrm>
        </p:spPr>
        <p:txBody>
          <a:bodyPr>
            <a:normAutofit/>
          </a:bodyPr>
          <a:lstStyle>
            <a:lvl1pPr marL="0" indent="0">
              <a:buNone/>
              <a:defRPr sz="2600" b="1" i="0">
                <a:solidFill>
                  <a:schemeClr val="bg1"/>
                </a:solidFill>
                <a:latin typeface="Arial" panose="020B0604020202020204" pitchFamily="34" charset="0"/>
                <a:cs typeface="Arial" panose="020B0604020202020204" pitchFamily="34" charset="0"/>
              </a:defRPr>
            </a:lvl1pPr>
          </a:lstStyle>
          <a:p>
            <a:pPr lvl="0"/>
            <a:r>
              <a:rPr lang="it-IT" dirty="0"/>
              <a:t>Titolo della lezione</a:t>
            </a:r>
          </a:p>
        </p:txBody>
      </p:sp>
      <p:sp>
        <p:nvSpPr>
          <p:cNvPr id="14" name="Segnaposto testo 13">
            <a:extLst>
              <a:ext uri="{FF2B5EF4-FFF2-40B4-BE49-F238E27FC236}">
                <a16:creationId xmlns:a16="http://schemas.microsoft.com/office/drawing/2014/main" id="{414D26A2-214D-48D2-8F95-E3161711BFA9}"/>
              </a:ext>
            </a:extLst>
          </p:cNvPr>
          <p:cNvSpPr>
            <a:spLocks noGrp="1"/>
          </p:cNvSpPr>
          <p:nvPr>
            <p:ph type="body" sz="quarter" idx="12" hasCustomPrompt="1"/>
          </p:nvPr>
        </p:nvSpPr>
        <p:spPr>
          <a:xfrm>
            <a:off x="409575" y="2814169"/>
            <a:ext cx="5367338" cy="332628"/>
          </a:xfrm>
        </p:spPr>
        <p:txBody>
          <a:bodyPr>
            <a:noAutofit/>
          </a:bodyPr>
          <a:lstStyle>
            <a:lvl1pPr marL="0" indent="0">
              <a:buNone/>
              <a:defRPr sz="2200">
                <a:solidFill>
                  <a:schemeClr val="bg1"/>
                </a:solidFill>
              </a:defRPr>
            </a:lvl1pPr>
          </a:lstStyle>
          <a:p>
            <a:pPr lvl="0"/>
            <a:r>
              <a:rPr lang="it-IT" dirty="0"/>
              <a:t>Nome Docente</a:t>
            </a:r>
          </a:p>
        </p:txBody>
      </p:sp>
    </p:spTree>
    <p:extLst>
      <p:ext uri="{BB962C8B-B14F-4D97-AF65-F5344CB8AC3E}">
        <p14:creationId xmlns:p14="http://schemas.microsoft.com/office/powerpoint/2010/main" val="4199278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testo 7">
            <a:extLst>
              <a:ext uri="{FF2B5EF4-FFF2-40B4-BE49-F238E27FC236}">
                <a16:creationId xmlns:a16="http://schemas.microsoft.com/office/drawing/2014/main" id="{ECF7C32F-6A10-4BF0-8DF7-07DE8029373D}"/>
              </a:ext>
            </a:extLst>
          </p:cNvPr>
          <p:cNvSpPr>
            <a:spLocks noGrp="1"/>
          </p:cNvSpPr>
          <p:nvPr>
            <p:ph type="body" sz="quarter" idx="10" hasCustomPrompt="1"/>
          </p:nvPr>
        </p:nvSpPr>
        <p:spPr>
          <a:xfrm>
            <a:off x="151349" y="246427"/>
            <a:ext cx="8841302" cy="428338"/>
          </a:xfrm>
        </p:spPr>
        <p:txBody>
          <a:bodyPr>
            <a:normAutofit/>
          </a:bodyPr>
          <a:lstStyle>
            <a:lvl1pPr marL="0" indent="0" algn="ctr">
              <a:buNone/>
              <a:defRPr sz="2600">
                <a:latin typeface="Arial" panose="020B0604020202020204" pitchFamily="34" charset="0"/>
                <a:cs typeface="Arial" panose="020B0604020202020204" pitchFamily="34" charset="0"/>
              </a:defRPr>
            </a:lvl1pPr>
          </a:lstStyle>
          <a:p>
            <a:pPr lvl="0"/>
            <a:r>
              <a:rPr lang="it-IT" dirty="0"/>
              <a:t>Inserire qui il testo</a:t>
            </a:r>
          </a:p>
        </p:txBody>
      </p:sp>
      <p:pic>
        <p:nvPicPr>
          <p:cNvPr id="18" name="Immagine 17">
            <a:extLst>
              <a:ext uri="{FF2B5EF4-FFF2-40B4-BE49-F238E27FC236}">
                <a16:creationId xmlns:a16="http://schemas.microsoft.com/office/drawing/2014/main" id="{E847D7B1-3177-498A-9375-0C3D3C6877B7}"/>
              </a:ext>
            </a:extLst>
          </p:cNvPr>
          <p:cNvPicPr>
            <a:picLocks noChangeAspect="1"/>
          </p:cNvPicPr>
          <p:nvPr userDrawn="1"/>
        </p:nvPicPr>
        <p:blipFill>
          <a:blip r:embed="rId2"/>
          <a:stretch>
            <a:fillRect/>
          </a:stretch>
        </p:blipFill>
        <p:spPr>
          <a:xfrm>
            <a:off x="8135004" y="4293381"/>
            <a:ext cx="681070" cy="685672"/>
          </a:xfrm>
          <a:prstGeom prst="rect">
            <a:avLst/>
          </a:prstGeom>
        </p:spPr>
      </p:pic>
    </p:spTree>
    <p:extLst>
      <p:ext uri="{BB962C8B-B14F-4D97-AF65-F5344CB8AC3E}">
        <p14:creationId xmlns:p14="http://schemas.microsoft.com/office/powerpoint/2010/main" val="206134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8" name="Segnaposto testo 7">
            <a:extLst>
              <a:ext uri="{FF2B5EF4-FFF2-40B4-BE49-F238E27FC236}">
                <a16:creationId xmlns:a16="http://schemas.microsoft.com/office/drawing/2014/main" id="{ECF7C32F-6A10-4BF0-8DF7-07DE8029373D}"/>
              </a:ext>
            </a:extLst>
          </p:cNvPr>
          <p:cNvSpPr>
            <a:spLocks noGrp="1"/>
          </p:cNvSpPr>
          <p:nvPr>
            <p:ph type="body" sz="quarter" idx="10" hasCustomPrompt="1"/>
          </p:nvPr>
        </p:nvSpPr>
        <p:spPr>
          <a:xfrm>
            <a:off x="151349" y="246426"/>
            <a:ext cx="8841302" cy="396807"/>
          </a:xfrm>
        </p:spPr>
        <p:txBody>
          <a:bodyPr>
            <a:noAutofit/>
          </a:bodyPr>
          <a:lstStyle>
            <a:lvl1pPr marL="0" indent="0" algn="ctr">
              <a:buNone/>
              <a:defRPr sz="2600">
                <a:latin typeface="Arial" panose="020B0604020202020204" pitchFamily="34" charset="0"/>
                <a:cs typeface="Arial" panose="020B0604020202020204" pitchFamily="34" charset="0"/>
              </a:defRPr>
            </a:lvl1pPr>
          </a:lstStyle>
          <a:p>
            <a:pPr lvl="0"/>
            <a:r>
              <a:rPr lang="it-IT" dirty="0"/>
              <a:t>Inserire qui l’eventuale titolo</a:t>
            </a:r>
          </a:p>
        </p:txBody>
      </p:sp>
      <p:sp>
        <p:nvSpPr>
          <p:cNvPr id="3" name="Segnaposto testo 2">
            <a:extLst>
              <a:ext uri="{FF2B5EF4-FFF2-40B4-BE49-F238E27FC236}">
                <a16:creationId xmlns:a16="http://schemas.microsoft.com/office/drawing/2014/main" id="{052998E8-7813-43AF-94FE-8B095BDA274C}"/>
              </a:ext>
            </a:extLst>
          </p:cNvPr>
          <p:cNvSpPr>
            <a:spLocks noGrp="1"/>
          </p:cNvSpPr>
          <p:nvPr>
            <p:ph type="body" sz="quarter" idx="11" hasCustomPrompt="1"/>
          </p:nvPr>
        </p:nvSpPr>
        <p:spPr>
          <a:xfrm>
            <a:off x="150813" y="806747"/>
            <a:ext cx="8842375" cy="4175156"/>
          </a:xfrm>
        </p:spPr>
        <p:txBody>
          <a:bodyPr>
            <a:normAutofit/>
          </a:bodyPr>
          <a:lstStyle>
            <a:lvl1pPr marL="0" indent="0">
              <a:buNone/>
              <a:defRPr sz="2200">
                <a:latin typeface="Arial" panose="020B0604020202020204" pitchFamily="34" charset="0"/>
                <a:cs typeface="Arial" panose="020B0604020202020204" pitchFamily="34" charset="0"/>
              </a:defRPr>
            </a:lvl1pPr>
            <a:lvl2pPr marL="342900" indent="0">
              <a:buNone/>
              <a:defRPr/>
            </a:lvl2pPr>
            <a:lvl3pPr marL="685800" indent="0">
              <a:buNone/>
              <a:defRPr/>
            </a:lvl3pPr>
            <a:lvl4pPr marL="1028700" indent="0">
              <a:buNone/>
              <a:defRPr/>
            </a:lvl4pPr>
          </a:lstStyle>
          <a:p>
            <a:pPr lvl="0"/>
            <a:r>
              <a:rPr lang="it-IT" dirty="0"/>
              <a:t>Inserire testo</a:t>
            </a:r>
          </a:p>
        </p:txBody>
      </p:sp>
    </p:spTree>
    <p:extLst>
      <p:ext uri="{BB962C8B-B14F-4D97-AF65-F5344CB8AC3E}">
        <p14:creationId xmlns:p14="http://schemas.microsoft.com/office/powerpoint/2010/main" val="975383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olo e contenuto">
    <p:spTree>
      <p:nvGrpSpPr>
        <p:cNvPr id="1" name=""/>
        <p:cNvGrpSpPr/>
        <p:nvPr/>
      </p:nvGrpSpPr>
      <p:grpSpPr>
        <a:xfrm>
          <a:off x="0" y="0"/>
          <a:ext cx="0" cy="0"/>
          <a:chOff x="0" y="0"/>
          <a:chExt cx="0" cy="0"/>
        </a:xfrm>
      </p:grpSpPr>
      <p:sp>
        <p:nvSpPr>
          <p:cNvPr id="8" name="Segnaposto testo 7">
            <a:extLst>
              <a:ext uri="{FF2B5EF4-FFF2-40B4-BE49-F238E27FC236}">
                <a16:creationId xmlns:a16="http://schemas.microsoft.com/office/drawing/2014/main" id="{ECF7C32F-6A10-4BF0-8DF7-07DE8029373D}"/>
              </a:ext>
            </a:extLst>
          </p:cNvPr>
          <p:cNvSpPr>
            <a:spLocks noGrp="1"/>
          </p:cNvSpPr>
          <p:nvPr>
            <p:ph type="body" sz="quarter" idx="10" hasCustomPrompt="1"/>
          </p:nvPr>
        </p:nvSpPr>
        <p:spPr>
          <a:xfrm>
            <a:off x="873410" y="194346"/>
            <a:ext cx="7397180" cy="455193"/>
          </a:xfrm>
        </p:spPr>
        <p:txBody>
          <a:bodyPr>
            <a:normAutofit/>
          </a:bodyPr>
          <a:lstStyle>
            <a:lvl1pPr marL="0" indent="0" algn="ctr">
              <a:buNone/>
              <a:defRPr sz="2600">
                <a:latin typeface="Arial" panose="020B0604020202020204" pitchFamily="34" charset="0"/>
                <a:cs typeface="Arial" panose="020B0604020202020204" pitchFamily="34" charset="0"/>
              </a:defRPr>
            </a:lvl1pPr>
          </a:lstStyle>
          <a:p>
            <a:pPr lvl="0"/>
            <a:r>
              <a:rPr lang="it-IT" dirty="0"/>
              <a:t>Inserire qui il testo</a:t>
            </a:r>
          </a:p>
        </p:txBody>
      </p:sp>
      <p:pic>
        <p:nvPicPr>
          <p:cNvPr id="18" name="Immagine 17">
            <a:extLst>
              <a:ext uri="{FF2B5EF4-FFF2-40B4-BE49-F238E27FC236}">
                <a16:creationId xmlns:a16="http://schemas.microsoft.com/office/drawing/2014/main" id="{E847D7B1-3177-498A-9375-0C3D3C6877B7}"/>
              </a:ext>
            </a:extLst>
          </p:cNvPr>
          <p:cNvPicPr>
            <a:picLocks noChangeAspect="1"/>
          </p:cNvPicPr>
          <p:nvPr userDrawn="1"/>
        </p:nvPicPr>
        <p:blipFill>
          <a:blip r:embed="rId2"/>
          <a:stretch>
            <a:fillRect/>
          </a:stretch>
        </p:blipFill>
        <p:spPr>
          <a:xfrm>
            <a:off x="8311581" y="194346"/>
            <a:ext cx="681070" cy="685672"/>
          </a:xfrm>
          <a:prstGeom prst="rect">
            <a:avLst/>
          </a:prstGeom>
        </p:spPr>
      </p:pic>
      <p:sp>
        <p:nvSpPr>
          <p:cNvPr id="4" name="Rectangle 7">
            <a:extLst>
              <a:ext uri="{FF2B5EF4-FFF2-40B4-BE49-F238E27FC236}">
                <a16:creationId xmlns:a16="http://schemas.microsoft.com/office/drawing/2014/main" id="{9D522739-B5B1-42D9-9558-449346D6669A}"/>
              </a:ext>
            </a:extLst>
          </p:cNvPr>
          <p:cNvSpPr>
            <a:spLocks noChangeArrowheads="1"/>
          </p:cNvSpPr>
          <p:nvPr userDrawn="1"/>
        </p:nvSpPr>
        <p:spPr bwMode="auto">
          <a:xfrm>
            <a:off x="0" y="4893469"/>
            <a:ext cx="9144000" cy="250031"/>
          </a:xfrm>
          <a:prstGeom prst="rect">
            <a:avLst/>
          </a:prstGeom>
          <a:solidFill>
            <a:srgbClr val="B1001E"/>
          </a:solidFill>
          <a:ln>
            <a:noFill/>
          </a:ln>
        </p:spPr>
        <p:txBody>
          <a:bodyPr wrap="none" anchor="ctr"/>
          <a:lstStyle>
            <a:lvl1pPr eaLnBrk="0" hangingPunct="0">
              <a:spcBef>
                <a:spcPct val="20000"/>
              </a:spcBef>
              <a:buChar char="•"/>
              <a:defRPr sz="3200">
                <a:solidFill>
                  <a:schemeClr val="tx1"/>
                </a:solidFill>
                <a:latin typeface="Arial" pitchFamily="34" charset="0"/>
                <a:ea typeface="ＭＳ Ｐゴシック" pitchFamily="-84" charset="-128"/>
              </a:defRPr>
            </a:lvl1pPr>
            <a:lvl2pPr marL="742950" indent="-285750" eaLnBrk="0" hangingPunct="0">
              <a:spcBef>
                <a:spcPct val="20000"/>
              </a:spcBef>
              <a:buChar char="–"/>
              <a:defRPr sz="2800">
                <a:solidFill>
                  <a:schemeClr val="tx1"/>
                </a:solidFill>
                <a:latin typeface="Arial" pitchFamily="34" charset="0"/>
                <a:ea typeface="ＭＳ Ｐゴシック" pitchFamily="-84" charset="-128"/>
              </a:defRPr>
            </a:lvl2pPr>
            <a:lvl3pPr marL="1143000" indent="-228600" eaLnBrk="0" hangingPunct="0">
              <a:spcBef>
                <a:spcPct val="20000"/>
              </a:spcBef>
              <a:buChar char="•"/>
              <a:defRPr sz="2400">
                <a:solidFill>
                  <a:schemeClr val="tx1"/>
                </a:solidFill>
                <a:latin typeface="Arial" pitchFamily="34" charset="0"/>
                <a:ea typeface="ＭＳ Ｐゴシック" pitchFamily="-84" charset="-128"/>
              </a:defRPr>
            </a:lvl3pPr>
            <a:lvl4pPr marL="1600200" indent="-228600" eaLnBrk="0" hangingPunct="0">
              <a:spcBef>
                <a:spcPct val="20000"/>
              </a:spcBef>
              <a:buChar char="–"/>
              <a:defRPr sz="2000">
                <a:solidFill>
                  <a:schemeClr val="tx1"/>
                </a:solidFill>
                <a:latin typeface="Arial" pitchFamily="34" charset="0"/>
                <a:ea typeface="ＭＳ Ｐゴシック" pitchFamily="-84" charset="-128"/>
              </a:defRPr>
            </a:lvl4pPr>
            <a:lvl5pPr marL="2057400" indent="-228600" eaLnBrk="0" hangingPunct="0">
              <a:spcBef>
                <a:spcPct val="20000"/>
              </a:spcBef>
              <a:buChar char="»"/>
              <a:defRPr sz="2000">
                <a:solidFill>
                  <a:schemeClr val="tx1"/>
                </a:solidFill>
                <a:latin typeface="Arial" pitchFamily="34" charset="0"/>
                <a:ea typeface="ＭＳ Ｐゴシック" pitchFamily="-8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8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8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8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84" charset="-128"/>
              </a:defRPr>
            </a:lvl9pPr>
          </a:lstStyle>
          <a:p>
            <a:pPr algn="ctr" eaLnBrk="1" fontAlgn="base" hangingPunct="1">
              <a:spcBef>
                <a:spcPct val="0"/>
              </a:spcBef>
              <a:spcAft>
                <a:spcPct val="0"/>
              </a:spcAft>
              <a:buFontTx/>
              <a:buNone/>
              <a:defRPr/>
            </a:pPr>
            <a:endParaRPr lang="it-IT" altLang="it-IT" sz="1800" i="1">
              <a:solidFill>
                <a:srgbClr val="000000"/>
              </a:solidFill>
            </a:endParaRPr>
          </a:p>
        </p:txBody>
      </p:sp>
    </p:spTree>
    <p:extLst>
      <p:ext uri="{BB962C8B-B14F-4D97-AF65-F5344CB8AC3E}">
        <p14:creationId xmlns:p14="http://schemas.microsoft.com/office/powerpoint/2010/main" val="24391697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47F4DEE-B01F-4D55-ADAD-2BF8FE33B9CA}"/>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43ED305-A06B-450E-B1D6-223088583CD4}"/>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2AC0899-0871-4C1E-84DD-5CCD77F5A1C8}"/>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12A5747-5E6E-4BED-92E3-16C79C994750}" type="datetimeFigureOut">
              <a:rPr lang="it-IT" smtClean="0"/>
              <a:pPr/>
              <a:t>27/07/2022</a:t>
            </a:fld>
            <a:endParaRPr lang="it-IT"/>
          </a:p>
        </p:txBody>
      </p:sp>
      <p:sp>
        <p:nvSpPr>
          <p:cNvPr id="5" name="Segnaposto piè di pagina 4">
            <a:extLst>
              <a:ext uri="{FF2B5EF4-FFF2-40B4-BE49-F238E27FC236}">
                <a16:creationId xmlns:a16="http://schemas.microsoft.com/office/drawing/2014/main" id="{CA5B9AB2-5D3F-43B1-86DF-40989D2ED18B}"/>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8D2388B-0268-46E5-8427-84CD1E4E0341}"/>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BBEEA422-122F-44EC-A98A-692CFD66D668}" type="slidenum">
              <a:rPr lang="it-IT" smtClean="0"/>
              <a:pPr/>
              <a:t>‹N›</a:t>
            </a:fld>
            <a:endParaRPr lang="it-IT"/>
          </a:p>
        </p:txBody>
      </p:sp>
    </p:spTree>
    <p:extLst>
      <p:ext uri="{BB962C8B-B14F-4D97-AF65-F5344CB8AC3E}">
        <p14:creationId xmlns:p14="http://schemas.microsoft.com/office/powerpoint/2010/main" val="1205474501"/>
      </p:ext>
    </p:extLst>
  </p:cSld>
  <p:clrMap bg1="lt1" tx1="dk1" bg2="lt2" tx2="dk2" accent1="accent1" accent2="accent2" accent3="accent3" accent4="accent4" accent5="accent5" accent6="accent6" hlink="hlink" folHlink="folHlink"/>
  <p:sldLayoutIdLst>
    <p:sldLayoutId id="2147483674" r:id="rId1"/>
    <p:sldLayoutId id="2147483686" r:id="rId2"/>
    <p:sldLayoutId id="2147483675" r:id="rId3"/>
    <p:sldLayoutId id="2147483688" r:id="rId4"/>
    <p:sldLayoutId id="2147483687" r:id="rId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9AAF64F6-7D33-49A4-975E-0473711D23D7}"/>
              </a:ext>
            </a:extLst>
          </p:cNvPr>
          <p:cNvSpPr>
            <a:spLocks noGrp="1"/>
          </p:cNvSpPr>
          <p:nvPr>
            <p:ph type="body" sz="quarter" idx="10"/>
          </p:nvPr>
        </p:nvSpPr>
        <p:spPr>
          <a:xfrm>
            <a:off x="390349" y="1450099"/>
            <a:ext cx="7764823" cy="423863"/>
          </a:xfrm>
        </p:spPr>
        <p:txBody>
          <a:bodyPr/>
          <a:lstStyle/>
          <a:p>
            <a:r>
              <a:rPr lang="it-IT" sz="2800" dirty="0"/>
              <a:t>Corso Sicurezza e salute sui luoghi di lavoro</a:t>
            </a:r>
          </a:p>
        </p:txBody>
      </p:sp>
      <p:sp>
        <p:nvSpPr>
          <p:cNvPr id="4" name="Segnaposto testo 3">
            <a:extLst>
              <a:ext uri="{FF2B5EF4-FFF2-40B4-BE49-F238E27FC236}">
                <a16:creationId xmlns:a16="http://schemas.microsoft.com/office/drawing/2014/main" id="{82CBC560-B4B4-489E-9584-E5B10BCE40FE}"/>
              </a:ext>
            </a:extLst>
          </p:cNvPr>
          <p:cNvSpPr>
            <a:spLocks noGrp="1"/>
          </p:cNvSpPr>
          <p:nvPr>
            <p:ph type="body" sz="quarter" idx="11"/>
          </p:nvPr>
        </p:nvSpPr>
        <p:spPr>
          <a:xfrm>
            <a:off x="409574" y="2182633"/>
            <a:ext cx="7875110" cy="546167"/>
          </a:xfrm>
        </p:spPr>
        <p:txBody>
          <a:bodyPr>
            <a:noAutofit/>
          </a:bodyPr>
          <a:lstStyle/>
          <a:p>
            <a:r>
              <a:rPr lang="it-IT" sz="2400" dirty="0"/>
              <a:t>Modulo 3 –  </a:t>
            </a:r>
            <a:r>
              <a:rPr lang="it-IT" sz="2400" dirty="0" err="1"/>
              <a:t>Rischio,pericolo</a:t>
            </a:r>
            <a:r>
              <a:rPr lang="it-IT" sz="2400" dirty="0"/>
              <a:t> e danno</a:t>
            </a:r>
          </a:p>
        </p:txBody>
      </p:sp>
      <p:sp>
        <p:nvSpPr>
          <p:cNvPr id="5" name="Segnaposto testo 4">
            <a:extLst>
              <a:ext uri="{FF2B5EF4-FFF2-40B4-BE49-F238E27FC236}">
                <a16:creationId xmlns:a16="http://schemas.microsoft.com/office/drawing/2014/main" id="{6BE2E339-A668-4EEA-8134-BDF2F24381C1}"/>
              </a:ext>
            </a:extLst>
          </p:cNvPr>
          <p:cNvSpPr>
            <a:spLocks noGrp="1"/>
          </p:cNvSpPr>
          <p:nvPr>
            <p:ph type="body" sz="quarter" idx="12"/>
          </p:nvPr>
        </p:nvSpPr>
        <p:spPr/>
        <p:txBody>
          <a:bodyPr>
            <a:noAutofit/>
          </a:bodyPr>
          <a:lstStyle/>
          <a:p>
            <a:r>
              <a:rPr lang="it-IT" dirty="0"/>
              <a:t>Dott. De Vito Pasquale</a:t>
            </a:r>
          </a:p>
        </p:txBody>
      </p:sp>
    </p:spTree>
    <p:extLst>
      <p:ext uri="{BB962C8B-B14F-4D97-AF65-F5344CB8AC3E}">
        <p14:creationId xmlns:p14="http://schemas.microsoft.com/office/powerpoint/2010/main" val="530072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PERICOLO E RISCHIO</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lstStyle/>
          <a:p>
            <a:r>
              <a:rPr lang="it-IT" dirty="0"/>
              <a:t>Un secondo caso:</a:t>
            </a:r>
          </a:p>
          <a:p>
            <a:r>
              <a:rPr lang="it-IT" dirty="0"/>
              <a:t>Stesso magazzino, un lavoratore inciampa in una scatola lasciata in disordine e si procura un infortunio con diversi giorni di inabilità temporanea.</a:t>
            </a:r>
          </a:p>
          <a:p>
            <a:r>
              <a:rPr lang="it-IT" dirty="0"/>
              <a:t>In questo caso il pericolo è rappresentato dalla scatola lasciata in disordine.</a:t>
            </a:r>
          </a:p>
          <a:p>
            <a:r>
              <a:rPr lang="it-IT" dirty="0"/>
              <a:t>La situazione di disordine è la condizione che ha elevato il rischio.</a:t>
            </a:r>
          </a:p>
          <a:p>
            <a:r>
              <a:rPr lang="it-IT" dirty="0"/>
              <a:t>Il danno sono i giorni di inabilità temporanea.</a:t>
            </a:r>
          </a:p>
        </p:txBody>
      </p:sp>
    </p:spTree>
    <p:extLst>
      <p:ext uri="{BB962C8B-B14F-4D97-AF65-F5344CB8AC3E}">
        <p14:creationId xmlns:p14="http://schemas.microsoft.com/office/powerpoint/2010/main" val="3720207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PERICOLO E RISCHIO</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lstStyle/>
          <a:p>
            <a:r>
              <a:rPr lang="it-IT" dirty="0"/>
              <a:t>Ricapitolando:</a:t>
            </a:r>
          </a:p>
          <a:p>
            <a:r>
              <a:rPr lang="it-IT" dirty="0"/>
              <a:t>Il pericolo nel primo caso è stato individuato nel carrello elevatore, nel secondo caso la scatola.</a:t>
            </a:r>
          </a:p>
          <a:p>
            <a:r>
              <a:rPr lang="it-IT" dirty="0"/>
              <a:t>Abbiamo individuato le condizioni che hanno elevato il rischio, nel primo caso la condizione di scarsa visibilità e nel secondo caso la condizione di disordine.</a:t>
            </a:r>
          </a:p>
          <a:p>
            <a:r>
              <a:rPr lang="it-IT" dirty="0"/>
              <a:t>Abbiamo individuato infine il danno che ne è derivato, i giorni di inabilità temporanea.</a:t>
            </a:r>
          </a:p>
        </p:txBody>
      </p:sp>
    </p:spTree>
    <p:extLst>
      <p:ext uri="{BB962C8B-B14F-4D97-AF65-F5344CB8AC3E}">
        <p14:creationId xmlns:p14="http://schemas.microsoft.com/office/powerpoint/2010/main" val="337560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F924B45-4269-60A1-5249-32AF1B102847}"/>
              </a:ext>
            </a:extLst>
          </p:cNvPr>
          <p:cNvSpPr>
            <a:spLocks noGrp="1"/>
          </p:cNvSpPr>
          <p:nvPr>
            <p:ph type="body" sz="quarter" idx="10"/>
          </p:nvPr>
        </p:nvSpPr>
        <p:spPr/>
        <p:txBody>
          <a:bodyPr/>
          <a:lstStyle/>
          <a:p>
            <a:r>
              <a:rPr lang="it-IT" dirty="0"/>
              <a:t>PERICOLO E RISCHIO</a:t>
            </a:r>
          </a:p>
          <a:p>
            <a:endParaRPr lang="it-IT" dirty="0"/>
          </a:p>
        </p:txBody>
      </p:sp>
      <p:sp>
        <p:nvSpPr>
          <p:cNvPr id="3" name="Segnaposto testo 2">
            <a:extLst>
              <a:ext uri="{FF2B5EF4-FFF2-40B4-BE49-F238E27FC236}">
                <a16:creationId xmlns:a16="http://schemas.microsoft.com/office/drawing/2014/main" id="{8D3F037C-A7FD-0810-FCE7-B766AEDE8C0A}"/>
              </a:ext>
            </a:extLst>
          </p:cNvPr>
          <p:cNvSpPr>
            <a:spLocks noGrp="1"/>
          </p:cNvSpPr>
          <p:nvPr>
            <p:ph type="body" sz="quarter" idx="11"/>
          </p:nvPr>
        </p:nvSpPr>
        <p:spPr/>
        <p:txBody>
          <a:bodyPr>
            <a:normAutofit lnSpcReduction="10000"/>
          </a:bodyPr>
          <a:lstStyle/>
          <a:p>
            <a:r>
              <a:rPr lang="it-IT" dirty="0"/>
              <a:t>Il danno in questi due casi è stato valutato a posteriore.</a:t>
            </a:r>
          </a:p>
          <a:p>
            <a:r>
              <a:rPr lang="it-IT" dirty="0"/>
              <a:t>Per quanto riguarda la valutazione dei rischi è fondamentale cercare di valutare i danni potenziali a priori, capire prima quale danno può essere conseguente a determinate condizioni di pericolo e capire prima quali possono essere le situazioni e le condizioni che elevano i rischi (scarsa visuale, condizione di disordine).</a:t>
            </a:r>
          </a:p>
          <a:p>
            <a:r>
              <a:rPr lang="it-IT" dirty="0"/>
              <a:t>E’ su queste situazioni che si deve agire attraverso una buona valutazione dei rischi.</a:t>
            </a:r>
          </a:p>
          <a:p>
            <a:r>
              <a:rPr lang="it-IT" dirty="0"/>
              <a:t>La valutazione dei rischi serve proprio a individuare i pericoli, individuare le condizioni che possono elevare il pericolo, individuare il danno conseguente e agire, in ordine di priorità dai rischi maggiori a quelli minori, per risolvere le situazioni che possono elevare il rischio ed attuare misure di prevenzione idonee (viabilità, formazione ecc..).</a:t>
            </a:r>
          </a:p>
          <a:p>
            <a:endParaRPr lang="it-IT" dirty="0"/>
          </a:p>
        </p:txBody>
      </p:sp>
    </p:spTree>
    <p:extLst>
      <p:ext uri="{BB962C8B-B14F-4D97-AF65-F5344CB8AC3E}">
        <p14:creationId xmlns:p14="http://schemas.microsoft.com/office/powerpoint/2010/main" val="3472997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F924B45-4269-60A1-5249-32AF1B102847}"/>
              </a:ext>
            </a:extLst>
          </p:cNvPr>
          <p:cNvSpPr>
            <a:spLocks noGrp="1"/>
          </p:cNvSpPr>
          <p:nvPr>
            <p:ph type="body" sz="quarter" idx="10"/>
          </p:nvPr>
        </p:nvSpPr>
        <p:spPr/>
        <p:txBody>
          <a:bodyPr/>
          <a:lstStyle/>
          <a:p>
            <a:r>
              <a:rPr lang="it-IT" dirty="0"/>
              <a:t>RISCHI PER LA SALUTE E PER LA SICUREZZA</a:t>
            </a:r>
          </a:p>
          <a:p>
            <a:endParaRPr lang="it-IT" dirty="0"/>
          </a:p>
        </p:txBody>
      </p:sp>
      <p:sp>
        <p:nvSpPr>
          <p:cNvPr id="3" name="Segnaposto testo 2">
            <a:extLst>
              <a:ext uri="{FF2B5EF4-FFF2-40B4-BE49-F238E27FC236}">
                <a16:creationId xmlns:a16="http://schemas.microsoft.com/office/drawing/2014/main" id="{8D3F037C-A7FD-0810-FCE7-B766AEDE8C0A}"/>
              </a:ext>
            </a:extLst>
          </p:cNvPr>
          <p:cNvSpPr>
            <a:spLocks noGrp="1"/>
          </p:cNvSpPr>
          <p:nvPr>
            <p:ph type="body" sz="quarter" idx="11"/>
          </p:nvPr>
        </p:nvSpPr>
        <p:spPr/>
        <p:txBody>
          <a:bodyPr/>
          <a:lstStyle/>
          <a:p>
            <a:r>
              <a:rPr lang="it-IT" dirty="0"/>
              <a:t>Nella valutazione dei rischi bisogna cercare di individuare i rischi per la salute e i rischi per la sicurezza.</a:t>
            </a:r>
          </a:p>
          <a:p>
            <a:r>
              <a:rPr lang="it-IT" dirty="0"/>
              <a:t>Vediamo le differenze.</a:t>
            </a:r>
          </a:p>
          <a:p>
            <a:r>
              <a:rPr lang="it-IT" dirty="0"/>
              <a:t>Il rischio per la sicurezza è quell’attività lavorativa che determinando un infortunio determina una lesione o un danno immediato, evidente.</a:t>
            </a:r>
          </a:p>
          <a:p>
            <a:r>
              <a:rPr lang="it-IT" dirty="0"/>
              <a:t>I rischi per la salute invece sono quelle attività lavorative che possono comportare una malattia professionale o una malattia correlata al lavoro nel tempo. Determinano quindi nel tempo un peggioramento dello stato di salute del lavoratore. Si tratta prevalentemente dei Rischi Igienico-ambientali o legati all'esposizione a fattori degradanti o dannosi per l'organismo.</a:t>
            </a:r>
          </a:p>
          <a:p>
            <a:endParaRPr lang="it-IT" dirty="0"/>
          </a:p>
        </p:txBody>
      </p:sp>
    </p:spTree>
    <p:extLst>
      <p:ext uri="{BB962C8B-B14F-4D97-AF65-F5344CB8AC3E}">
        <p14:creationId xmlns:p14="http://schemas.microsoft.com/office/powerpoint/2010/main" val="1007694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F924B45-4269-60A1-5249-32AF1B102847}"/>
              </a:ext>
            </a:extLst>
          </p:cNvPr>
          <p:cNvSpPr>
            <a:spLocks noGrp="1"/>
          </p:cNvSpPr>
          <p:nvPr>
            <p:ph type="body" sz="quarter" idx="10"/>
          </p:nvPr>
        </p:nvSpPr>
        <p:spPr/>
        <p:txBody>
          <a:bodyPr/>
          <a:lstStyle/>
          <a:p>
            <a:r>
              <a:rPr lang="it-IT" dirty="0"/>
              <a:t>RISCHI PER LA SALUTE E PER LA SICUREZZA</a:t>
            </a:r>
          </a:p>
          <a:p>
            <a:endParaRPr lang="it-IT" dirty="0"/>
          </a:p>
        </p:txBody>
      </p:sp>
      <p:sp>
        <p:nvSpPr>
          <p:cNvPr id="3" name="Segnaposto testo 2">
            <a:extLst>
              <a:ext uri="{FF2B5EF4-FFF2-40B4-BE49-F238E27FC236}">
                <a16:creationId xmlns:a16="http://schemas.microsoft.com/office/drawing/2014/main" id="{8D3F037C-A7FD-0810-FCE7-B766AEDE8C0A}"/>
              </a:ext>
            </a:extLst>
          </p:cNvPr>
          <p:cNvSpPr>
            <a:spLocks noGrp="1"/>
          </p:cNvSpPr>
          <p:nvPr>
            <p:ph type="body" sz="quarter" idx="11"/>
          </p:nvPr>
        </p:nvSpPr>
        <p:spPr/>
        <p:txBody>
          <a:bodyPr/>
          <a:lstStyle/>
          <a:p>
            <a:r>
              <a:rPr lang="it-IT" dirty="0"/>
              <a:t>I rischi per la salute, nello specifico sono rischi derivanti dall'esposizione a:</a:t>
            </a:r>
          </a:p>
          <a:p>
            <a:r>
              <a:rPr lang="it-IT" dirty="0"/>
              <a:t>- scarse condizioni igieniche;</a:t>
            </a:r>
          </a:p>
          <a:p>
            <a:r>
              <a:rPr lang="it-IT" dirty="0"/>
              <a:t>- radiazioni ionizzanti;</a:t>
            </a:r>
          </a:p>
          <a:p>
            <a:r>
              <a:rPr lang="it-IT" dirty="0"/>
              <a:t>- agenti chimici;</a:t>
            </a:r>
          </a:p>
          <a:p>
            <a:r>
              <a:rPr lang="it-IT" dirty="0"/>
              <a:t>- agenti biologici;</a:t>
            </a:r>
          </a:p>
          <a:p>
            <a:r>
              <a:rPr lang="it-IT" dirty="0"/>
              <a:t>- agenti cancerogeni;</a:t>
            </a:r>
          </a:p>
          <a:p>
            <a:r>
              <a:rPr lang="it-IT" dirty="0"/>
              <a:t>- rumore;</a:t>
            </a:r>
          </a:p>
          <a:p>
            <a:r>
              <a:rPr lang="it-IT" dirty="0"/>
              <a:t>- vibrazioni.</a:t>
            </a:r>
          </a:p>
          <a:p>
            <a:endParaRPr lang="it-IT" dirty="0"/>
          </a:p>
        </p:txBody>
      </p:sp>
      <p:pic>
        <p:nvPicPr>
          <p:cNvPr id="5" name="Immagine 4">
            <a:extLst>
              <a:ext uri="{FF2B5EF4-FFF2-40B4-BE49-F238E27FC236}">
                <a16:creationId xmlns:a16="http://schemas.microsoft.com/office/drawing/2014/main" id="{20C15BDD-E968-ED53-80CD-C6E38474168D}"/>
              </a:ext>
            </a:extLst>
          </p:cNvPr>
          <p:cNvPicPr>
            <a:picLocks noChangeAspect="1"/>
          </p:cNvPicPr>
          <p:nvPr/>
        </p:nvPicPr>
        <p:blipFill>
          <a:blip r:embed="rId2"/>
          <a:stretch>
            <a:fillRect/>
          </a:stretch>
        </p:blipFill>
        <p:spPr>
          <a:xfrm>
            <a:off x="4019107" y="1339702"/>
            <a:ext cx="4408303" cy="3157870"/>
          </a:xfrm>
          <a:prstGeom prst="rect">
            <a:avLst/>
          </a:prstGeom>
        </p:spPr>
      </p:pic>
    </p:spTree>
    <p:extLst>
      <p:ext uri="{BB962C8B-B14F-4D97-AF65-F5344CB8AC3E}">
        <p14:creationId xmlns:p14="http://schemas.microsoft.com/office/powerpoint/2010/main" val="1933962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F924B45-4269-60A1-5249-32AF1B102847}"/>
              </a:ext>
            </a:extLst>
          </p:cNvPr>
          <p:cNvSpPr>
            <a:spLocks noGrp="1"/>
          </p:cNvSpPr>
          <p:nvPr>
            <p:ph type="body" sz="quarter" idx="10"/>
          </p:nvPr>
        </p:nvSpPr>
        <p:spPr/>
        <p:txBody>
          <a:bodyPr/>
          <a:lstStyle/>
          <a:p>
            <a:r>
              <a:rPr lang="it-IT" dirty="0"/>
              <a:t>RISCHI PER LA SALUTE E PER LA SICUREZZA</a:t>
            </a:r>
          </a:p>
          <a:p>
            <a:endParaRPr lang="it-IT" dirty="0"/>
          </a:p>
        </p:txBody>
      </p:sp>
      <p:sp>
        <p:nvSpPr>
          <p:cNvPr id="3" name="Segnaposto testo 2">
            <a:extLst>
              <a:ext uri="{FF2B5EF4-FFF2-40B4-BE49-F238E27FC236}">
                <a16:creationId xmlns:a16="http://schemas.microsoft.com/office/drawing/2014/main" id="{8D3F037C-A7FD-0810-FCE7-B766AEDE8C0A}"/>
              </a:ext>
            </a:extLst>
          </p:cNvPr>
          <p:cNvSpPr>
            <a:spLocks noGrp="1"/>
          </p:cNvSpPr>
          <p:nvPr>
            <p:ph type="body" sz="quarter" idx="11"/>
          </p:nvPr>
        </p:nvSpPr>
        <p:spPr/>
        <p:txBody>
          <a:bodyPr>
            <a:normAutofit/>
          </a:bodyPr>
          <a:lstStyle/>
          <a:p>
            <a:pPr algn="l" fontAlgn="base"/>
            <a:r>
              <a:rPr lang="it-IT" dirty="0"/>
              <a:t>Facciamo un passaggio sull’igiene sul lavoro che è una componente importantissima della sicurezza e della tutela della salute dei dipendenti. </a:t>
            </a:r>
          </a:p>
          <a:p>
            <a:pPr algn="l" fontAlgn="base"/>
            <a:r>
              <a:rPr lang="it-IT" dirty="0"/>
              <a:t>La normativa stabilisce precisi doveri a carico del datore di lavoro.</a:t>
            </a:r>
          </a:p>
          <a:p>
            <a:pPr algn="l" fontAlgn="base"/>
            <a:r>
              <a:rPr lang="it-IT" dirty="0"/>
              <a:t>In particolare il D. Lgs. 81/08 prescrive una serie di requisiti che i luoghi di lavoro devono rispettare per poter essere considerati salubri e garantire così la sicurezza per i lavoratori.</a:t>
            </a:r>
          </a:p>
          <a:p>
            <a:endParaRPr lang="it-IT" dirty="0"/>
          </a:p>
        </p:txBody>
      </p:sp>
    </p:spTree>
    <p:extLst>
      <p:ext uri="{BB962C8B-B14F-4D97-AF65-F5344CB8AC3E}">
        <p14:creationId xmlns:p14="http://schemas.microsoft.com/office/powerpoint/2010/main" val="3038432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F924B45-4269-60A1-5249-32AF1B102847}"/>
              </a:ext>
            </a:extLst>
          </p:cNvPr>
          <p:cNvSpPr>
            <a:spLocks noGrp="1"/>
          </p:cNvSpPr>
          <p:nvPr>
            <p:ph type="body" sz="quarter" idx="10"/>
          </p:nvPr>
        </p:nvSpPr>
        <p:spPr/>
        <p:txBody>
          <a:bodyPr/>
          <a:lstStyle/>
          <a:p>
            <a:r>
              <a:rPr lang="it-IT" dirty="0"/>
              <a:t>RISCHI PER LA SALUTE E PER LA SICUREZZA</a:t>
            </a:r>
          </a:p>
          <a:p>
            <a:endParaRPr lang="it-IT" dirty="0"/>
          </a:p>
        </p:txBody>
      </p:sp>
      <p:sp>
        <p:nvSpPr>
          <p:cNvPr id="3" name="Segnaposto testo 2">
            <a:extLst>
              <a:ext uri="{FF2B5EF4-FFF2-40B4-BE49-F238E27FC236}">
                <a16:creationId xmlns:a16="http://schemas.microsoft.com/office/drawing/2014/main" id="{8D3F037C-A7FD-0810-FCE7-B766AEDE8C0A}"/>
              </a:ext>
            </a:extLst>
          </p:cNvPr>
          <p:cNvSpPr>
            <a:spLocks noGrp="1"/>
          </p:cNvSpPr>
          <p:nvPr>
            <p:ph type="body" sz="quarter" idx="11"/>
          </p:nvPr>
        </p:nvSpPr>
        <p:spPr/>
        <p:txBody>
          <a:bodyPr>
            <a:normAutofit lnSpcReduction="10000"/>
          </a:bodyPr>
          <a:lstStyle/>
          <a:p>
            <a:r>
              <a:rPr lang="it-IT" dirty="0"/>
              <a:t>In tutti i luoghi di lavoro, cioè negli ambienti in cui sono situate postazioni di lavoro vere e proprie e in quelli in cui il lavoratore deve recarsi per svolgere compiti collaterali alle proprie mansioni (per esempio le zone di deposito), il datore di lavoro ha la responsabilità di mantenere un’igiene e una pulizia adeguate.</a:t>
            </a:r>
          </a:p>
          <a:p>
            <a:r>
              <a:rPr lang="it-IT" dirty="0"/>
              <a:t>In primo luogo, deve fare in modo che le operazioni di pulizia siano svolte regolarmente e in maniera adeguata alle esigenze ambientali, ove possibile al di fuori dell’orario di lavoro, e in modo da non recare danno alla salute del lavoratore. </a:t>
            </a:r>
          </a:p>
          <a:p>
            <a:r>
              <a:rPr lang="it-IT" dirty="0"/>
              <a:t>Nei luoghi di lavoro, o nelle zone più prossime, dev’essere garantita la presenza di fonti di acqua potabile, cosicché i lavoratori possano sia bere che lavarsi quando necessario. L’acqua deve essere, naturalmente, pulita e protetta, e assieme ad essa devono esserci detersivi e prodotti per l’asciugatura.</a:t>
            </a:r>
          </a:p>
          <a:p>
            <a:endParaRPr lang="it-IT" dirty="0"/>
          </a:p>
        </p:txBody>
      </p:sp>
    </p:spTree>
    <p:extLst>
      <p:ext uri="{BB962C8B-B14F-4D97-AF65-F5344CB8AC3E}">
        <p14:creationId xmlns:p14="http://schemas.microsoft.com/office/powerpoint/2010/main" val="2496986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F924B45-4269-60A1-5249-32AF1B102847}"/>
              </a:ext>
            </a:extLst>
          </p:cNvPr>
          <p:cNvSpPr>
            <a:spLocks noGrp="1"/>
          </p:cNvSpPr>
          <p:nvPr>
            <p:ph type="body" sz="quarter" idx="10"/>
          </p:nvPr>
        </p:nvSpPr>
        <p:spPr/>
        <p:txBody>
          <a:bodyPr/>
          <a:lstStyle/>
          <a:p>
            <a:r>
              <a:rPr lang="it-IT" dirty="0"/>
              <a:t>RISCHI PER LA SALUTE E PER LA SICUREZZA</a:t>
            </a:r>
          </a:p>
          <a:p>
            <a:endParaRPr lang="it-IT" dirty="0"/>
          </a:p>
        </p:txBody>
      </p:sp>
      <p:sp>
        <p:nvSpPr>
          <p:cNvPr id="3" name="Segnaposto testo 2">
            <a:extLst>
              <a:ext uri="{FF2B5EF4-FFF2-40B4-BE49-F238E27FC236}">
                <a16:creationId xmlns:a16="http://schemas.microsoft.com/office/drawing/2014/main" id="{8D3F037C-A7FD-0810-FCE7-B766AEDE8C0A}"/>
              </a:ext>
            </a:extLst>
          </p:cNvPr>
          <p:cNvSpPr>
            <a:spLocks noGrp="1"/>
          </p:cNvSpPr>
          <p:nvPr>
            <p:ph type="body" sz="quarter" idx="11"/>
          </p:nvPr>
        </p:nvSpPr>
        <p:spPr/>
        <p:txBody>
          <a:bodyPr>
            <a:normAutofit lnSpcReduction="10000"/>
          </a:bodyPr>
          <a:lstStyle/>
          <a:p>
            <a:r>
              <a:rPr lang="it-IT" dirty="0"/>
              <a:t>I servizi igienici devono obbligatoriamente essere presenti, funzionanti e messi a disposizione del personale. Se i lavoratori sono meno di dieci in tutta l’azienda, i bagni possono essere comuni ed utilizzati in maniera alternata; altrimenti, è necessario che siano separati per gli uomini e per le donne. Speciali normative regolano poi i servizi igienici destinati ai dipendenti disabili.</a:t>
            </a:r>
          </a:p>
          <a:p>
            <a:r>
              <a:rPr lang="it-IT" dirty="0"/>
              <a:t>I luoghi di lavoro devono essere privi di rifiuti o sostanze dannose per la salute. Inoltre, va garantito ai lavoratori uno spazio sufficiente e funzionale per svolgere i propri compiti.</a:t>
            </a:r>
          </a:p>
          <a:p>
            <a:r>
              <a:rPr lang="it-IT" dirty="0"/>
              <a:t>Tali spazi devono essere protetti dalla pioggia, dall’umidità ambientale e dagli altri agenti atmosferici, riscaldati durante l’inverno, isolati acusticamente (nei limiti del possibile e in rapporto al tipo di attività svolta) e dotati di sufficiente areazione e illuminazione, attraverso fonti naturali o artificiali.</a:t>
            </a:r>
          </a:p>
          <a:p>
            <a:endParaRPr lang="it-IT" dirty="0"/>
          </a:p>
        </p:txBody>
      </p:sp>
    </p:spTree>
    <p:extLst>
      <p:ext uri="{BB962C8B-B14F-4D97-AF65-F5344CB8AC3E}">
        <p14:creationId xmlns:p14="http://schemas.microsoft.com/office/powerpoint/2010/main" val="707361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F924B45-4269-60A1-5249-32AF1B102847}"/>
              </a:ext>
            </a:extLst>
          </p:cNvPr>
          <p:cNvSpPr>
            <a:spLocks noGrp="1"/>
          </p:cNvSpPr>
          <p:nvPr>
            <p:ph type="body" sz="quarter" idx="10"/>
          </p:nvPr>
        </p:nvSpPr>
        <p:spPr/>
        <p:txBody>
          <a:bodyPr/>
          <a:lstStyle/>
          <a:p>
            <a:r>
              <a:rPr lang="it-IT" dirty="0"/>
              <a:t>RISCHI PER LA SALUTE E PER LA SICUREZZA</a:t>
            </a:r>
          </a:p>
          <a:p>
            <a:endParaRPr lang="it-IT" dirty="0"/>
          </a:p>
        </p:txBody>
      </p:sp>
      <p:sp>
        <p:nvSpPr>
          <p:cNvPr id="3" name="Segnaposto testo 2">
            <a:extLst>
              <a:ext uri="{FF2B5EF4-FFF2-40B4-BE49-F238E27FC236}">
                <a16:creationId xmlns:a16="http://schemas.microsoft.com/office/drawing/2014/main" id="{8D3F037C-A7FD-0810-FCE7-B766AEDE8C0A}"/>
              </a:ext>
            </a:extLst>
          </p:cNvPr>
          <p:cNvSpPr>
            <a:spLocks noGrp="1"/>
          </p:cNvSpPr>
          <p:nvPr>
            <p:ph type="body" sz="quarter" idx="11"/>
          </p:nvPr>
        </p:nvSpPr>
        <p:spPr/>
        <p:txBody>
          <a:bodyPr>
            <a:normAutofit/>
          </a:bodyPr>
          <a:lstStyle/>
          <a:p>
            <a:r>
              <a:rPr lang="it-IT" dirty="0"/>
              <a:t>Il rumore è un’altra fonte di rischio importante e spesso sottovalutata per la salute dei lavoratori.</a:t>
            </a:r>
          </a:p>
          <a:p>
            <a:r>
              <a:rPr lang="it-IT" dirty="0"/>
              <a:t>L’esposizione prolungata nel tempo a livelli significativi di rumore in ambiente di lavoro può provocare effetti negativi sulla salute, tra i quali il più conosciuto è la diminuzione permanente della capacità uditiva o ipoacusia da rumore, che rappresenta ancora oggi una delle malattie professionali più diffuse.</a:t>
            </a:r>
          </a:p>
        </p:txBody>
      </p:sp>
    </p:spTree>
    <p:extLst>
      <p:ext uri="{BB962C8B-B14F-4D97-AF65-F5344CB8AC3E}">
        <p14:creationId xmlns:p14="http://schemas.microsoft.com/office/powerpoint/2010/main" val="2375073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F924B45-4269-60A1-5249-32AF1B102847}"/>
              </a:ext>
            </a:extLst>
          </p:cNvPr>
          <p:cNvSpPr>
            <a:spLocks noGrp="1"/>
          </p:cNvSpPr>
          <p:nvPr>
            <p:ph type="body" sz="quarter" idx="10"/>
          </p:nvPr>
        </p:nvSpPr>
        <p:spPr/>
        <p:txBody>
          <a:bodyPr/>
          <a:lstStyle/>
          <a:p>
            <a:r>
              <a:rPr lang="it-IT" dirty="0"/>
              <a:t>RISCHI PER LA SALUTE E PER LA SICUREZZA</a:t>
            </a:r>
          </a:p>
          <a:p>
            <a:endParaRPr lang="it-IT" dirty="0"/>
          </a:p>
        </p:txBody>
      </p:sp>
      <p:sp>
        <p:nvSpPr>
          <p:cNvPr id="3" name="Segnaposto testo 2">
            <a:extLst>
              <a:ext uri="{FF2B5EF4-FFF2-40B4-BE49-F238E27FC236}">
                <a16:creationId xmlns:a16="http://schemas.microsoft.com/office/drawing/2014/main" id="{8D3F037C-A7FD-0810-FCE7-B766AEDE8C0A}"/>
              </a:ext>
            </a:extLst>
          </p:cNvPr>
          <p:cNvSpPr>
            <a:spLocks noGrp="1"/>
          </p:cNvSpPr>
          <p:nvPr>
            <p:ph type="body" sz="quarter" idx="11"/>
          </p:nvPr>
        </p:nvSpPr>
        <p:spPr/>
        <p:txBody>
          <a:bodyPr/>
          <a:lstStyle/>
          <a:p>
            <a:r>
              <a:rPr lang="it-IT" dirty="0"/>
              <a:t>I rischi per la sicurezza derivano spesso da carenze strutturali e da una non idoneità delle caratteristiche di sicurezza relative a:</a:t>
            </a:r>
          </a:p>
          <a:p>
            <a:pPr algn="l"/>
            <a:r>
              <a:rPr lang="it-IT" b="0" i="0" dirty="0">
                <a:solidFill>
                  <a:srgbClr val="2C2C2C"/>
                </a:solidFill>
                <a:effectLst/>
                <a:latin typeface="Helvetica Neue"/>
              </a:rPr>
              <a:t>- Ambiente di lavoro;</a:t>
            </a:r>
          </a:p>
          <a:p>
            <a:pPr algn="l"/>
            <a:r>
              <a:rPr lang="it-IT" b="0" i="0" dirty="0">
                <a:solidFill>
                  <a:srgbClr val="2C2C2C"/>
                </a:solidFill>
                <a:effectLst/>
                <a:latin typeface="Helvetica Neue"/>
              </a:rPr>
              <a:t>- macchine;</a:t>
            </a:r>
          </a:p>
          <a:p>
            <a:pPr algn="l"/>
            <a:r>
              <a:rPr lang="it-IT" b="0" i="0" dirty="0">
                <a:solidFill>
                  <a:srgbClr val="2C2C2C"/>
                </a:solidFill>
                <a:effectLst/>
                <a:latin typeface="Helvetica Neue"/>
              </a:rPr>
              <a:t>- apparecchiature utilizzate;</a:t>
            </a:r>
          </a:p>
          <a:p>
            <a:pPr algn="l"/>
            <a:r>
              <a:rPr lang="it-IT" b="0" i="0" dirty="0">
                <a:solidFill>
                  <a:srgbClr val="2C2C2C"/>
                </a:solidFill>
                <a:effectLst/>
                <a:latin typeface="Helvetica Neue"/>
              </a:rPr>
              <a:t>- modalità operative;</a:t>
            </a:r>
          </a:p>
          <a:p>
            <a:pPr algn="l"/>
            <a:r>
              <a:rPr lang="it-IT" b="0" i="0" dirty="0">
                <a:solidFill>
                  <a:srgbClr val="2C2C2C"/>
                </a:solidFill>
                <a:effectLst/>
                <a:latin typeface="Helvetica Neue"/>
              </a:rPr>
              <a:t>- dispositivi di protezione collettiva ed individuale;</a:t>
            </a:r>
          </a:p>
          <a:p>
            <a:pPr algn="l"/>
            <a:r>
              <a:rPr lang="it-IT" b="0" i="0" dirty="0">
                <a:solidFill>
                  <a:srgbClr val="2C2C2C"/>
                </a:solidFill>
                <a:effectLst/>
                <a:latin typeface="Helvetica Neue"/>
              </a:rPr>
              <a:t>- organizzazione del lavoro.</a:t>
            </a:r>
          </a:p>
          <a:p>
            <a:endParaRPr lang="it-IT" dirty="0"/>
          </a:p>
        </p:txBody>
      </p:sp>
    </p:spTree>
    <p:extLst>
      <p:ext uri="{BB962C8B-B14F-4D97-AF65-F5344CB8AC3E}">
        <p14:creationId xmlns:p14="http://schemas.microsoft.com/office/powerpoint/2010/main" val="3256708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vert="horz" lIns="91440" tIns="45720" rIns="91440" bIns="45720" rtlCol="0" anchor="t">
            <a:noAutofit/>
          </a:bodyPr>
          <a:lstStyle/>
          <a:p>
            <a:r>
              <a:rPr lang="it-IT" dirty="0"/>
              <a:t>Contenuto e obiettivi del </a:t>
            </a:r>
            <a:r>
              <a:rPr lang="it-IT"/>
              <a:t>modulo 3</a:t>
            </a:r>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vert="horz" lIns="91440" tIns="45720" rIns="91440" bIns="45720" rtlCol="0" anchor="t">
            <a:normAutofit/>
          </a:bodyPr>
          <a:lstStyle/>
          <a:p>
            <a:r>
              <a:rPr lang="it-IT" dirty="0"/>
              <a:t>Contenuto</a:t>
            </a:r>
          </a:p>
          <a:p>
            <a:r>
              <a:rPr lang="it-IT" sz="1800" b="0" i="0" u="none" strike="noStrike" baseline="0" dirty="0">
                <a:latin typeface="Arial" panose="020B0604020202020204" pitchFamily="34" charset="0"/>
              </a:rPr>
              <a:t>In questo modulo conosceremo i concetti fondamentali di rischio e di pericolo.</a:t>
            </a:r>
            <a:endParaRPr lang="it-IT" dirty="0"/>
          </a:p>
          <a:p>
            <a:r>
              <a:rPr lang="it-IT" dirty="0"/>
              <a:t>Obiettivi e risultati attesi</a:t>
            </a:r>
          </a:p>
          <a:p>
            <a:pPr marR="0" algn="l"/>
            <a:r>
              <a:rPr lang="it-IT" sz="1800" b="0" i="0" u="none" strike="noStrike" baseline="0" dirty="0">
                <a:latin typeface="Arial" panose="020B0604020202020204" pitchFamily="34" charset="0"/>
              </a:rPr>
              <a:t>Il modulo si pone l'</a:t>
            </a:r>
            <a:r>
              <a:rPr lang="it-IT" sz="1800" b="1" i="1" u="none" strike="noStrike" baseline="0" dirty="0">
                <a:latin typeface="Arial" panose="020B0604020202020204" pitchFamily="34" charset="0"/>
              </a:rPr>
              <a:t>obiettivo </a:t>
            </a:r>
            <a:r>
              <a:rPr lang="it-IT" sz="1800" b="0" i="0" u="none" strike="noStrike" baseline="0" dirty="0">
                <a:latin typeface="Arial" panose="020B0604020202020204" pitchFamily="34" charset="0"/>
              </a:rPr>
              <a:t>far conoscere cosa signific</a:t>
            </a:r>
            <a:r>
              <a:rPr lang="it-IT" sz="1800" dirty="0"/>
              <a:t>a rischio e cosa significa pericolo</a:t>
            </a:r>
            <a:r>
              <a:rPr lang="it-IT" sz="1800" b="0" i="0" u="none" strike="noStrike" baseline="0" dirty="0">
                <a:latin typeface="Arial" panose="020B0604020202020204" pitchFamily="34" charset="0"/>
              </a:rPr>
              <a:t>.</a:t>
            </a:r>
          </a:p>
          <a:p>
            <a:pPr marR="0" algn="l"/>
            <a:r>
              <a:rPr lang="it-IT" sz="1800" b="0" i="0" u="none" strike="noStrike" baseline="0" dirty="0">
                <a:latin typeface="Arial" panose="020B0604020202020204" pitchFamily="34" charset="0"/>
              </a:rPr>
              <a:t>I </a:t>
            </a:r>
            <a:r>
              <a:rPr lang="it-IT" sz="1800" b="1" i="1" u="none" strike="noStrike" baseline="0" dirty="0">
                <a:latin typeface="Arial" panose="020B0604020202020204" pitchFamily="34" charset="0"/>
              </a:rPr>
              <a:t>risultati attesi </a:t>
            </a:r>
            <a:r>
              <a:rPr lang="it-IT" sz="1800" b="0" i="0" u="none" strike="noStrike" baseline="0" dirty="0">
                <a:latin typeface="Arial" panose="020B0604020202020204" pitchFamily="34" charset="0"/>
              </a:rPr>
              <a:t>grazie anche all’aiuto di alcuni esempi sono di creare negli studenti la capacità di differenziare tra rischio e pericolo, e di capire la differenza fra rischio per la salute e rischio per la sicurezza.</a:t>
            </a:r>
            <a:endParaRPr lang="it-IT" dirty="0"/>
          </a:p>
        </p:txBody>
      </p:sp>
    </p:spTree>
    <p:extLst>
      <p:ext uri="{BB962C8B-B14F-4D97-AF65-F5344CB8AC3E}">
        <p14:creationId xmlns:p14="http://schemas.microsoft.com/office/powerpoint/2010/main" val="2585798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F924B45-4269-60A1-5249-32AF1B102847}"/>
              </a:ext>
            </a:extLst>
          </p:cNvPr>
          <p:cNvSpPr>
            <a:spLocks noGrp="1"/>
          </p:cNvSpPr>
          <p:nvPr>
            <p:ph type="body" sz="quarter" idx="10"/>
          </p:nvPr>
        </p:nvSpPr>
        <p:spPr/>
        <p:txBody>
          <a:bodyPr/>
          <a:lstStyle/>
          <a:p>
            <a:r>
              <a:rPr lang="it-IT" dirty="0"/>
              <a:t>RISCHI PER LA SALUTE E PER LA SICUREZZA</a:t>
            </a:r>
          </a:p>
          <a:p>
            <a:endParaRPr lang="it-IT" dirty="0"/>
          </a:p>
        </p:txBody>
      </p:sp>
      <p:sp>
        <p:nvSpPr>
          <p:cNvPr id="3" name="Segnaposto testo 2">
            <a:extLst>
              <a:ext uri="{FF2B5EF4-FFF2-40B4-BE49-F238E27FC236}">
                <a16:creationId xmlns:a16="http://schemas.microsoft.com/office/drawing/2014/main" id="{8D3F037C-A7FD-0810-FCE7-B766AEDE8C0A}"/>
              </a:ext>
            </a:extLst>
          </p:cNvPr>
          <p:cNvSpPr>
            <a:spLocks noGrp="1"/>
          </p:cNvSpPr>
          <p:nvPr>
            <p:ph type="body" sz="quarter" idx="11"/>
          </p:nvPr>
        </p:nvSpPr>
        <p:spPr/>
        <p:txBody>
          <a:bodyPr/>
          <a:lstStyle/>
          <a:p>
            <a:r>
              <a:rPr lang="it-IT" dirty="0"/>
              <a:t>I rischi per la sicurezza sono più facilmente rilevabili, si capisce subito un rischio per la sicurezza.</a:t>
            </a:r>
          </a:p>
          <a:p>
            <a:r>
              <a:rPr lang="it-IT" dirty="0"/>
              <a:t>Nella stessa condizione di lavoro i rischi per la salute sono meno visibili e rilevabili.</a:t>
            </a:r>
          </a:p>
          <a:p>
            <a:r>
              <a:rPr lang="it-IT" dirty="0"/>
              <a:t>L’effetto lesivo sulla salute non è immediatamente riscontrabile.</a:t>
            </a:r>
          </a:p>
          <a:p>
            <a:r>
              <a:rPr lang="it-IT" dirty="0"/>
              <a:t>Questo porta a sottostimare o a non valutare i rischi per la salute, o a non applicare misure di sicurezza idonee per mitigare gli effetti.</a:t>
            </a:r>
          </a:p>
          <a:p>
            <a:endParaRPr lang="it-IT" dirty="0"/>
          </a:p>
        </p:txBody>
      </p:sp>
    </p:spTree>
    <p:extLst>
      <p:ext uri="{BB962C8B-B14F-4D97-AF65-F5344CB8AC3E}">
        <p14:creationId xmlns:p14="http://schemas.microsoft.com/office/powerpoint/2010/main" val="4049842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F924B45-4269-60A1-5249-32AF1B102847}"/>
              </a:ext>
            </a:extLst>
          </p:cNvPr>
          <p:cNvSpPr>
            <a:spLocks noGrp="1"/>
          </p:cNvSpPr>
          <p:nvPr>
            <p:ph type="body" sz="quarter" idx="10"/>
          </p:nvPr>
        </p:nvSpPr>
        <p:spPr/>
        <p:txBody>
          <a:bodyPr/>
          <a:lstStyle/>
          <a:p>
            <a:r>
              <a:rPr lang="it-IT" dirty="0"/>
              <a:t>RISCHI PER LA SALUTE E PER LA SICUREZZA</a:t>
            </a:r>
          </a:p>
          <a:p>
            <a:endParaRPr lang="it-IT" dirty="0"/>
          </a:p>
        </p:txBody>
      </p:sp>
      <p:sp>
        <p:nvSpPr>
          <p:cNvPr id="3" name="Segnaposto testo 2">
            <a:extLst>
              <a:ext uri="{FF2B5EF4-FFF2-40B4-BE49-F238E27FC236}">
                <a16:creationId xmlns:a16="http://schemas.microsoft.com/office/drawing/2014/main" id="{8D3F037C-A7FD-0810-FCE7-B766AEDE8C0A}"/>
              </a:ext>
            </a:extLst>
          </p:cNvPr>
          <p:cNvSpPr>
            <a:spLocks noGrp="1"/>
          </p:cNvSpPr>
          <p:nvPr>
            <p:ph type="body" sz="quarter" idx="11"/>
          </p:nvPr>
        </p:nvSpPr>
        <p:spPr/>
        <p:txBody>
          <a:bodyPr/>
          <a:lstStyle/>
          <a:p>
            <a:r>
              <a:rPr lang="it-IT" dirty="0"/>
              <a:t>Facciamo anche in questo caso un esempio.</a:t>
            </a:r>
          </a:p>
          <a:p>
            <a:r>
              <a:rPr lang="it-IT" dirty="0"/>
              <a:t>Un operatore che usa una smerigliatrice.</a:t>
            </a:r>
          </a:p>
          <a:p>
            <a:r>
              <a:rPr lang="it-IT" dirty="0"/>
              <a:t>Esso immagina che usando questo utensile una scheggia possa andare nell’occhio ed usa gli occhiali protettori.</a:t>
            </a:r>
          </a:p>
          <a:p>
            <a:r>
              <a:rPr lang="it-IT" dirty="0"/>
              <a:t>Lo stesso operatore non userà probabilmente le cuffie (</a:t>
            </a:r>
            <a:r>
              <a:rPr lang="it-IT" dirty="0" err="1"/>
              <a:t>otoprotettori</a:t>
            </a:r>
            <a:r>
              <a:rPr lang="it-IT" dirty="0"/>
              <a:t>) perché non vede immediatamente l’effetto legato all’esposizione al rumore, in quanto la perdita dell’udito si può verificare dopo anni di esposizione.</a:t>
            </a:r>
          </a:p>
          <a:p>
            <a:r>
              <a:rPr lang="it-IT" dirty="0"/>
              <a:t>Non vedendo gli effetti immediati non viene valutato il rischio e non si prendono le adeguate misure.</a:t>
            </a:r>
          </a:p>
          <a:p>
            <a:endParaRPr lang="it-IT" dirty="0"/>
          </a:p>
          <a:p>
            <a:endParaRPr lang="it-IT" dirty="0"/>
          </a:p>
        </p:txBody>
      </p:sp>
    </p:spTree>
    <p:extLst>
      <p:ext uri="{BB962C8B-B14F-4D97-AF65-F5344CB8AC3E}">
        <p14:creationId xmlns:p14="http://schemas.microsoft.com/office/powerpoint/2010/main" val="3428190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BF924B45-4269-60A1-5249-32AF1B102847}"/>
              </a:ext>
            </a:extLst>
          </p:cNvPr>
          <p:cNvSpPr>
            <a:spLocks noGrp="1"/>
          </p:cNvSpPr>
          <p:nvPr>
            <p:ph type="body" sz="quarter" idx="10"/>
          </p:nvPr>
        </p:nvSpPr>
        <p:spPr/>
        <p:txBody>
          <a:bodyPr/>
          <a:lstStyle/>
          <a:p>
            <a:r>
              <a:rPr lang="it-IT" dirty="0"/>
              <a:t>RISCHI PER LA SALUTE E PER LA SICUREZZA</a:t>
            </a:r>
          </a:p>
          <a:p>
            <a:endParaRPr lang="it-IT" dirty="0"/>
          </a:p>
        </p:txBody>
      </p:sp>
      <p:sp>
        <p:nvSpPr>
          <p:cNvPr id="3" name="Segnaposto testo 2">
            <a:extLst>
              <a:ext uri="{FF2B5EF4-FFF2-40B4-BE49-F238E27FC236}">
                <a16:creationId xmlns:a16="http://schemas.microsoft.com/office/drawing/2014/main" id="{8D3F037C-A7FD-0810-FCE7-B766AEDE8C0A}"/>
              </a:ext>
            </a:extLst>
          </p:cNvPr>
          <p:cNvSpPr>
            <a:spLocks noGrp="1"/>
          </p:cNvSpPr>
          <p:nvPr>
            <p:ph type="body" sz="quarter" idx="11"/>
          </p:nvPr>
        </p:nvSpPr>
        <p:spPr/>
        <p:txBody>
          <a:bodyPr/>
          <a:lstStyle/>
          <a:p>
            <a:r>
              <a:rPr lang="it-IT" dirty="0"/>
              <a:t>E’ fondamentale quindi non solo a valutare i rischi per la sicurezza, più facili da individuare, ma anche i rischi per la salute.</a:t>
            </a:r>
          </a:p>
          <a:p>
            <a:r>
              <a:rPr lang="it-IT" dirty="0"/>
              <a:t>I rischi per la salute incidono nel tempo sullo stato di salute del lavoratore, e quando lo stesso si accorge del peggioramento del suo stato di salute probabilmente sarà troppo tardi per porvi rimedio.</a:t>
            </a:r>
          </a:p>
          <a:p>
            <a:r>
              <a:rPr lang="it-IT" dirty="0"/>
              <a:t>Se invece i rischi per la salute vengono valutati correttamente probabilmente per il lavoratore sarà inaccettabile esporsi al quel rischio in assenza di adeguate misure di prevenzione e protezione.</a:t>
            </a:r>
          </a:p>
          <a:p>
            <a:endParaRPr lang="it-IT" dirty="0"/>
          </a:p>
          <a:p>
            <a:endParaRPr lang="it-IT" dirty="0"/>
          </a:p>
          <a:p>
            <a:endParaRPr lang="it-IT" dirty="0"/>
          </a:p>
        </p:txBody>
      </p:sp>
    </p:spTree>
    <p:extLst>
      <p:ext uri="{BB962C8B-B14F-4D97-AF65-F5344CB8AC3E}">
        <p14:creationId xmlns:p14="http://schemas.microsoft.com/office/powerpoint/2010/main" val="684127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0C8E4AE1-302C-DD4E-1288-86136A305153}"/>
              </a:ext>
            </a:extLst>
          </p:cNvPr>
          <p:cNvSpPr>
            <a:spLocks noGrp="1"/>
          </p:cNvSpPr>
          <p:nvPr>
            <p:ph type="body" sz="quarter" idx="10"/>
          </p:nvPr>
        </p:nvSpPr>
        <p:spPr/>
        <p:txBody>
          <a:bodyPr/>
          <a:lstStyle/>
          <a:p>
            <a:r>
              <a:rPr lang="it-IT" dirty="0"/>
              <a:t>VALUTAZIONE DEI RISCHI	</a:t>
            </a:r>
          </a:p>
        </p:txBody>
      </p:sp>
      <p:sp>
        <p:nvSpPr>
          <p:cNvPr id="3" name="Segnaposto testo 2">
            <a:extLst>
              <a:ext uri="{FF2B5EF4-FFF2-40B4-BE49-F238E27FC236}">
                <a16:creationId xmlns:a16="http://schemas.microsoft.com/office/drawing/2014/main" id="{0AE9FCB3-3B2F-6A58-8716-2747915166B9}"/>
              </a:ext>
            </a:extLst>
          </p:cNvPr>
          <p:cNvSpPr>
            <a:spLocks noGrp="1"/>
          </p:cNvSpPr>
          <p:nvPr>
            <p:ph type="body" sz="quarter" idx="11"/>
          </p:nvPr>
        </p:nvSpPr>
        <p:spPr/>
        <p:txBody>
          <a:bodyPr/>
          <a:lstStyle/>
          <a:p>
            <a:r>
              <a:rPr lang="it-IT" dirty="0"/>
              <a:t>Ricapitolando, fare una buona valutazione dei rischi significa:</a:t>
            </a:r>
          </a:p>
          <a:p>
            <a:pPr marL="342900" indent="-342900">
              <a:buFontTx/>
              <a:buChar char="-"/>
            </a:pPr>
            <a:r>
              <a:rPr lang="it-IT" dirty="0"/>
              <a:t>Identificare delle situazioni di pericolo;</a:t>
            </a:r>
          </a:p>
          <a:p>
            <a:pPr marL="342900" indent="-342900">
              <a:buFontTx/>
              <a:buChar char="-"/>
            </a:pPr>
            <a:r>
              <a:rPr lang="it-IT" dirty="0"/>
              <a:t>Identificare le condizioni che possono elevare il rischio;</a:t>
            </a:r>
          </a:p>
          <a:p>
            <a:pPr marL="342900" indent="-342900">
              <a:buFontTx/>
              <a:buChar char="-"/>
            </a:pPr>
            <a:r>
              <a:rPr lang="it-IT" dirty="0"/>
              <a:t>Identificare per ciascun pericolo i danni che ne possono conseguire;</a:t>
            </a:r>
          </a:p>
          <a:p>
            <a:pPr marL="342900" indent="-342900">
              <a:buFontTx/>
              <a:buChar char="-"/>
            </a:pPr>
            <a:r>
              <a:rPr lang="it-IT" dirty="0"/>
              <a:t>Suddividere i rischi in rischio per la salute e rischio per la sicurezza.</a:t>
            </a:r>
          </a:p>
          <a:p>
            <a:pPr marL="342900" indent="-342900">
              <a:buFontTx/>
              <a:buChar char="-"/>
            </a:pPr>
            <a:endParaRPr lang="it-IT" dirty="0"/>
          </a:p>
          <a:p>
            <a:r>
              <a:rPr lang="it-IT" dirty="0"/>
              <a:t>Tutto questo processo va inserito in un documento di valutazione dei rischi, Il DVR.</a:t>
            </a:r>
          </a:p>
        </p:txBody>
      </p:sp>
    </p:spTree>
    <p:extLst>
      <p:ext uri="{BB962C8B-B14F-4D97-AF65-F5344CB8AC3E}">
        <p14:creationId xmlns:p14="http://schemas.microsoft.com/office/powerpoint/2010/main" val="3517955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46426"/>
            <a:ext cx="9143999" cy="396807"/>
          </a:xfrm>
        </p:spPr>
        <p:txBody>
          <a:bodyPr/>
          <a:lstStyle/>
          <a:p>
            <a:r>
              <a:rPr lang="it-IT" dirty="0"/>
              <a:t>Conclusioni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612000" y="806747"/>
            <a:ext cx="8114400" cy="4175156"/>
          </a:xfrm>
        </p:spPr>
        <p:txBody>
          <a:bodyPr/>
          <a:lstStyle/>
          <a:p>
            <a:r>
              <a:rPr lang="it-IT" dirty="0"/>
              <a:t>In conclusione, il</a:t>
            </a:r>
            <a:r>
              <a:rPr lang="it-IT" b="0" i="0" dirty="0">
                <a:solidFill>
                  <a:srgbClr val="000000"/>
                </a:solidFill>
                <a:effectLst/>
                <a:latin typeface="apercuregular"/>
              </a:rPr>
              <a:t> </a:t>
            </a:r>
            <a:r>
              <a:rPr lang="it-IT" dirty="0"/>
              <a:t>pericolo indica qualcosa che ha il potenziale di causare danni, mentre il rischio è la probabilità che si verifichi un danno, in base all'esposizione a tale pericolo.</a:t>
            </a:r>
          </a:p>
          <a:p>
            <a:r>
              <a:rPr lang="it-IT" dirty="0"/>
              <a:t>Il pericolo è una proprietà o qualità intrinseca di una determinata entità o condizione che ha la potenzialità di causare danni.</a:t>
            </a:r>
          </a:p>
          <a:p>
            <a:r>
              <a:rPr lang="it-IT" dirty="0"/>
              <a:t>Il rischio è la probabilità che sia effettivamente raggiunto il limite potenziale che determina il danno</a:t>
            </a:r>
            <a:r>
              <a:rPr lang="it-IT" i="1" dirty="0">
                <a:solidFill>
                  <a:srgbClr val="333333"/>
                </a:solidFill>
                <a:latin typeface="Roboto" panose="02000000000000000000" pitchFamily="2" charset="0"/>
              </a:rPr>
              <a:t>.</a:t>
            </a:r>
          </a:p>
          <a:p>
            <a:r>
              <a:rPr lang="it-IT" dirty="0"/>
              <a:t>Ai fini della valutazione del rischio non basta identificare tutti i pericoli per determinare il programma di azioni volte ad incrementare la sicurezza: è necessario analizzare i rischi e classificarli.</a:t>
            </a:r>
          </a:p>
        </p:txBody>
      </p:sp>
    </p:spTree>
    <p:extLst>
      <p:ext uri="{BB962C8B-B14F-4D97-AF65-F5344CB8AC3E}">
        <p14:creationId xmlns:p14="http://schemas.microsoft.com/office/powerpoint/2010/main" val="3666479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DEFINIZIONE DI PERICOLO E RISCHIO</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lstStyle/>
          <a:p>
            <a:r>
              <a:rPr lang="it-IT" dirty="0"/>
              <a:t>Cerchiamo di capire alcuni concetti fondamentali, per capire bene come fare una valutazione dei rischi.</a:t>
            </a:r>
          </a:p>
          <a:p>
            <a:r>
              <a:rPr lang="it-IT" dirty="0"/>
              <a:t>Innanzitutto vediamo i concetti di </a:t>
            </a:r>
            <a:r>
              <a:rPr lang="it-IT" b="1" dirty="0"/>
              <a:t>Pericolo </a:t>
            </a:r>
            <a:r>
              <a:rPr lang="it-IT" dirty="0"/>
              <a:t>e di </a:t>
            </a:r>
            <a:r>
              <a:rPr lang="it-IT" b="1" dirty="0"/>
              <a:t>Rischio</a:t>
            </a:r>
            <a:r>
              <a:rPr lang="it-IT" dirty="0"/>
              <a:t> in termini di sicurezza sul lavoro.</a:t>
            </a:r>
          </a:p>
          <a:p>
            <a:r>
              <a:rPr lang="it-IT" dirty="0"/>
              <a:t>Il </a:t>
            </a:r>
            <a:r>
              <a:rPr lang="it-IT" b="1" dirty="0"/>
              <a:t>pericolo</a:t>
            </a:r>
            <a:r>
              <a:rPr lang="it-IT" dirty="0"/>
              <a:t> è una proprietà o qualità intrinseca di una determinata entità o condizione che la potenzialità di causare danni. Quindi qualsiasi cosa che possa danneggiare fisicamente è pericolosa.</a:t>
            </a:r>
          </a:p>
          <a:p>
            <a:r>
              <a:rPr lang="it-IT" dirty="0"/>
              <a:t>Molte cose sono potenzialmente pericolose, sostanze, metodi di lavoro, agenti fisici, chimici, i lavoratori stessi…</a:t>
            </a:r>
          </a:p>
          <a:p>
            <a:endParaRPr lang="it-IT" dirty="0"/>
          </a:p>
          <a:p>
            <a:endParaRPr lang="it-IT" dirty="0"/>
          </a:p>
        </p:txBody>
      </p:sp>
    </p:spTree>
    <p:extLst>
      <p:ext uri="{BB962C8B-B14F-4D97-AF65-F5344CB8AC3E}">
        <p14:creationId xmlns:p14="http://schemas.microsoft.com/office/powerpoint/2010/main" val="3666479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DEFINIZIONE DI PERICOLO E RISCHIO</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lstStyle/>
          <a:p>
            <a:r>
              <a:rPr lang="it-IT" dirty="0"/>
              <a:t>Il </a:t>
            </a:r>
            <a:r>
              <a:rPr lang="it-IT" b="1" dirty="0"/>
              <a:t>rischio</a:t>
            </a:r>
            <a:r>
              <a:rPr lang="it-IT" dirty="0"/>
              <a:t> è la probabilità che si sia effettivamente raggiunto il limite potenziale che determina il danno. </a:t>
            </a:r>
          </a:p>
          <a:p>
            <a:r>
              <a:rPr lang="it-IT" dirty="0"/>
              <a:t>In altri termini, il rischio è la probabilità che qualcosa possa verificarsi, nel momento in cui sono esposto ad una situazione pericolosa, e la gravità che questo qualcosa che si verifica può causare.</a:t>
            </a:r>
          </a:p>
          <a:p>
            <a:r>
              <a:rPr lang="it-IT" dirty="0"/>
              <a:t>La stessa situazione lavorativa pericolosa può causare danni diversi, di conseguenza il rischio di una determinata situazione pericolosa può variare.</a:t>
            </a:r>
          </a:p>
        </p:txBody>
      </p:sp>
    </p:spTree>
    <p:extLst>
      <p:ext uri="{BB962C8B-B14F-4D97-AF65-F5344CB8AC3E}">
        <p14:creationId xmlns:p14="http://schemas.microsoft.com/office/powerpoint/2010/main" val="3356658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ESEMPIO DI PERICOLO E RISCHIO</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lstStyle/>
          <a:p>
            <a:r>
              <a:rPr lang="it-IT" dirty="0"/>
              <a:t>Facciamo un esempio per capire la differenza tra rischio e pericolo.</a:t>
            </a:r>
          </a:p>
          <a:p>
            <a:r>
              <a:rPr lang="it-IT" dirty="0"/>
              <a:t>Immaginiamo un palazzo in costruzione di 10 piani, ogni piano identico all’altro e ogni piano ha le stesse aperture verso l’esterno, non protette da parapetti.</a:t>
            </a:r>
          </a:p>
          <a:p>
            <a:r>
              <a:rPr lang="it-IT" dirty="0"/>
              <a:t>Da ogni piano si può quindi cadere verso il vuoto.</a:t>
            </a:r>
          </a:p>
          <a:p>
            <a:r>
              <a:rPr lang="it-IT" dirty="0"/>
              <a:t>Essendo tutti i piani identici, la probabilità di cadere dall’alto non cambia dal piano primo rispetto al decimo piano. Trovandoci nel piano primo o nel piano decimo ci troviamo nella medesima situazione pericolosa, con la stessa probabilità di cadere verso il vuoto.</a:t>
            </a:r>
          </a:p>
          <a:p>
            <a:endParaRPr lang="it-IT" dirty="0"/>
          </a:p>
        </p:txBody>
      </p:sp>
    </p:spTree>
    <p:extLst>
      <p:ext uri="{BB962C8B-B14F-4D97-AF65-F5344CB8AC3E}">
        <p14:creationId xmlns:p14="http://schemas.microsoft.com/office/powerpoint/2010/main" val="1637438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ESEMPIO DI PERICOLO E RISCHIO</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lstStyle/>
          <a:p>
            <a:r>
              <a:rPr lang="it-IT" dirty="0"/>
              <a:t>Il danno che possiamo arrecarci dal primo piano rispetto al decimo piano evidentemente varia.</a:t>
            </a:r>
          </a:p>
          <a:p>
            <a:r>
              <a:rPr lang="it-IT" dirty="0"/>
              <a:t>E’ vero che in entrambi i casi il danno può essere molto grave, ma da un punto di vista puramente teorico il danno che abbiamo dalla caduta dal piano primo potrà essere minimo, quello dal decimo piano massimo.</a:t>
            </a:r>
          </a:p>
          <a:p>
            <a:r>
              <a:rPr lang="it-IT" dirty="0"/>
              <a:t>Quindi il rischio che deriva dal trovarci dal primo piano rispetto al decimo piano è diverso, pur trovandoci nella stessa identica situazione pericolosa.</a:t>
            </a:r>
          </a:p>
          <a:p>
            <a:endParaRPr lang="it-IT" dirty="0"/>
          </a:p>
        </p:txBody>
      </p:sp>
    </p:spTree>
    <p:extLst>
      <p:ext uri="{BB962C8B-B14F-4D97-AF65-F5344CB8AC3E}">
        <p14:creationId xmlns:p14="http://schemas.microsoft.com/office/powerpoint/2010/main" val="3200949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PERICOLO E RISCHIO</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lstStyle/>
          <a:p>
            <a:r>
              <a:rPr lang="it-IT" dirty="0"/>
              <a:t>Ricapitolando:</a:t>
            </a:r>
          </a:p>
          <a:p>
            <a:r>
              <a:rPr lang="it-IT" dirty="0"/>
              <a:t>Il pericolo è una proprietà intrinseca di una determinata sostanza o condizione che ha la potenzialità di causare danni.</a:t>
            </a:r>
          </a:p>
          <a:p>
            <a:r>
              <a:rPr lang="it-IT" dirty="0"/>
              <a:t>Il rischio è la combinazione tra la probabilità che si verifichi un danno e della gravità che questo danno comporta.</a:t>
            </a:r>
          </a:p>
          <a:p>
            <a:r>
              <a:rPr lang="it-IT" dirty="0"/>
              <a:t>Il rischio è qualcosa di più rispetto alla situazione di pericolo, esso è legato anche al danno che la situazione comporta.</a:t>
            </a:r>
          </a:p>
        </p:txBody>
      </p:sp>
    </p:spTree>
    <p:extLst>
      <p:ext uri="{BB962C8B-B14F-4D97-AF65-F5344CB8AC3E}">
        <p14:creationId xmlns:p14="http://schemas.microsoft.com/office/powerpoint/2010/main" val="1300553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PERICOLO E RISCHIO</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lstStyle/>
          <a:p>
            <a:r>
              <a:rPr lang="it-IT" dirty="0"/>
              <a:t>Analizziamo degli infortuni per capire meglio i concetti di rischio e pericolo.</a:t>
            </a:r>
          </a:p>
          <a:p>
            <a:r>
              <a:rPr lang="it-IT" dirty="0"/>
              <a:t>Un primo caso:</a:t>
            </a:r>
          </a:p>
          <a:p>
            <a:r>
              <a:rPr lang="it-IT" dirty="0"/>
              <a:t>Un magazziniere, usando un carrello elevatore in condizione di scarsa visuale, investe un collega provocandogli un infortunio con diversi giorni di inabilità temporanea.</a:t>
            </a:r>
          </a:p>
          <a:p>
            <a:r>
              <a:rPr lang="it-IT" dirty="0"/>
              <a:t>Il carrello elevatore è il pericolo. Ci sono delle condizioni che hanno elevato il rischio (le condizioni di scarsa visuale), che hanno messo in condizione il pericolo di causare un danno.</a:t>
            </a:r>
          </a:p>
          <a:p>
            <a:r>
              <a:rPr lang="it-IT" dirty="0"/>
              <a:t>Il danno è l’infortunio al collega e i giorni di inabilità temporanea sono la misura del danno.</a:t>
            </a:r>
          </a:p>
        </p:txBody>
      </p:sp>
    </p:spTree>
    <p:extLst>
      <p:ext uri="{BB962C8B-B14F-4D97-AF65-F5344CB8AC3E}">
        <p14:creationId xmlns:p14="http://schemas.microsoft.com/office/powerpoint/2010/main" val="969001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PERICOLO E RISCHIO</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lstStyle/>
          <a:p>
            <a:r>
              <a:rPr lang="it-IT" dirty="0"/>
              <a:t>Dunque:</a:t>
            </a:r>
          </a:p>
          <a:p>
            <a:r>
              <a:rPr lang="it-IT" dirty="0"/>
              <a:t>Il carrello elevatore è il pericolo</a:t>
            </a:r>
          </a:p>
          <a:p>
            <a:r>
              <a:rPr lang="it-IT" dirty="0"/>
              <a:t>Il danno sono i giorni di inabilità temporanea</a:t>
            </a:r>
          </a:p>
          <a:p>
            <a:r>
              <a:rPr lang="it-IT" dirty="0"/>
              <a:t>La condizione di scarsa visuale ha permesso al pericolo di creare un danno.</a:t>
            </a:r>
          </a:p>
        </p:txBody>
      </p:sp>
    </p:spTree>
    <p:extLst>
      <p:ext uri="{BB962C8B-B14F-4D97-AF65-F5344CB8AC3E}">
        <p14:creationId xmlns:p14="http://schemas.microsoft.com/office/powerpoint/2010/main" val="28425429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cfa3b11eba515a8dd61ad331422b1f5ce7b746"/>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2167</TotalTime>
  <Words>2072</Words>
  <Application>Microsoft Office PowerPoint</Application>
  <PresentationFormat>Presentazione su schermo (16:9)</PresentationFormat>
  <Paragraphs>125</Paragraphs>
  <Slides>24</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24</vt:i4>
      </vt:variant>
    </vt:vector>
  </HeadingPairs>
  <TitlesOfParts>
    <vt:vector size="31" baseType="lpstr">
      <vt:lpstr>apercuregular</vt:lpstr>
      <vt:lpstr>Arial</vt:lpstr>
      <vt:lpstr>Calibri</vt:lpstr>
      <vt:lpstr>Calibri Light</vt:lpstr>
      <vt:lpstr>Helvetica Neue</vt:lpstr>
      <vt:lpstr>Roboto</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Augusto</dc:creator>
  <cp:lastModifiedBy>antomele85@gmail.com</cp:lastModifiedBy>
  <cp:revision>113</cp:revision>
  <cp:lastPrinted>2018-11-26T09:46:50Z</cp:lastPrinted>
  <dcterms:created xsi:type="dcterms:W3CDTF">2018-11-21T16:46:23Z</dcterms:created>
  <dcterms:modified xsi:type="dcterms:W3CDTF">2022-07-27T10:19:42Z</dcterms:modified>
</cp:coreProperties>
</file>