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74" r:id="rId2"/>
    <p:sldId id="278" r:id="rId3"/>
    <p:sldId id="275" r:id="rId4"/>
    <p:sldId id="279" r:id="rId5"/>
    <p:sldId id="280" r:id="rId6"/>
    <p:sldId id="281" r:id="rId7"/>
    <p:sldId id="292" r:id="rId8"/>
    <p:sldId id="282" r:id="rId9"/>
    <p:sldId id="283" r:id="rId10"/>
    <p:sldId id="284" r:id="rId11"/>
    <p:sldId id="285" r:id="rId12"/>
    <p:sldId id="286" r:id="rId13"/>
    <p:sldId id="287" r:id="rId14"/>
    <p:sldId id="288" r:id="rId15"/>
    <p:sldId id="289" r:id="rId16"/>
    <p:sldId id="290" r:id="rId17"/>
    <p:sldId id="291" r:id="rId18"/>
    <p:sldId id="265" r:id="rId19"/>
  </p:sldIdLst>
  <p:sldSz cx="9144000" cy="5143500" type="screen16x9"/>
  <p:notesSz cx="6858000" cy="9144000"/>
  <p:custDataLst>
    <p:tags r:id="rId20"/>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2" d="100"/>
          <a:sy n="142" d="100"/>
        </p:scale>
        <p:origin x="714"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deolezione di presenta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Segnaposto testo 9">
            <a:extLst>
              <a:ext uri="{FF2B5EF4-FFF2-40B4-BE49-F238E27FC236}">
                <a16:creationId xmlns:a16="http://schemas.microsoft.com/office/drawing/2014/main" id="{CC26B955-35C6-4FA5-AACE-DC521EB9C59C}"/>
              </a:ext>
            </a:extLst>
          </p:cNvPr>
          <p:cNvSpPr>
            <a:spLocks noGrp="1"/>
          </p:cNvSpPr>
          <p:nvPr>
            <p:ph type="body" sz="quarter" idx="10" hasCustomPrompt="1"/>
          </p:nvPr>
        </p:nvSpPr>
        <p:spPr>
          <a:xfrm>
            <a:off x="390349" y="1450099"/>
            <a:ext cx="7202323" cy="423863"/>
          </a:xfrm>
        </p:spPr>
        <p:txBody>
          <a:bodyPr>
            <a:noAutofit/>
          </a:bodyPr>
          <a:lstStyle>
            <a:lvl1pPr marL="0" marR="0" indent="0" algn="l" defTabSz="457200" rtl="0" eaLnBrk="1" fontAlgn="auto" latinLnBrk="0" hangingPunct="1">
              <a:lnSpc>
                <a:spcPct val="90000"/>
              </a:lnSpc>
              <a:spcBef>
                <a:spcPts val="750"/>
              </a:spcBef>
              <a:spcAft>
                <a:spcPts val="0"/>
              </a:spcAft>
              <a:buClrTx/>
              <a:buSzTx/>
              <a:buFont typeface="Arial" panose="020B0604020202020204" pitchFamily="34" charset="0"/>
              <a:buNone/>
              <a:tabLst/>
              <a:defRPr lang="it-IT" sz="2600" b="1" i="1" kern="1200" dirty="0" smtClean="0">
                <a:solidFill>
                  <a:schemeClr val="bg1"/>
                </a:solidFill>
                <a:latin typeface="Arial" panose="020B0604020202020204" pitchFamily="34" charset="0"/>
                <a:ea typeface="+mn-ea"/>
                <a:cs typeface="Arial" panose="020B0604020202020204" pitchFamily="34" charset="0"/>
              </a:defRPr>
            </a:lvl1pPr>
          </a:lstStyle>
          <a:p>
            <a:pPr lvl="0"/>
            <a:r>
              <a:rPr lang="it-IT" dirty="0"/>
              <a:t>Nome dell’ insegnamento</a:t>
            </a:r>
          </a:p>
        </p:txBody>
      </p:sp>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4" y="2182633"/>
            <a:ext cx="6237167" cy="72452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Numero e Titolo del Modulo</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3026215"/>
            <a:ext cx="5367338" cy="402918"/>
          </a:xfrm>
        </p:spPr>
        <p:txBody>
          <a:bodyPr>
            <a:normAutofit/>
          </a:bodyPr>
          <a:lstStyle>
            <a:lvl1pPr marL="0" indent="0">
              <a:buNone/>
              <a:defRPr sz="2200">
                <a:solidFill>
                  <a:schemeClr val="bg1"/>
                </a:solidFill>
                <a:latin typeface="Arial" panose="020B0604020202020204" pitchFamily="34" charset="0"/>
                <a:cs typeface="Arial" panose="020B0604020202020204" pitchFamily="34" charset="0"/>
              </a:defRPr>
            </a:lvl1pPr>
          </a:lstStyle>
          <a:p>
            <a:pPr lvl="0"/>
            <a:r>
              <a:rPr lang="it-IT" dirty="0"/>
              <a:t>Nome Docente</a:t>
            </a:r>
          </a:p>
        </p:txBody>
      </p:sp>
    </p:spTree>
    <p:extLst>
      <p:ext uri="{BB962C8B-B14F-4D97-AF65-F5344CB8AC3E}">
        <p14:creationId xmlns:p14="http://schemas.microsoft.com/office/powerpoint/2010/main" val="78544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deolezione">
    <p:spTree>
      <p:nvGrpSpPr>
        <p:cNvPr id="1" name=""/>
        <p:cNvGrpSpPr/>
        <p:nvPr/>
      </p:nvGrpSpPr>
      <p:grpSpPr>
        <a:xfrm>
          <a:off x="0" y="0"/>
          <a:ext cx="0" cy="0"/>
          <a:chOff x="0" y="0"/>
          <a:chExt cx="0" cy="0"/>
        </a:xfrm>
      </p:grpSpPr>
      <p:pic>
        <p:nvPicPr>
          <p:cNvPr id="8" name="Immagine 7" descr="slide1.jpg">
            <a:extLst>
              <a:ext uri="{FF2B5EF4-FFF2-40B4-BE49-F238E27FC236}">
                <a16:creationId xmlns:a16="http://schemas.microsoft.com/office/drawing/2014/main" id="{9E2E0303-06EA-4940-8646-7DB6577B99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2" name="Segnaposto testo 11">
            <a:extLst>
              <a:ext uri="{FF2B5EF4-FFF2-40B4-BE49-F238E27FC236}">
                <a16:creationId xmlns:a16="http://schemas.microsoft.com/office/drawing/2014/main" id="{23BFAF25-8E30-401F-B00D-F0DFA0981C66}"/>
              </a:ext>
            </a:extLst>
          </p:cNvPr>
          <p:cNvSpPr>
            <a:spLocks noGrp="1"/>
          </p:cNvSpPr>
          <p:nvPr>
            <p:ph type="body" sz="quarter" idx="11" hasCustomPrompt="1"/>
          </p:nvPr>
        </p:nvSpPr>
        <p:spPr>
          <a:xfrm>
            <a:off x="409575" y="1982187"/>
            <a:ext cx="5367338" cy="712787"/>
          </a:xfrm>
        </p:spPr>
        <p:txBody>
          <a:bodyPr>
            <a:normAutofit/>
          </a:bodyPr>
          <a:lstStyle>
            <a:lvl1pPr marL="0" indent="0">
              <a:buNone/>
              <a:defRPr sz="2600" b="1" i="0">
                <a:solidFill>
                  <a:schemeClr val="bg1"/>
                </a:solidFill>
                <a:latin typeface="Arial" panose="020B0604020202020204" pitchFamily="34" charset="0"/>
                <a:cs typeface="Arial" panose="020B0604020202020204" pitchFamily="34" charset="0"/>
              </a:defRPr>
            </a:lvl1pPr>
          </a:lstStyle>
          <a:p>
            <a:pPr lvl="0"/>
            <a:r>
              <a:rPr lang="it-IT" dirty="0"/>
              <a:t>Titolo della lezione</a:t>
            </a:r>
          </a:p>
        </p:txBody>
      </p:sp>
      <p:sp>
        <p:nvSpPr>
          <p:cNvPr id="14" name="Segnaposto testo 13">
            <a:extLst>
              <a:ext uri="{FF2B5EF4-FFF2-40B4-BE49-F238E27FC236}">
                <a16:creationId xmlns:a16="http://schemas.microsoft.com/office/drawing/2014/main" id="{414D26A2-214D-48D2-8F95-E3161711BFA9}"/>
              </a:ext>
            </a:extLst>
          </p:cNvPr>
          <p:cNvSpPr>
            <a:spLocks noGrp="1"/>
          </p:cNvSpPr>
          <p:nvPr>
            <p:ph type="body" sz="quarter" idx="12" hasCustomPrompt="1"/>
          </p:nvPr>
        </p:nvSpPr>
        <p:spPr>
          <a:xfrm>
            <a:off x="409575" y="2814169"/>
            <a:ext cx="5367338" cy="332628"/>
          </a:xfrm>
        </p:spPr>
        <p:txBody>
          <a:bodyPr>
            <a:noAutofit/>
          </a:bodyPr>
          <a:lstStyle>
            <a:lvl1pPr marL="0" indent="0">
              <a:buNone/>
              <a:defRPr sz="2200">
                <a:solidFill>
                  <a:schemeClr val="bg1"/>
                </a:solidFill>
              </a:defRPr>
            </a:lvl1pPr>
          </a:lstStyle>
          <a:p>
            <a:pPr lvl="0"/>
            <a:r>
              <a:rPr lang="it-IT" dirty="0"/>
              <a:t>Nome Docente</a:t>
            </a:r>
          </a:p>
        </p:txBody>
      </p:sp>
    </p:spTree>
    <p:extLst>
      <p:ext uri="{BB962C8B-B14F-4D97-AF65-F5344CB8AC3E}">
        <p14:creationId xmlns:p14="http://schemas.microsoft.com/office/powerpoint/2010/main" val="4199278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7"/>
            <a:ext cx="8841302" cy="428338"/>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135004" y="4293381"/>
            <a:ext cx="681070" cy="685672"/>
          </a:xfrm>
          <a:prstGeom prst="rect">
            <a:avLst/>
          </a:prstGeom>
        </p:spPr>
      </p:pic>
    </p:spTree>
    <p:extLst>
      <p:ext uri="{BB962C8B-B14F-4D97-AF65-F5344CB8AC3E}">
        <p14:creationId xmlns:p14="http://schemas.microsoft.com/office/powerpoint/2010/main" val="20613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151349" y="246426"/>
            <a:ext cx="8841302" cy="396807"/>
          </a:xfrm>
        </p:spPr>
        <p:txBody>
          <a:bodyPr>
            <a:no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l’eventuale titolo</a:t>
            </a:r>
          </a:p>
        </p:txBody>
      </p:sp>
      <p:sp>
        <p:nvSpPr>
          <p:cNvPr id="3" name="Segnaposto testo 2">
            <a:extLst>
              <a:ext uri="{FF2B5EF4-FFF2-40B4-BE49-F238E27FC236}">
                <a16:creationId xmlns:a16="http://schemas.microsoft.com/office/drawing/2014/main" id="{052998E8-7813-43AF-94FE-8B095BDA274C}"/>
              </a:ext>
            </a:extLst>
          </p:cNvPr>
          <p:cNvSpPr>
            <a:spLocks noGrp="1"/>
          </p:cNvSpPr>
          <p:nvPr>
            <p:ph type="body" sz="quarter" idx="11" hasCustomPrompt="1"/>
          </p:nvPr>
        </p:nvSpPr>
        <p:spPr>
          <a:xfrm>
            <a:off x="150813" y="806747"/>
            <a:ext cx="8842375" cy="4175156"/>
          </a:xfrm>
        </p:spPr>
        <p:txBody>
          <a:bodyPr>
            <a:normAutofit/>
          </a:bodyPr>
          <a:lstStyle>
            <a:lvl1pPr marL="0" indent="0">
              <a:buNone/>
              <a:defRPr sz="2200">
                <a:latin typeface="Arial" panose="020B0604020202020204" pitchFamily="34" charset="0"/>
                <a:cs typeface="Arial" panose="020B0604020202020204" pitchFamily="34" charset="0"/>
              </a:defRPr>
            </a:lvl1pPr>
            <a:lvl2pPr marL="342900" indent="0">
              <a:buNone/>
              <a:defRPr/>
            </a:lvl2pPr>
            <a:lvl3pPr marL="685800" indent="0">
              <a:buNone/>
              <a:defRPr/>
            </a:lvl3pPr>
            <a:lvl4pPr marL="1028700" indent="0">
              <a:buNone/>
              <a:defRPr/>
            </a:lvl4pPr>
          </a:lstStyle>
          <a:p>
            <a:pPr lvl="0"/>
            <a:r>
              <a:rPr lang="it-IT" dirty="0"/>
              <a:t>Inserire testo</a:t>
            </a:r>
          </a:p>
        </p:txBody>
      </p:sp>
    </p:spTree>
    <p:extLst>
      <p:ext uri="{BB962C8B-B14F-4D97-AF65-F5344CB8AC3E}">
        <p14:creationId xmlns:p14="http://schemas.microsoft.com/office/powerpoint/2010/main" val="97538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olo e contenuto">
    <p:spTree>
      <p:nvGrpSpPr>
        <p:cNvPr id="1" name=""/>
        <p:cNvGrpSpPr/>
        <p:nvPr/>
      </p:nvGrpSpPr>
      <p:grpSpPr>
        <a:xfrm>
          <a:off x="0" y="0"/>
          <a:ext cx="0" cy="0"/>
          <a:chOff x="0" y="0"/>
          <a:chExt cx="0" cy="0"/>
        </a:xfrm>
      </p:grpSpPr>
      <p:sp>
        <p:nvSpPr>
          <p:cNvPr id="8" name="Segnaposto testo 7">
            <a:extLst>
              <a:ext uri="{FF2B5EF4-FFF2-40B4-BE49-F238E27FC236}">
                <a16:creationId xmlns:a16="http://schemas.microsoft.com/office/drawing/2014/main" id="{ECF7C32F-6A10-4BF0-8DF7-07DE8029373D}"/>
              </a:ext>
            </a:extLst>
          </p:cNvPr>
          <p:cNvSpPr>
            <a:spLocks noGrp="1"/>
          </p:cNvSpPr>
          <p:nvPr>
            <p:ph type="body" sz="quarter" idx="10" hasCustomPrompt="1"/>
          </p:nvPr>
        </p:nvSpPr>
        <p:spPr>
          <a:xfrm>
            <a:off x="873410" y="194346"/>
            <a:ext cx="7397180" cy="455193"/>
          </a:xfrm>
        </p:spPr>
        <p:txBody>
          <a:bodyPr>
            <a:normAutofit/>
          </a:bodyPr>
          <a:lstStyle>
            <a:lvl1pPr marL="0" indent="0" algn="ctr">
              <a:buNone/>
              <a:defRPr sz="2600">
                <a:latin typeface="Arial" panose="020B0604020202020204" pitchFamily="34" charset="0"/>
                <a:cs typeface="Arial" panose="020B0604020202020204" pitchFamily="34" charset="0"/>
              </a:defRPr>
            </a:lvl1pPr>
          </a:lstStyle>
          <a:p>
            <a:pPr lvl="0"/>
            <a:r>
              <a:rPr lang="it-IT" dirty="0"/>
              <a:t>Inserire qui il testo</a:t>
            </a:r>
          </a:p>
        </p:txBody>
      </p:sp>
      <p:pic>
        <p:nvPicPr>
          <p:cNvPr id="18" name="Immagine 17">
            <a:extLst>
              <a:ext uri="{FF2B5EF4-FFF2-40B4-BE49-F238E27FC236}">
                <a16:creationId xmlns:a16="http://schemas.microsoft.com/office/drawing/2014/main" id="{E847D7B1-3177-498A-9375-0C3D3C6877B7}"/>
              </a:ext>
            </a:extLst>
          </p:cNvPr>
          <p:cNvPicPr>
            <a:picLocks noChangeAspect="1"/>
          </p:cNvPicPr>
          <p:nvPr userDrawn="1"/>
        </p:nvPicPr>
        <p:blipFill>
          <a:blip r:embed="rId2"/>
          <a:stretch>
            <a:fillRect/>
          </a:stretch>
        </p:blipFill>
        <p:spPr>
          <a:xfrm>
            <a:off x="8311581" y="194346"/>
            <a:ext cx="681070" cy="685672"/>
          </a:xfrm>
          <a:prstGeom prst="rect">
            <a:avLst/>
          </a:prstGeom>
        </p:spPr>
      </p:pic>
      <p:sp>
        <p:nvSpPr>
          <p:cNvPr id="4" name="Rectangle 7">
            <a:extLst>
              <a:ext uri="{FF2B5EF4-FFF2-40B4-BE49-F238E27FC236}">
                <a16:creationId xmlns:a16="http://schemas.microsoft.com/office/drawing/2014/main" id="{9D522739-B5B1-42D9-9558-449346D6669A}"/>
              </a:ext>
            </a:extLst>
          </p:cNvPr>
          <p:cNvSpPr>
            <a:spLocks noChangeArrowheads="1"/>
          </p:cNvSpPr>
          <p:nvPr userDrawn="1"/>
        </p:nvSpPr>
        <p:spPr bwMode="auto">
          <a:xfrm>
            <a:off x="0" y="4893469"/>
            <a:ext cx="9144000" cy="250031"/>
          </a:xfrm>
          <a:prstGeom prst="rect">
            <a:avLst/>
          </a:prstGeom>
          <a:solidFill>
            <a:srgbClr val="B1001E"/>
          </a:solidFill>
          <a:ln>
            <a:noFill/>
          </a:ln>
        </p:spPr>
        <p:txBody>
          <a:bodyPr wrap="none" anchor="ctr"/>
          <a:lstStyle>
            <a:lvl1pPr eaLnBrk="0" hangingPunct="0">
              <a:spcBef>
                <a:spcPct val="20000"/>
              </a:spcBef>
              <a:buChar char="•"/>
              <a:defRPr sz="3200">
                <a:solidFill>
                  <a:schemeClr val="tx1"/>
                </a:solidFill>
                <a:latin typeface="Arial" pitchFamily="34" charset="0"/>
                <a:ea typeface="ＭＳ Ｐゴシック" pitchFamily="-84" charset="-128"/>
              </a:defRPr>
            </a:lvl1pPr>
            <a:lvl2pPr marL="742950" indent="-285750" eaLnBrk="0" hangingPunct="0">
              <a:spcBef>
                <a:spcPct val="20000"/>
              </a:spcBef>
              <a:buChar char="–"/>
              <a:defRPr sz="2800">
                <a:solidFill>
                  <a:schemeClr val="tx1"/>
                </a:solidFill>
                <a:latin typeface="Arial" pitchFamily="34" charset="0"/>
                <a:ea typeface="ＭＳ Ｐゴシック" pitchFamily="-84" charset="-128"/>
              </a:defRPr>
            </a:lvl2pPr>
            <a:lvl3pPr marL="1143000" indent="-228600" eaLnBrk="0" hangingPunct="0">
              <a:spcBef>
                <a:spcPct val="20000"/>
              </a:spcBef>
              <a:buChar char="•"/>
              <a:defRPr sz="2400">
                <a:solidFill>
                  <a:schemeClr val="tx1"/>
                </a:solidFill>
                <a:latin typeface="Arial" pitchFamily="34" charset="0"/>
                <a:ea typeface="ＭＳ Ｐゴシック" pitchFamily="-84" charset="-128"/>
              </a:defRPr>
            </a:lvl3pPr>
            <a:lvl4pPr marL="1600200" indent="-228600" eaLnBrk="0" hangingPunct="0">
              <a:spcBef>
                <a:spcPct val="20000"/>
              </a:spcBef>
              <a:buChar char="–"/>
              <a:defRPr sz="2000">
                <a:solidFill>
                  <a:schemeClr val="tx1"/>
                </a:solidFill>
                <a:latin typeface="Arial" pitchFamily="34" charset="0"/>
                <a:ea typeface="ＭＳ Ｐゴシック" pitchFamily="-84" charset="-128"/>
              </a:defRPr>
            </a:lvl4pPr>
            <a:lvl5pPr marL="2057400" indent="-228600" eaLnBrk="0" hangingPunct="0">
              <a:spcBef>
                <a:spcPct val="20000"/>
              </a:spcBef>
              <a:buChar char="»"/>
              <a:defRPr sz="2000">
                <a:solidFill>
                  <a:schemeClr val="tx1"/>
                </a:solidFill>
                <a:latin typeface="Arial" pitchFamily="34" charset="0"/>
                <a:ea typeface="ＭＳ Ｐゴシック" pitchFamily="-8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84" charset="-128"/>
              </a:defRPr>
            </a:lvl9pPr>
          </a:lstStyle>
          <a:p>
            <a:pPr algn="ctr" eaLnBrk="1" fontAlgn="base" hangingPunct="1">
              <a:spcBef>
                <a:spcPct val="0"/>
              </a:spcBef>
              <a:spcAft>
                <a:spcPct val="0"/>
              </a:spcAft>
              <a:buFontTx/>
              <a:buNone/>
              <a:defRPr/>
            </a:pPr>
            <a:endParaRPr lang="it-IT" altLang="it-IT" sz="1800" i="1">
              <a:solidFill>
                <a:srgbClr val="000000"/>
              </a:solidFill>
            </a:endParaRPr>
          </a:p>
        </p:txBody>
      </p:sp>
    </p:spTree>
    <p:extLst>
      <p:ext uri="{BB962C8B-B14F-4D97-AF65-F5344CB8AC3E}">
        <p14:creationId xmlns:p14="http://schemas.microsoft.com/office/powerpoint/2010/main" val="24391697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47F4DEE-B01F-4D55-ADAD-2BF8FE33B9CA}"/>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3ED305-A06B-450E-B1D6-223088583CD4}"/>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2AC0899-0871-4C1E-84DD-5CCD77F5A1C8}"/>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12A5747-5E6E-4BED-92E3-16C79C994750}" type="datetimeFigureOut">
              <a:rPr lang="it-IT" smtClean="0"/>
              <a:pPr/>
              <a:t>27/07/2022</a:t>
            </a:fld>
            <a:endParaRPr lang="it-IT"/>
          </a:p>
        </p:txBody>
      </p:sp>
      <p:sp>
        <p:nvSpPr>
          <p:cNvPr id="5" name="Segnaposto piè di pagina 4">
            <a:extLst>
              <a:ext uri="{FF2B5EF4-FFF2-40B4-BE49-F238E27FC236}">
                <a16:creationId xmlns:a16="http://schemas.microsoft.com/office/drawing/2014/main" id="{CA5B9AB2-5D3F-43B1-86DF-40989D2ED18B}"/>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8D2388B-0268-46E5-8427-84CD1E4E0341}"/>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BEEA422-122F-44EC-A98A-692CFD66D668}" type="slidenum">
              <a:rPr lang="it-IT" smtClean="0"/>
              <a:pPr/>
              <a:t>‹N›</a:t>
            </a:fld>
            <a:endParaRPr lang="it-IT"/>
          </a:p>
        </p:txBody>
      </p:sp>
    </p:spTree>
    <p:extLst>
      <p:ext uri="{BB962C8B-B14F-4D97-AF65-F5344CB8AC3E}">
        <p14:creationId xmlns:p14="http://schemas.microsoft.com/office/powerpoint/2010/main" val="1205474501"/>
      </p:ext>
    </p:extLst>
  </p:cSld>
  <p:clrMap bg1="lt1" tx1="dk1" bg2="lt2" tx2="dk2" accent1="accent1" accent2="accent2" accent3="accent3" accent4="accent4" accent5="accent5" accent6="accent6" hlink="hlink" folHlink="folHlink"/>
  <p:sldLayoutIdLst>
    <p:sldLayoutId id="2147483674" r:id="rId1"/>
    <p:sldLayoutId id="2147483686" r:id="rId2"/>
    <p:sldLayoutId id="2147483675" r:id="rId3"/>
    <p:sldLayoutId id="2147483688" r:id="rId4"/>
    <p:sldLayoutId id="2147483687"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9AAF64F6-7D33-49A4-975E-0473711D23D7}"/>
              </a:ext>
            </a:extLst>
          </p:cNvPr>
          <p:cNvSpPr>
            <a:spLocks noGrp="1"/>
          </p:cNvSpPr>
          <p:nvPr>
            <p:ph type="body" sz="quarter" idx="10"/>
          </p:nvPr>
        </p:nvSpPr>
        <p:spPr>
          <a:xfrm>
            <a:off x="390349" y="1450099"/>
            <a:ext cx="7764823" cy="423863"/>
          </a:xfrm>
        </p:spPr>
        <p:txBody>
          <a:bodyPr/>
          <a:lstStyle/>
          <a:p>
            <a:r>
              <a:rPr lang="it-IT" sz="2800" dirty="0"/>
              <a:t>Corso Sicurezza e salute sui luoghi di lavoro</a:t>
            </a:r>
          </a:p>
        </p:txBody>
      </p:sp>
      <p:sp>
        <p:nvSpPr>
          <p:cNvPr id="4" name="Segnaposto testo 3">
            <a:extLst>
              <a:ext uri="{FF2B5EF4-FFF2-40B4-BE49-F238E27FC236}">
                <a16:creationId xmlns:a16="http://schemas.microsoft.com/office/drawing/2014/main" id="{82CBC560-B4B4-489E-9584-E5B10BCE40FE}"/>
              </a:ext>
            </a:extLst>
          </p:cNvPr>
          <p:cNvSpPr>
            <a:spLocks noGrp="1"/>
          </p:cNvSpPr>
          <p:nvPr>
            <p:ph type="body" sz="quarter" idx="11"/>
          </p:nvPr>
        </p:nvSpPr>
        <p:spPr>
          <a:xfrm>
            <a:off x="409574" y="2182633"/>
            <a:ext cx="7875110" cy="546167"/>
          </a:xfrm>
        </p:spPr>
        <p:txBody>
          <a:bodyPr>
            <a:noAutofit/>
          </a:bodyPr>
          <a:lstStyle/>
          <a:p>
            <a:r>
              <a:rPr lang="it-IT" sz="2400" dirty="0"/>
              <a:t>Modulo 4 –  Il documento di valutazione dei rischi </a:t>
            </a:r>
          </a:p>
        </p:txBody>
      </p:sp>
      <p:sp>
        <p:nvSpPr>
          <p:cNvPr id="5" name="Segnaposto testo 4">
            <a:extLst>
              <a:ext uri="{FF2B5EF4-FFF2-40B4-BE49-F238E27FC236}">
                <a16:creationId xmlns:a16="http://schemas.microsoft.com/office/drawing/2014/main" id="{6BE2E339-A668-4EEA-8134-BDF2F24381C1}"/>
              </a:ext>
            </a:extLst>
          </p:cNvPr>
          <p:cNvSpPr>
            <a:spLocks noGrp="1"/>
          </p:cNvSpPr>
          <p:nvPr>
            <p:ph type="body" sz="quarter" idx="12"/>
          </p:nvPr>
        </p:nvSpPr>
        <p:spPr/>
        <p:txBody>
          <a:bodyPr>
            <a:noAutofit/>
          </a:bodyPr>
          <a:lstStyle/>
          <a:p>
            <a:r>
              <a:rPr lang="it-IT" dirty="0"/>
              <a:t>Dott. De Vito Pasquale</a:t>
            </a:r>
          </a:p>
        </p:txBody>
      </p:sp>
    </p:spTree>
    <p:extLst>
      <p:ext uri="{BB962C8B-B14F-4D97-AF65-F5344CB8AC3E}">
        <p14:creationId xmlns:p14="http://schemas.microsoft.com/office/powerpoint/2010/main" val="530072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lnSpcReduction="10000"/>
          </a:bodyPr>
          <a:lstStyle/>
          <a:p>
            <a:r>
              <a:rPr lang="it-IT" dirty="0"/>
              <a:t>Altre caratteristiche che deve avere il documento di valutazione dei rischi.</a:t>
            </a:r>
          </a:p>
          <a:p>
            <a:r>
              <a:rPr lang="it-IT" dirty="0"/>
              <a:t>L’art. 28 comma 2 alla lettera b recita:</a:t>
            </a:r>
          </a:p>
          <a:p>
            <a:r>
              <a:rPr lang="it-IT" dirty="0"/>
              <a:t>« l’indicazione delle misure di prevenzione e di protezione attuate e dei dispositivi di protezione individuali adottati, a seguito della valutazione di cui all’art. 17 comma 1 lettera a»</a:t>
            </a:r>
          </a:p>
          <a:p>
            <a:r>
              <a:rPr lang="it-IT" dirty="0"/>
              <a:t>Quindi a seguito della valutazione dei rischi, avendo dato loro un valore, dobbiamo indicare delle misure di prevenzione e di protezione, misure procedurali, misure preventive per ridurre al minimo rischio e, laddove non è possibile eliminare il rischio, bisogna indicare quali eventuali dispositivi di protezione individuali devono essere utilizzati dagli operatori per proteggersi dall’esposizione al quel determinato rischio.</a:t>
            </a:r>
          </a:p>
          <a:p>
            <a:endParaRPr lang="it-IT" dirty="0"/>
          </a:p>
          <a:p>
            <a:endParaRPr lang="it-IT" dirty="0"/>
          </a:p>
        </p:txBody>
      </p:sp>
    </p:spTree>
    <p:extLst>
      <p:ext uri="{BB962C8B-B14F-4D97-AF65-F5344CB8AC3E}">
        <p14:creationId xmlns:p14="http://schemas.microsoft.com/office/powerpoint/2010/main" val="94328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Altri contenuti fondamentali del documento di valutazione dei rischi sono indicati alla lettera c e d dell’art. 28 comma 2:</a:t>
            </a:r>
          </a:p>
          <a:p>
            <a:r>
              <a:rPr lang="it-IT" dirty="0"/>
              <a:t>« il programma delle misure ritenute opportune per garantire il miglioramento nel tempo dei livelli di sicurezza» </a:t>
            </a:r>
          </a:p>
          <a:p>
            <a:r>
              <a:rPr lang="it-IT" dirty="0"/>
              <a:t>«l’individuazione delle procedure per l’attuazione delle misure da realizzare, nonché dei ruoli dell’organizzazione aziendale che vi debbono provvedere, a cui devono essere assegnati unicamente soggetti in possesso di adeguate competenze e poteri»</a:t>
            </a:r>
          </a:p>
          <a:p>
            <a:endParaRPr lang="it-IT" dirty="0"/>
          </a:p>
        </p:txBody>
      </p:sp>
    </p:spTree>
    <p:extLst>
      <p:ext uri="{BB962C8B-B14F-4D97-AF65-F5344CB8AC3E}">
        <p14:creationId xmlns:p14="http://schemas.microsoft.com/office/powerpoint/2010/main" val="199123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Il Documento di valutazione dei rischi deve quindi contenere   obbligatoriamente un </a:t>
            </a:r>
            <a:r>
              <a:rPr lang="it-IT" b="1" dirty="0"/>
              <a:t>programma di miglioramento</a:t>
            </a:r>
            <a:r>
              <a:rPr lang="it-IT" dirty="0"/>
              <a:t>.</a:t>
            </a:r>
          </a:p>
          <a:p>
            <a:r>
              <a:rPr lang="it-IT" dirty="0"/>
              <a:t>Il miglioramento è una misura che, seppure l’azienda è già a norma, la aiuta a migliorare nel tempo il livello di sicurezza.</a:t>
            </a:r>
          </a:p>
          <a:p>
            <a:r>
              <a:rPr lang="it-IT" dirty="0"/>
              <a:t>Bisogna inoltre indicare chi deve provvedere al piano della misura di miglioramento e quali poteri deve avere questa persona.</a:t>
            </a:r>
          </a:p>
          <a:p>
            <a:r>
              <a:rPr lang="it-IT" dirty="0"/>
              <a:t>Un miglioramento può essere un corso di formazione per i lavoratori, una certificazione sulla sicurezza sul lavoro, ecc.. </a:t>
            </a:r>
          </a:p>
          <a:p>
            <a:endParaRPr lang="it-IT" dirty="0"/>
          </a:p>
          <a:p>
            <a:endParaRPr lang="it-IT" dirty="0"/>
          </a:p>
        </p:txBody>
      </p:sp>
    </p:spTree>
    <p:extLst>
      <p:ext uri="{BB962C8B-B14F-4D97-AF65-F5344CB8AC3E}">
        <p14:creationId xmlns:p14="http://schemas.microsoft.com/office/powerpoint/2010/main" val="3579314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Alla lettera e l’art. 28 comma 2 dice che il documento di valutazione dei rischi deve contenere:</a:t>
            </a:r>
          </a:p>
          <a:p>
            <a:r>
              <a:rPr lang="it-IT" dirty="0"/>
              <a:t>«l’indicazione del nominativo del responsabile del servizio di prevenzione e protezione, del rappresentante dei lavoratori per la sicurezza o di quello territoriale e del medico competente che ha partecipato alla valutazione dei rischi» </a:t>
            </a:r>
          </a:p>
          <a:p>
            <a:endParaRPr lang="it-IT" dirty="0"/>
          </a:p>
          <a:p>
            <a:endParaRPr lang="it-IT" dirty="0"/>
          </a:p>
        </p:txBody>
      </p:sp>
    </p:spTree>
    <p:extLst>
      <p:ext uri="{BB962C8B-B14F-4D97-AF65-F5344CB8AC3E}">
        <p14:creationId xmlns:p14="http://schemas.microsoft.com/office/powerpoint/2010/main" val="2662792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Alla lettera f l’art. 28 comma 2 dice che il documento di valutazione dei rischi deve contenere:</a:t>
            </a:r>
          </a:p>
          <a:p>
            <a:r>
              <a:rPr lang="it-IT" dirty="0"/>
              <a:t>« l’individuazione delle mansioni che eventualmente espongono i lavoratori a rischi specifici che richiedono una riconosciuta capacità professionale, specifica esperienza, adeguata formazione e addestramento»</a:t>
            </a:r>
          </a:p>
          <a:p>
            <a:r>
              <a:rPr lang="it-IT" dirty="0"/>
              <a:t>La valutazione dei rischi viene effettuata per gruppi omogenei di lavoratori, o per fasi di lavoro. Per ciascun gruppo di lavoratori o per ciascuna fase di lavoro bisogna indicare se per quella fase, o per quel gruppo di lavoro, è richiesta una specifica esperienza, un’adeguata formazione e addestramento.</a:t>
            </a:r>
          </a:p>
          <a:p>
            <a:endParaRPr lang="it-IT" dirty="0"/>
          </a:p>
        </p:txBody>
      </p:sp>
    </p:spTree>
    <p:extLst>
      <p:ext uri="{BB962C8B-B14F-4D97-AF65-F5344CB8AC3E}">
        <p14:creationId xmlns:p14="http://schemas.microsoft.com/office/powerpoint/2010/main" val="1199388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L’art 28 comma 3 recita:</a:t>
            </a:r>
          </a:p>
          <a:p>
            <a:r>
              <a:rPr lang="it-IT" dirty="0"/>
              <a:t>« il contenuto del documento di cui al comma 2 deve altresì rispettare le indicazioni previste dalle specifiche norme sulla valutazione dei rischi contenute nei successivi titoli del presente decreto»</a:t>
            </a:r>
          </a:p>
          <a:p>
            <a:r>
              <a:rPr lang="it-IT" dirty="0"/>
              <a:t>Il decreto 81/08 è composto da una serie di titoli, il primo titolo è di carattere generale, dal secondo in poi si esaminano diverse categorie di rischio. </a:t>
            </a:r>
          </a:p>
          <a:p>
            <a:r>
              <a:rPr lang="it-IT" dirty="0"/>
              <a:t>In ciascuno di questi titoli sono indicati dei metodi da utilizzare per valutare i rischi riferibili a quello specifico titolo.</a:t>
            </a:r>
          </a:p>
        </p:txBody>
      </p:sp>
    </p:spTree>
    <p:extLst>
      <p:ext uri="{BB962C8B-B14F-4D97-AF65-F5344CB8AC3E}">
        <p14:creationId xmlns:p14="http://schemas.microsoft.com/office/powerpoint/2010/main" val="1677505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Il comma 3 bis:</a:t>
            </a:r>
          </a:p>
          <a:p>
            <a:r>
              <a:rPr lang="it-IT" dirty="0"/>
              <a:t>« In caso di costituzione di nuova impresa, il datore di lavoro è tenuto ad effettuare immediatamente la valutazione dei rischi elaborando il relativo documento entro novanta giorni dalla data di inizio della propria attività. Anche in caso di costituzione di nuova impresa, il datore di lavoro deve comunque dare immediata evidenza, attraverso idonea documentazione, dell’adempimento degli obblighi di cui al comma 2, lettere b)c)d) e) e f), e al comma 3, e immediata comunicazione al rappresentante dei lavoratori per la sicurezza. A tale documentazione accede, su richiesta, il rappresentante dei lavoratori per la sicurezza»</a:t>
            </a:r>
          </a:p>
        </p:txBody>
      </p:sp>
    </p:spTree>
    <p:extLst>
      <p:ext uri="{BB962C8B-B14F-4D97-AF65-F5344CB8AC3E}">
        <p14:creationId xmlns:p14="http://schemas.microsoft.com/office/powerpoint/2010/main" val="941078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Il comma 3 bis va a normare la tempistica entro la quale il documento di valutazione dei rischi deve essere redatto.</a:t>
            </a:r>
          </a:p>
          <a:p>
            <a:r>
              <a:rPr lang="it-IT" dirty="0"/>
              <a:t>Il comma 3 bis dice che la </a:t>
            </a:r>
            <a:r>
              <a:rPr lang="it-IT" b="1" dirty="0"/>
              <a:t>valutazione dei rischi va elaborata immediatamente</a:t>
            </a:r>
            <a:r>
              <a:rPr lang="it-IT" dirty="0"/>
              <a:t> e bisogna dare immediata evidenza di alcune attività, tra cui la programmazione delle misure di prevenzione e protezione e miglioramento.</a:t>
            </a:r>
          </a:p>
          <a:p>
            <a:r>
              <a:rPr lang="it-IT" dirty="0"/>
              <a:t>Sono attività che vanno svolte prima di aprire l’attività, la sicurezza va progettata a priori tenendo conto dei rischi sulla salute e sicurezza dei lavoratori.</a:t>
            </a:r>
          </a:p>
          <a:p>
            <a:r>
              <a:rPr lang="it-IT" dirty="0"/>
              <a:t>Solo il documento prodotto a seguito della valutazione dei rischi può essere realizzato entro novanta giorni dalla data di inizio della propria attività.</a:t>
            </a:r>
          </a:p>
        </p:txBody>
      </p:sp>
    </p:spTree>
    <p:extLst>
      <p:ext uri="{BB962C8B-B14F-4D97-AF65-F5344CB8AC3E}">
        <p14:creationId xmlns:p14="http://schemas.microsoft.com/office/powerpoint/2010/main" val="3362349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46426"/>
            <a:ext cx="9143999" cy="396807"/>
          </a:xfrm>
        </p:spPr>
        <p:txBody>
          <a:bodyPr/>
          <a:lstStyle/>
          <a:p>
            <a:r>
              <a:rPr lang="it-IT" dirty="0"/>
              <a:t>Conclusioni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612000" y="806747"/>
            <a:ext cx="8114400" cy="4175156"/>
          </a:xfrm>
        </p:spPr>
        <p:txBody>
          <a:bodyPr>
            <a:normAutofit fontScale="92500"/>
          </a:bodyPr>
          <a:lstStyle/>
          <a:p>
            <a:r>
              <a:rPr lang="it-IT" dirty="0"/>
              <a:t>Abbiamo visto che il datore di lavoro ha l’ obbligo, non delegabile, di redigere il documento di valutazione dei rischi. </a:t>
            </a:r>
          </a:p>
          <a:p>
            <a:r>
              <a:rPr lang="it-IT" dirty="0"/>
              <a:t>Che ha una certa discrezionalità nella scelta di alcune metodiche ma è tenuto a rispettarne altre laddove sono state stabilite dalla normativa.</a:t>
            </a:r>
          </a:p>
          <a:p>
            <a:r>
              <a:rPr lang="it-IT" dirty="0"/>
              <a:t>Abbiamo visto alcune caratteristiche fondamentali che deve avere il documento di valutazione dei rischi.</a:t>
            </a:r>
          </a:p>
          <a:p>
            <a:r>
              <a:rPr lang="it-IT" dirty="0"/>
              <a:t>Il documento redatto al termine della valutazione dei rischi deve avere obbligatoriamente alcuni contenuti che lo rendono conformi alle indicazioni del D.lgs. 81/08.</a:t>
            </a:r>
          </a:p>
          <a:p>
            <a:r>
              <a:rPr lang="it-IT" dirty="0"/>
              <a:t>La semplice stesura del documento va fatta entro novanta giorni costituzione di nuova impresa, ma il procedimento concreto di valutazione deve essere effettuato immediatamente, meglio ancora, prima dell’inizio dell’attività lavorativa.</a:t>
            </a:r>
          </a:p>
        </p:txBody>
      </p:sp>
    </p:spTree>
    <p:extLst>
      <p:ext uri="{BB962C8B-B14F-4D97-AF65-F5344CB8AC3E}">
        <p14:creationId xmlns:p14="http://schemas.microsoft.com/office/powerpoint/2010/main" val="3666479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vert="horz" lIns="91440" tIns="45720" rIns="91440" bIns="45720" rtlCol="0" anchor="t">
            <a:noAutofit/>
          </a:bodyPr>
          <a:lstStyle/>
          <a:p>
            <a:r>
              <a:rPr lang="it-IT" dirty="0"/>
              <a:t>Contenuto e obiettivi del </a:t>
            </a:r>
            <a:r>
              <a:rPr lang="it-IT"/>
              <a:t>modulo 4</a:t>
            </a:r>
            <a:endParaRPr lang="it-IT" dirty="0"/>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vert="horz" lIns="91440" tIns="45720" rIns="91440" bIns="45720" rtlCol="0" anchor="t">
            <a:normAutofit/>
          </a:bodyPr>
          <a:lstStyle/>
          <a:p>
            <a:r>
              <a:rPr lang="it-IT" dirty="0"/>
              <a:t>Contenuto</a:t>
            </a:r>
          </a:p>
          <a:p>
            <a:r>
              <a:rPr lang="it-IT" sz="1800" b="0" i="0" u="none" strike="noStrike" baseline="0" dirty="0">
                <a:latin typeface="Arial" panose="020B0604020202020204" pitchFamily="34" charset="0"/>
              </a:rPr>
              <a:t>In questo modulo conosceremo il Documento di valutazione dei rischi (DVR).</a:t>
            </a:r>
            <a:endParaRPr lang="it-IT" dirty="0"/>
          </a:p>
          <a:p>
            <a:r>
              <a:rPr lang="it-IT" dirty="0"/>
              <a:t>Obiettivi e risultati attesi</a:t>
            </a:r>
          </a:p>
          <a:p>
            <a:pPr marR="0" algn="l"/>
            <a:r>
              <a:rPr lang="it-IT" sz="1800" b="0" i="0" u="none" strike="noStrike" baseline="0" dirty="0">
                <a:latin typeface="Arial" panose="020B0604020202020204" pitchFamily="34" charset="0"/>
              </a:rPr>
              <a:t>Il modulo si pone l'</a:t>
            </a:r>
            <a:r>
              <a:rPr lang="it-IT" sz="1800" b="1" i="1" u="none" strike="noStrike" baseline="0" dirty="0">
                <a:latin typeface="Arial" panose="020B0604020202020204" pitchFamily="34" charset="0"/>
              </a:rPr>
              <a:t>obiettivo </a:t>
            </a:r>
            <a:r>
              <a:rPr lang="it-IT" sz="1800" b="0" i="0" u="none" strike="noStrike" baseline="0" dirty="0">
                <a:latin typeface="Arial" panose="020B0604020202020204" pitchFamily="34" charset="0"/>
              </a:rPr>
              <a:t>far conoscere </a:t>
            </a:r>
            <a:r>
              <a:rPr lang="it-IT" sz="1800" dirty="0"/>
              <a:t>il documento di Valutazione dei rischi ,le sue caratteristiche e i contenuti fondamentali</a:t>
            </a:r>
            <a:r>
              <a:rPr lang="it-IT" sz="1800" b="0" i="0" u="none" strike="noStrike" baseline="0" dirty="0">
                <a:latin typeface="Arial" panose="020B0604020202020204" pitchFamily="34" charset="0"/>
              </a:rPr>
              <a:t>.</a:t>
            </a:r>
          </a:p>
          <a:p>
            <a:pPr marR="0" algn="l"/>
            <a:r>
              <a:rPr lang="it-IT" sz="1800" b="0" i="0" u="none" strike="noStrike" baseline="0" dirty="0">
                <a:latin typeface="Arial" panose="020B0604020202020204" pitchFamily="34" charset="0"/>
              </a:rPr>
              <a:t>I </a:t>
            </a:r>
            <a:r>
              <a:rPr lang="it-IT" sz="1800" b="1" i="0" u="none" strike="noStrike" baseline="0" dirty="0">
                <a:latin typeface="Arial" panose="020B0604020202020204" pitchFamily="34" charset="0"/>
              </a:rPr>
              <a:t>risultati attesi</a:t>
            </a:r>
            <a:r>
              <a:rPr lang="it-IT" sz="1800" b="0" i="0" u="none" strike="noStrike" baseline="0" dirty="0">
                <a:latin typeface="Arial" panose="020B0604020202020204" pitchFamily="34" charset="0"/>
              </a:rPr>
              <a:t>: Gli studenti dovranno essere in grado di indicare, al termine del modulo, tutte le caratteristiche obbligatorie e fondamentali di un Documento di Valutazione dei Rischi, che lo rendono conforme alle indicazioni del </a:t>
            </a:r>
            <a:r>
              <a:rPr lang="it-IT" sz="1800" b="0" i="0" u="none" strike="noStrike" baseline="0" dirty="0" err="1">
                <a:latin typeface="Arial" panose="020B0604020202020204" pitchFamily="34" charset="0"/>
              </a:rPr>
              <a:t>D.Lgs.</a:t>
            </a:r>
            <a:r>
              <a:rPr lang="it-IT" sz="1800" b="0" i="0" u="none" strike="noStrike" baseline="0" dirty="0">
                <a:latin typeface="Arial" panose="020B0604020202020204" pitchFamily="34" charset="0"/>
              </a:rPr>
              <a:t> 81/08.</a:t>
            </a:r>
            <a:endParaRPr lang="it-IT" dirty="0"/>
          </a:p>
        </p:txBody>
      </p:sp>
    </p:spTree>
    <p:extLst>
      <p:ext uri="{BB962C8B-B14F-4D97-AF65-F5344CB8AC3E}">
        <p14:creationId xmlns:p14="http://schemas.microsoft.com/office/powerpoint/2010/main" val="258579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lnSpcReduction="10000"/>
          </a:bodyPr>
          <a:lstStyle/>
          <a:p>
            <a:pPr>
              <a:lnSpc>
                <a:spcPct val="100000"/>
              </a:lnSpc>
            </a:pPr>
            <a:r>
              <a:rPr lang="it-IT" dirty="0"/>
              <a:t>Il Documento di Valutazione dei Rischi (DVR) è un documento che individua i possibili rischi presenti in un luogo di lavoro e serve ad analizzare, valutare e cercare di prevenire le situazioni di pericolo per i lavoratori.</a:t>
            </a:r>
          </a:p>
          <a:p>
            <a:pPr>
              <a:lnSpc>
                <a:spcPct val="100000"/>
              </a:lnSpc>
            </a:pPr>
            <a:r>
              <a:rPr lang="it-IT" dirty="0"/>
              <a:t>A seguito della valutazione dei rischi, infatti, viene attuato un preciso piano di prevenzione e protezione con l’obiettivo di eliminare, o quantomeno ridurre, le probabilità di situazioni pericolose.</a:t>
            </a:r>
          </a:p>
          <a:p>
            <a:pPr>
              <a:lnSpc>
                <a:spcPct val="100000"/>
              </a:lnSpc>
            </a:pPr>
            <a:r>
              <a:rPr lang="it-IT" dirty="0"/>
              <a:t>Chi redige il DVR? Il responsabile del DVR è il Datore di Lavoro: egli non può delegare questa attività ma, in ogni caso, può decidere di affidarsi a un tecnico specializzato nel campo della sicurezza sul lavoro per una consulenza mirata.</a:t>
            </a:r>
          </a:p>
          <a:p>
            <a:endParaRPr lang="it-IT" dirty="0"/>
          </a:p>
        </p:txBody>
      </p:sp>
    </p:spTree>
    <p:extLst>
      <p:ext uri="{BB962C8B-B14F-4D97-AF65-F5344CB8AC3E}">
        <p14:creationId xmlns:p14="http://schemas.microsoft.com/office/powerpoint/2010/main" val="366647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L’art. 28 del comma 2 del T.U. sulla sicurezza sul lavoro recita:</a:t>
            </a:r>
          </a:p>
          <a:p>
            <a:r>
              <a:rPr lang="it-IT" dirty="0"/>
              <a:t>«il documento di cui all’art. 17,comma 1, lettera a (il DVR), redatto a conclusione della valutazione può essere tenuto, nel rispetto delle previsioni di cui all’art. 53 del decreto, su supporto informatico e, deve essere munito, anche tramite le procedure applicabili ai supporti informatici di cui all’art. 53, di data certa o attestata dalla sottoscrizione del documento medesimo da parte del datore di lavoro, nonché, ai soli fini della prova della data, dalla sottoscrizione del responsabile del servizio di prevenzione e protezione, del rappresentante dei lavoratori per la sicurezza e del medico competente, ove nominato.. »</a:t>
            </a:r>
          </a:p>
        </p:txBody>
      </p:sp>
    </p:spTree>
    <p:extLst>
      <p:ext uri="{BB962C8B-B14F-4D97-AF65-F5344CB8AC3E}">
        <p14:creationId xmlns:p14="http://schemas.microsoft.com/office/powerpoint/2010/main" val="22933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DVR: LA DATA CERTA</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fontScale="92500" lnSpcReduction="10000"/>
          </a:bodyPr>
          <a:lstStyle/>
          <a:p>
            <a:r>
              <a:rPr lang="it-IT" dirty="0"/>
              <a:t>Il Documento di Valutazione dei rischi quindi deve avere </a:t>
            </a:r>
            <a:r>
              <a:rPr lang="it-IT" b="1" dirty="0"/>
              <a:t>data certa</a:t>
            </a:r>
            <a:r>
              <a:rPr lang="it-IT" dirty="0"/>
              <a:t>.</a:t>
            </a:r>
          </a:p>
          <a:p>
            <a:r>
              <a:rPr lang="it-IT" dirty="0"/>
              <a:t>Un documento di valutazione dei rischi senza data certa non è un documento valido.</a:t>
            </a:r>
          </a:p>
          <a:p>
            <a:r>
              <a:rPr lang="it-IT" dirty="0"/>
              <a:t>Come si può attestare la data certa di un Documento di valutazione dei rischi?</a:t>
            </a:r>
          </a:p>
          <a:p>
            <a:pPr marL="342900" indent="-342900">
              <a:buFontTx/>
              <a:buChar char="-"/>
            </a:pPr>
            <a:r>
              <a:rPr lang="it-IT" dirty="0"/>
              <a:t>Con procedure informatiche, ad es. attraverso il servizio di posta elettronica certificata (PEC).</a:t>
            </a:r>
          </a:p>
          <a:p>
            <a:r>
              <a:rPr lang="it-IT" dirty="0"/>
              <a:t>Il documento in formato pdf dovrà riportare in testata le seguenti informazioni:</a:t>
            </a:r>
          </a:p>
          <a:p>
            <a:r>
              <a:rPr lang="it-IT" dirty="0"/>
              <a:t>Il presente documento è costituito da n. ….. pagine numerate escluso la presente testata ed oltre gli allegati</a:t>
            </a:r>
          </a:p>
          <a:p>
            <a:r>
              <a:rPr lang="it-IT" dirty="0"/>
              <a:t>Data di stesura: …./…./……., oppure Revisione n. ….. del …./…./…….</a:t>
            </a:r>
          </a:p>
          <a:p>
            <a:r>
              <a:rPr lang="it-IT" dirty="0"/>
              <a:t>Si appone la data certa per mezzo di invio </a:t>
            </a:r>
            <a:r>
              <a:rPr lang="it-IT" dirty="0" err="1"/>
              <a:t>pec</a:t>
            </a:r>
            <a:r>
              <a:rPr lang="it-IT" dirty="0"/>
              <a:t> del …./…./…….</a:t>
            </a:r>
          </a:p>
          <a:p>
            <a:endParaRPr lang="it-IT" dirty="0"/>
          </a:p>
        </p:txBody>
      </p:sp>
    </p:spTree>
    <p:extLst>
      <p:ext uri="{BB962C8B-B14F-4D97-AF65-F5344CB8AC3E}">
        <p14:creationId xmlns:p14="http://schemas.microsoft.com/office/powerpoint/2010/main" val="3830985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DVR: LA DATA CERTA</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pPr marL="342900" indent="-342900">
              <a:buFontTx/>
              <a:buChar char="-"/>
            </a:pPr>
            <a:r>
              <a:rPr lang="it-IT" dirty="0"/>
              <a:t>La data certa si può attestare con la firma congiunta di una serie di figure sul documento di valutazione dei rischi. Queste figure sono:</a:t>
            </a:r>
          </a:p>
          <a:p>
            <a:r>
              <a:rPr lang="it-IT" dirty="0"/>
              <a:t>1. Il Datore di Lavoro</a:t>
            </a:r>
          </a:p>
          <a:p>
            <a:r>
              <a:rPr lang="it-IT" dirty="0"/>
              <a:t>2. Il Responsabile del Servizio di Prevenzione e Protezione</a:t>
            </a:r>
          </a:p>
          <a:p>
            <a:r>
              <a:rPr lang="it-IT" dirty="0"/>
              <a:t>3. Il Rappresentante dei Lavoratori per la Sicurezza</a:t>
            </a:r>
          </a:p>
          <a:p>
            <a:r>
              <a:rPr lang="it-IT" dirty="0"/>
              <a:t>4. Il Medico competente</a:t>
            </a:r>
          </a:p>
          <a:p>
            <a:r>
              <a:rPr lang="it-IT" dirty="0"/>
              <a:t>E’ probabilmente questo il metodo più semplice per attestare la data certa sul documento di valutazione dei rischi.</a:t>
            </a:r>
          </a:p>
          <a:p>
            <a:pPr marL="342900" indent="-342900">
              <a:buFontTx/>
              <a:buChar char="-"/>
            </a:pPr>
            <a:endParaRPr lang="it-IT" dirty="0"/>
          </a:p>
          <a:p>
            <a:endParaRPr lang="it-IT" dirty="0"/>
          </a:p>
        </p:txBody>
      </p:sp>
    </p:spTree>
    <p:extLst>
      <p:ext uri="{BB962C8B-B14F-4D97-AF65-F5344CB8AC3E}">
        <p14:creationId xmlns:p14="http://schemas.microsoft.com/office/powerpoint/2010/main" val="3322737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DVR: LA DATA CERTA</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Altre modalità di apposizione della data certa sono:</a:t>
            </a:r>
          </a:p>
          <a:p>
            <a:r>
              <a:rPr lang="it-IT" dirty="0"/>
              <a:t>- Apposizione di autentica dal Notaio o Pubblico Ufficiale;</a:t>
            </a:r>
          </a:p>
          <a:p>
            <a:r>
              <a:rPr lang="it-IT" dirty="0"/>
              <a:t>- Registrazione presso l’ufficio Registro dell’Agenzia delle Entrate;</a:t>
            </a:r>
          </a:p>
          <a:p>
            <a:r>
              <a:rPr lang="it-IT" dirty="0"/>
              <a:t>- Marca Temporale su un documento informatico firmato digitalmente;</a:t>
            </a:r>
          </a:p>
          <a:p>
            <a:r>
              <a:rPr lang="it-IT" dirty="0"/>
              <a:t>- Spedizione del DVR a mezzo di Raccomandata Senza Busta cartacea con Avviso di Ricevimento allo stesso mittente;</a:t>
            </a:r>
          </a:p>
        </p:txBody>
      </p:sp>
    </p:spTree>
    <p:extLst>
      <p:ext uri="{BB962C8B-B14F-4D97-AF65-F5344CB8AC3E}">
        <p14:creationId xmlns:p14="http://schemas.microsoft.com/office/powerpoint/2010/main" val="428842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L’art. 28 comma 2 indica altre caratteristiche che deve contenere il Documento di Valutazione dei rischi:</a:t>
            </a:r>
          </a:p>
          <a:p>
            <a:r>
              <a:rPr lang="it-IT" dirty="0"/>
              <a:t>« Una relazione sulla valutazione di tutti i rischi per la sicurezza e la salute durante l’attività lavorativa, nella quale siano specificati i criteri adottati per la valutazione della stessa. La scelta dei criteri di redazione del documento è rimessa al datore di lavoro, che vi provvede con criteri di semplicità, brevità e comprensibilità, in modo da garantirne la completezza e l’idoneità quale strumento operativo di pianificazione degli interventi aziendali e di prevenzione»</a:t>
            </a:r>
          </a:p>
          <a:p>
            <a:endParaRPr lang="it-IT" dirty="0"/>
          </a:p>
          <a:p>
            <a:endParaRPr lang="it-IT" dirty="0"/>
          </a:p>
        </p:txBody>
      </p:sp>
    </p:spTree>
    <p:extLst>
      <p:ext uri="{BB962C8B-B14F-4D97-AF65-F5344CB8AC3E}">
        <p14:creationId xmlns:p14="http://schemas.microsoft.com/office/powerpoint/2010/main" val="154345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testo 6">
            <a:extLst>
              <a:ext uri="{FF2B5EF4-FFF2-40B4-BE49-F238E27FC236}">
                <a16:creationId xmlns:a16="http://schemas.microsoft.com/office/drawing/2014/main" id="{2DFEF938-05FF-47D3-90A8-B1505D4EDFAE}"/>
              </a:ext>
            </a:extLst>
          </p:cNvPr>
          <p:cNvSpPr>
            <a:spLocks noGrp="1"/>
          </p:cNvSpPr>
          <p:nvPr>
            <p:ph type="body" sz="quarter" idx="10"/>
          </p:nvPr>
        </p:nvSpPr>
        <p:spPr>
          <a:xfrm>
            <a:off x="0" y="217626"/>
            <a:ext cx="9143999" cy="396807"/>
          </a:xfrm>
        </p:spPr>
        <p:txBody>
          <a:bodyPr/>
          <a:lstStyle/>
          <a:p>
            <a:r>
              <a:rPr lang="it-IT" dirty="0"/>
              <a:t>IL DOCUMENTO DI VALUTAZIONE DEI RISCHI</a:t>
            </a:r>
          </a:p>
        </p:txBody>
      </p:sp>
      <p:sp>
        <p:nvSpPr>
          <p:cNvPr id="8" name="Segnaposto testo 7">
            <a:extLst>
              <a:ext uri="{FF2B5EF4-FFF2-40B4-BE49-F238E27FC236}">
                <a16:creationId xmlns:a16="http://schemas.microsoft.com/office/drawing/2014/main" id="{5A179CF1-A2F5-45D5-970A-5ED4CFBE2B8F}"/>
              </a:ext>
            </a:extLst>
          </p:cNvPr>
          <p:cNvSpPr>
            <a:spLocks noGrp="1"/>
          </p:cNvSpPr>
          <p:nvPr>
            <p:ph type="body" sz="quarter" idx="11"/>
          </p:nvPr>
        </p:nvSpPr>
        <p:spPr>
          <a:xfrm>
            <a:off x="518400" y="806747"/>
            <a:ext cx="8208000" cy="4175156"/>
          </a:xfrm>
        </p:spPr>
        <p:txBody>
          <a:bodyPr>
            <a:normAutofit/>
          </a:bodyPr>
          <a:lstStyle/>
          <a:p>
            <a:r>
              <a:rPr lang="it-IT" dirty="0"/>
              <a:t>La valutazione dei rischi deve contenere quindi una </a:t>
            </a:r>
            <a:r>
              <a:rPr lang="it-IT" b="1" dirty="0"/>
              <a:t>relazione</a:t>
            </a:r>
            <a:r>
              <a:rPr lang="it-IT" dirty="0"/>
              <a:t> sulla valutazione di tutti i rischi, ma bisogna anche indicare i </a:t>
            </a:r>
            <a:r>
              <a:rPr lang="it-IT" b="1" dirty="0"/>
              <a:t>criteri</a:t>
            </a:r>
            <a:r>
              <a:rPr lang="it-IT" dirty="0"/>
              <a:t> utilizzati per valutare questi rischi.</a:t>
            </a:r>
          </a:p>
          <a:p>
            <a:r>
              <a:rPr lang="it-IT" dirty="0"/>
              <a:t>Valutare i rischi non significa solo identificarli ma anche dargli un </a:t>
            </a:r>
            <a:r>
              <a:rPr lang="it-IT" b="1" dirty="0"/>
              <a:t>valore</a:t>
            </a:r>
            <a:r>
              <a:rPr lang="it-IT" dirty="0"/>
              <a:t> legato alla probabilità di insorgenza di quel rischio e la gravità che questo comporta.</a:t>
            </a:r>
          </a:p>
          <a:p>
            <a:r>
              <a:rPr lang="it-IT" dirty="0"/>
              <a:t>La scelta dei criteri è rimessa al datore di lavoro.</a:t>
            </a:r>
          </a:p>
          <a:p>
            <a:r>
              <a:rPr lang="it-IT" dirty="0"/>
              <a:t>Naturalmente la scelta dei criteri è rimessa al datore di lavoro laddove non ci sono dei criteri stabiliti per legge. Nel momento in cui i criteri sono stabiliti per legge il datore di lavoro deve utilizzare quelli indicati dalla legge stessa.</a:t>
            </a:r>
          </a:p>
          <a:p>
            <a:endParaRPr lang="it-IT" dirty="0"/>
          </a:p>
          <a:p>
            <a:endParaRPr lang="it-IT" dirty="0"/>
          </a:p>
        </p:txBody>
      </p:sp>
    </p:spTree>
    <p:extLst>
      <p:ext uri="{BB962C8B-B14F-4D97-AF65-F5344CB8AC3E}">
        <p14:creationId xmlns:p14="http://schemas.microsoft.com/office/powerpoint/2010/main" val="15767730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cfa3b11eba515a8dd61ad331422b1f5ce7b746"/>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2379</TotalTime>
  <Words>1779</Words>
  <Application>Microsoft Office PowerPoint</Application>
  <PresentationFormat>Presentazione su schermo (16:9)</PresentationFormat>
  <Paragraphs>86</Paragraphs>
  <Slides>18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Augusto</dc:creator>
  <cp:lastModifiedBy>antomele85@gmail.com</cp:lastModifiedBy>
  <cp:revision>132</cp:revision>
  <cp:lastPrinted>2018-11-26T09:46:50Z</cp:lastPrinted>
  <dcterms:created xsi:type="dcterms:W3CDTF">2018-11-21T16:46:23Z</dcterms:created>
  <dcterms:modified xsi:type="dcterms:W3CDTF">2022-07-27T10:35:51Z</dcterms:modified>
</cp:coreProperties>
</file>