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74" r:id="rId2"/>
    <p:sldId id="278" r:id="rId3"/>
    <p:sldId id="275" r:id="rId4"/>
    <p:sldId id="303" r:id="rId5"/>
    <p:sldId id="279" r:id="rId6"/>
    <p:sldId id="280" r:id="rId7"/>
    <p:sldId id="281" r:id="rId8"/>
    <p:sldId id="282" r:id="rId9"/>
    <p:sldId id="283" r:id="rId10"/>
    <p:sldId id="284" r:id="rId11"/>
    <p:sldId id="287" r:id="rId12"/>
    <p:sldId id="285" r:id="rId13"/>
    <p:sldId id="288" r:id="rId14"/>
    <p:sldId id="289" r:id="rId15"/>
    <p:sldId id="290" r:id="rId16"/>
    <p:sldId id="291" r:id="rId17"/>
    <p:sldId id="293" r:id="rId18"/>
    <p:sldId id="294" r:id="rId19"/>
    <p:sldId id="300" r:id="rId20"/>
    <p:sldId id="295" r:id="rId21"/>
    <p:sldId id="301" r:id="rId22"/>
    <p:sldId id="296" r:id="rId23"/>
    <p:sldId id="297" r:id="rId24"/>
    <p:sldId id="302" r:id="rId25"/>
    <p:sldId id="298" r:id="rId26"/>
    <p:sldId id="299" r:id="rId27"/>
    <p:sldId id="265" r:id="rId28"/>
  </p:sldIdLst>
  <p:sldSz cx="9144000" cy="5143500" type="screen16x9"/>
  <p:notesSz cx="6858000" cy="9144000"/>
  <p:custDataLst>
    <p:tags r:id="rId29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E3F3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71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lezione di presen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slide1.jpg">
            <a:extLst>
              <a:ext uri="{FF2B5EF4-FFF2-40B4-BE49-F238E27FC236}">
                <a16:creationId xmlns:a16="http://schemas.microsoft.com/office/drawing/2014/main" id="{9E2E0303-06EA-4940-8646-7DB6577B99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CC26B955-35C6-4FA5-AACE-DC521EB9C59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349" y="1450099"/>
            <a:ext cx="7202323" cy="423863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it-IT" sz="2600" b="1" i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Nome dell’ insegnamento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23BFAF25-8E30-401F-B00D-F0DFA0981C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9574" y="2182633"/>
            <a:ext cx="6237167" cy="724527"/>
          </a:xfrm>
        </p:spPr>
        <p:txBody>
          <a:bodyPr>
            <a:normAutofit/>
          </a:bodyPr>
          <a:lstStyle>
            <a:lvl1pPr marL="0" indent="0">
              <a:buNone/>
              <a:defRPr sz="26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Numero e Titolo del Modulo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414D26A2-214D-48D2-8F95-E3161711BFA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9575" y="3026215"/>
            <a:ext cx="5367338" cy="402918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Nome Docente</a:t>
            </a:r>
          </a:p>
        </p:txBody>
      </p:sp>
    </p:spTree>
    <p:extLst>
      <p:ext uri="{BB962C8B-B14F-4D97-AF65-F5344CB8AC3E}">
        <p14:creationId xmlns:p14="http://schemas.microsoft.com/office/powerpoint/2010/main" val="78544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l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slide1.jpg">
            <a:extLst>
              <a:ext uri="{FF2B5EF4-FFF2-40B4-BE49-F238E27FC236}">
                <a16:creationId xmlns:a16="http://schemas.microsoft.com/office/drawing/2014/main" id="{9E2E0303-06EA-4940-8646-7DB6577B99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23BFAF25-8E30-401F-B00D-F0DFA0981C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9575" y="1982187"/>
            <a:ext cx="5367338" cy="712787"/>
          </a:xfrm>
        </p:spPr>
        <p:txBody>
          <a:bodyPr>
            <a:normAutofit/>
          </a:bodyPr>
          <a:lstStyle>
            <a:lvl1pPr marL="0" indent="0">
              <a:buNone/>
              <a:defRPr sz="26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414D26A2-214D-48D2-8F95-E3161711BFA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9575" y="2814169"/>
            <a:ext cx="5367338" cy="332628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Nome Docente</a:t>
            </a:r>
          </a:p>
        </p:txBody>
      </p:sp>
    </p:spTree>
    <p:extLst>
      <p:ext uri="{BB962C8B-B14F-4D97-AF65-F5344CB8AC3E}">
        <p14:creationId xmlns:p14="http://schemas.microsoft.com/office/powerpoint/2010/main" val="419927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CF7C32F-6A10-4BF0-8DF7-07DE802937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1349" y="246427"/>
            <a:ext cx="8841302" cy="428338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qui il testo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E847D7B1-3177-498A-9375-0C3D3C6877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5004" y="4293381"/>
            <a:ext cx="681070" cy="68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3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CF7C32F-6A10-4BF0-8DF7-07DE802937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1349" y="246426"/>
            <a:ext cx="8841302" cy="396807"/>
          </a:xfrm>
        </p:spPr>
        <p:txBody>
          <a:bodyPr>
            <a:noAutofit/>
          </a:bodyPr>
          <a:lstStyle>
            <a:lvl1pPr marL="0" indent="0" algn="ctr">
              <a:buNone/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qui l’eventuale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2998E8-7813-43AF-94FE-8B095BDA274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0813" y="806747"/>
            <a:ext cx="8842375" cy="4175156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</a:lstStyle>
          <a:p>
            <a:pPr lvl="0"/>
            <a:r>
              <a:rPr lang="it-IT" dirty="0"/>
              <a:t>Inserire testo</a:t>
            </a:r>
          </a:p>
        </p:txBody>
      </p:sp>
    </p:spTree>
    <p:extLst>
      <p:ext uri="{BB962C8B-B14F-4D97-AF65-F5344CB8AC3E}">
        <p14:creationId xmlns:p14="http://schemas.microsoft.com/office/powerpoint/2010/main" val="97538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CF7C32F-6A10-4BF0-8DF7-07DE802937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3410" y="194346"/>
            <a:ext cx="7397180" cy="455193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qui il testo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E847D7B1-3177-498A-9375-0C3D3C6877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1581" y="194346"/>
            <a:ext cx="681070" cy="685672"/>
          </a:xfrm>
          <a:prstGeom prst="rect">
            <a:avLst/>
          </a:prstGeom>
        </p:spPr>
      </p:pic>
      <p:sp>
        <p:nvSpPr>
          <p:cNvPr id="4" name="Rectangle 7">
            <a:extLst>
              <a:ext uri="{FF2B5EF4-FFF2-40B4-BE49-F238E27FC236}">
                <a16:creationId xmlns:a16="http://schemas.microsoft.com/office/drawing/2014/main" id="{9D522739-B5B1-42D9-9558-449346D666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893469"/>
            <a:ext cx="9144000" cy="250031"/>
          </a:xfrm>
          <a:prstGeom prst="rect">
            <a:avLst/>
          </a:prstGeom>
          <a:solidFill>
            <a:srgbClr val="B1001E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it-IT" altLang="it-IT" sz="18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16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47F4DEE-B01F-4D55-ADAD-2BF8FE33B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3ED305-A06B-450E-B1D6-223088583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AC0899-0871-4C1E-84DD-5CCD77F5A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A5747-5E6E-4BED-92E3-16C79C994750}" type="datetimeFigureOut">
              <a:rPr lang="it-IT" smtClean="0"/>
              <a:pPr/>
              <a:t>27/07/2022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5B9AB2-5D3F-43B1-86DF-40989D2ED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2388B-0268-46E5-8427-84CD1E4E0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EA422-122F-44EC-A98A-692CFD66D6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47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6" r:id="rId2"/>
    <p:sldLayoutId id="2147483675" r:id="rId3"/>
    <p:sldLayoutId id="2147483688" r:id="rId4"/>
    <p:sldLayoutId id="2147483687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AAF64F6-7D33-49A4-975E-0473711D23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0349" y="1450099"/>
            <a:ext cx="7764823" cy="423863"/>
          </a:xfrm>
        </p:spPr>
        <p:txBody>
          <a:bodyPr/>
          <a:lstStyle/>
          <a:p>
            <a:r>
              <a:rPr lang="it-IT" sz="2800" dirty="0"/>
              <a:t>Corso Sicurezza e salute sui luoghi di lavoro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CBC560-B4B4-489E-9584-E5B10BCE40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09574" y="2182633"/>
            <a:ext cx="7875110" cy="546167"/>
          </a:xfrm>
        </p:spPr>
        <p:txBody>
          <a:bodyPr>
            <a:noAutofit/>
          </a:bodyPr>
          <a:lstStyle/>
          <a:p>
            <a:r>
              <a:rPr lang="it-IT" sz="2400" dirty="0"/>
              <a:t>Modulo 5 –  La valutazione dei rischi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BE2E339-A668-4EEA-8134-BDF2F24381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it-IT" dirty="0"/>
              <a:t>Dott. De Vito Pasquale</a:t>
            </a:r>
          </a:p>
        </p:txBody>
      </p:sp>
    </p:spTree>
    <p:extLst>
      <p:ext uri="{BB962C8B-B14F-4D97-AF65-F5344CB8AC3E}">
        <p14:creationId xmlns:p14="http://schemas.microsoft.com/office/powerpoint/2010/main" val="530072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SCALA DELLE PROBABILITA’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Nella scala delle probabilità il valore 4 indica:</a:t>
            </a:r>
          </a:p>
          <a:p>
            <a:r>
              <a:rPr lang="it-IT" dirty="0"/>
              <a:t>un evento dannoso </a:t>
            </a:r>
            <a:r>
              <a:rPr lang="it-IT" b="1" dirty="0"/>
              <a:t>frequente, molto probabile</a:t>
            </a:r>
            <a:r>
              <a:rPr lang="it-IT" dirty="0"/>
              <a:t>, che si sono già verificati in passato altri fatti analoghi e che il suo verificarsi è praticamente dato per scontato; Il verificarsi non comporterebbe nessuna reazione di stupore;</a:t>
            </a:r>
          </a:p>
          <a:p>
            <a:r>
              <a:rPr lang="it-IT" dirty="0"/>
              <a:t>la situazione rilevata è direttamente correlata al verificarsi di un danno: sono rilevabili eventi tra i casi verificatisi.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6843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SCALA DELLE PROBABILITA’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Abbiamo definito così la scala delle probabilità con quattro diversi indici:</a:t>
            </a:r>
          </a:p>
          <a:p>
            <a:endParaRPr lang="it-IT" dirty="0"/>
          </a:p>
          <a:p>
            <a:pPr marL="457200" indent="-457200">
              <a:buAutoNum type="arabicPeriod"/>
            </a:pPr>
            <a:r>
              <a:rPr lang="it-IT" dirty="0"/>
              <a:t>IMPROBABILE</a:t>
            </a:r>
          </a:p>
          <a:p>
            <a:pPr marL="457200" indent="-457200">
              <a:buAutoNum type="arabicPeriod"/>
            </a:pPr>
            <a:r>
              <a:rPr lang="it-IT" dirty="0"/>
              <a:t>POSSIBILE</a:t>
            </a:r>
          </a:p>
          <a:p>
            <a:pPr marL="457200" indent="-457200">
              <a:buAutoNum type="arabicPeriod"/>
            </a:pPr>
            <a:r>
              <a:rPr lang="it-IT" dirty="0"/>
              <a:t>PROBABILE</a:t>
            </a:r>
          </a:p>
          <a:p>
            <a:pPr marL="457200" indent="-457200">
              <a:buAutoNum type="arabicPeriod"/>
            </a:pPr>
            <a:r>
              <a:rPr lang="it-IT" dirty="0"/>
              <a:t>FREQUENTE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4" name="Tabella 2">
            <a:extLst>
              <a:ext uri="{FF2B5EF4-FFF2-40B4-BE49-F238E27FC236}">
                <a16:creationId xmlns:a16="http://schemas.microsoft.com/office/drawing/2014/main" id="{D1E356C0-78B6-09ED-6582-317471C46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733236"/>
              </p:ext>
            </p:extLst>
          </p:nvPr>
        </p:nvGraphicFramePr>
        <p:xfrm>
          <a:off x="5486400" y="1583587"/>
          <a:ext cx="2434856" cy="3252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4856">
                  <a:extLst>
                    <a:ext uri="{9D8B030D-6E8A-4147-A177-3AD203B41FA5}">
                      <a16:colId xmlns:a16="http://schemas.microsoft.com/office/drawing/2014/main" val="2747376089"/>
                    </a:ext>
                  </a:extLst>
                </a:gridCol>
              </a:tblGrid>
              <a:tr h="813058">
                <a:tc>
                  <a:txBody>
                    <a:bodyPr/>
                    <a:lstStyle/>
                    <a:p>
                      <a:r>
                        <a:rPr lang="it-IT" sz="2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FREQUENTE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053703"/>
                  </a:ext>
                </a:extLst>
              </a:tr>
              <a:tr h="813058">
                <a:tc>
                  <a:txBody>
                    <a:bodyPr/>
                    <a:lstStyle/>
                    <a:p>
                      <a:r>
                        <a:rPr lang="it-IT" sz="2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PROBABILE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025756"/>
                  </a:ext>
                </a:extLst>
              </a:tr>
              <a:tr h="813058">
                <a:tc>
                  <a:txBody>
                    <a:bodyPr/>
                    <a:lstStyle/>
                    <a:p>
                      <a:r>
                        <a:rPr lang="it-IT" sz="2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POSSIBILE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544440"/>
                  </a:ext>
                </a:extLst>
              </a:tr>
              <a:tr h="813058">
                <a:tc>
                  <a:txBody>
                    <a:bodyPr/>
                    <a:lstStyle/>
                    <a:p>
                      <a:r>
                        <a:rPr lang="it-IT" sz="2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IMPROBABILE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347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590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224E4AF-506E-CF3F-0988-C744234CEF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SCALA DELLE GRAVITA’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7AA1A2-EEFE-17E4-9492-BCCF702AAB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Vediamo ora la scala delle gravità. </a:t>
            </a:r>
          </a:p>
          <a:p>
            <a:r>
              <a:rPr lang="it-IT" dirty="0"/>
              <a:t>Questa scala indica «quanto è grave» l’evento nel momento in cui si verifica.</a:t>
            </a:r>
          </a:p>
          <a:p>
            <a:r>
              <a:rPr lang="it-IT" dirty="0"/>
              <a:t>Anche questa scala ha quattro indicatori, quattro indici, ai quali corrispondono quattro diversi livelli di «gravità del danno».</a:t>
            </a:r>
          </a:p>
        </p:txBody>
      </p:sp>
    </p:spTree>
    <p:extLst>
      <p:ext uri="{BB962C8B-B14F-4D97-AF65-F5344CB8AC3E}">
        <p14:creationId xmlns:p14="http://schemas.microsoft.com/office/powerpoint/2010/main" val="418926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224E4AF-506E-CF3F-0988-C744234CEF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SCALA DELLE GRAVITA’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7AA1A2-EEFE-17E4-9492-BCCF702AAB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Livello 1, Danno </a:t>
            </a:r>
            <a:r>
              <a:rPr lang="it-IT" b="1" dirty="0"/>
              <a:t>lieve</a:t>
            </a:r>
            <a:r>
              <a:rPr lang="it-IT" dirty="0"/>
              <a:t>:</a:t>
            </a:r>
          </a:p>
          <a:p>
            <a:endParaRPr lang="it-IT" dirty="0"/>
          </a:p>
          <a:p>
            <a:r>
              <a:rPr lang="it-IT" dirty="0"/>
              <a:t>Indica un danno da infortunio o da malattia professionale con inabilità rapidamente reversibile, di scarsa entità, che non comporta l’abbandono del posto di lavoro (può essere o medicato o trascurato).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2768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224E4AF-506E-CF3F-0988-C744234CEF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SCALA DELLE GRAVITA’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7AA1A2-EEFE-17E4-9492-BCCF702AAB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Livello 2, Danno </a:t>
            </a:r>
            <a:r>
              <a:rPr lang="it-IT" b="1" dirty="0"/>
              <a:t>medio</a:t>
            </a:r>
            <a:r>
              <a:rPr lang="it-IT" dirty="0"/>
              <a:t>:</a:t>
            </a:r>
          </a:p>
          <a:p>
            <a:endParaRPr lang="it-IT" dirty="0"/>
          </a:p>
          <a:p>
            <a:r>
              <a:rPr lang="it-IT" dirty="0"/>
              <a:t>Indica un danno da infortunio o da malattia professionale con inabilità reversibile in pochi giorni, con completo ripristino della capacità lavorativa.</a:t>
            </a:r>
          </a:p>
          <a:p>
            <a:r>
              <a:rPr lang="it-IT" dirty="0"/>
              <a:t>Assenza dal lavoro per pochi giorni, ma ripresa completa dello stato di benessere psico-fisico in pochissimo tempo e in maniera completa, senza danni funzionali.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4899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224E4AF-506E-CF3F-0988-C744234CEF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SCALA DELLE GRAVITA’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7AA1A2-EEFE-17E4-9492-BCCF702AAB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Livello 3, Danno </a:t>
            </a:r>
            <a:r>
              <a:rPr lang="it-IT" b="1" dirty="0"/>
              <a:t>grave</a:t>
            </a:r>
            <a:r>
              <a:rPr lang="it-IT" dirty="0"/>
              <a:t>:</a:t>
            </a:r>
          </a:p>
          <a:p>
            <a:endParaRPr lang="it-IT" dirty="0"/>
          </a:p>
          <a:p>
            <a:r>
              <a:rPr lang="it-IT" dirty="0"/>
              <a:t>Indica un danno da infortunio o da malattia professionale di media entità, con effetti letali o di invalidità parziale;</a:t>
            </a:r>
          </a:p>
          <a:p>
            <a:r>
              <a:rPr lang="it-IT" dirty="0"/>
              <a:t>Esposizione cronica con effetti irreversibile e/o parzialmente invalidanti.</a:t>
            </a:r>
          </a:p>
          <a:p>
            <a:r>
              <a:rPr lang="it-IT" dirty="0"/>
              <a:t>Danno significativo, con la ripresa delle funzionalità ma non in pochissimo tempo, con diversi giorni di assenza dal lavoro.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7236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224E4AF-506E-CF3F-0988-C744234CEF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SCALA DELLE GRAVITA’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7AA1A2-EEFE-17E4-9492-BCCF702AAB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Livello 4, Danno </a:t>
            </a:r>
            <a:r>
              <a:rPr lang="it-IT" b="1" dirty="0"/>
              <a:t>gravissimo</a:t>
            </a:r>
            <a:r>
              <a:rPr lang="it-IT" dirty="0"/>
              <a:t>:</a:t>
            </a:r>
          </a:p>
          <a:p>
            <a:endParaRPr lang="it-IT" dirty="0"/>
          </a:p>
          <a:p>
            <a:r>
              <a:rPr lang="it-IT" dirty="0"/>
              <a:t>Indica un danno da infortunio o da malattia professionale irreversibile, con effetti letali o di invalidità totale;</a:t>
            </a:r>
          </a:p>
          <a:p>
            <a:r>
              <a:rPr lang="it-IT" dirty="0"/>
              <a:t>Esposizione cronica con effetti letali e/o totalmente invalidanti.</a:t>
            </a:r>
          </a:p>
          <a:p>
            <a:r>
              <a:rPr lang="it-IT" dirty="0"/>
              <a:t>A seguito del danno di livello 4 ci sarà una limitazione funzionale irreversibile (sia da infortunio che da malattia) , oppure ci sarà un’inabilità permanete o addirittura il decesso del soggetto esposto.</a:t>
            </a:r>
          </a:p>
        </p:txBody>
      </p:sp>
    </p:spTree>
    <p:extLst>
      <p:ext uri="{BB962C8B-B14F-4D97-AF65-F5344CB8AC3E}">
        <p14:creationId xmlns:p14="http://schemas.microsoft.com/office/powerpoint/2010/main" val="195177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SCALA DELLE GRAVITA’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Abbiamo definito così la scala delle gravità con i quattro diversi indici:</a:t>
            </a:r>
          </a:p>
          <a:p>
            <a:endParaRPr lang="it-IT" dirty="0"/>
          </a:p>
          <a:p>
            <a:pPr marL="457200" indent="-457200">
              <a:buAutoNum type="arabicPeriod"/>
            </a:pPr>
            <a:r>
              <a:rPr lang="it-IT" dirty="0"/>
              <a:t>LIEVE</a:t>
            </a:r>
          </a:p>
          <a:p>
            <a:pPr marL="457200" indent="-457200">
              <a:buAutoNum type="arabicPeriod"/>
            </a:pPr>
            <a:r>
              <a:rPr lang="it-IT" dirty="0"/>
              <a:t>MEDIO</a:t>
            </a:r>
          </a:p>
          <a:p>
            <a:pPr marL="457200" indent="-457200">
              <a:buAutoNum type="arabicPeriod"/>
            </a:pPr>
            <a:r>
              <a:rPr lang="it-IT" dirty="0"/>
              <a:t>GRAVE</a:t>
            </a:r>
          </a:p>
          <a:p>
            <a:pPr marL="457200" indent="-457200">
              <a:buAutoNum type="arabicPeriod"/>
            </a:pPr>
            <a:r>
              <a:rPr lang="it-IT" dirty="0"/>
              <a:t>GRAVISSIMO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4" name="Tabella 2">
            <a:extLst>
              <a:ext uri="{FF2B5EF4-FFF2-40B4-BE49-F238E27FC236}">
                <a16:creationId xmlns:a16="http://schemas.microsoft.com/office/drawing/2014/main" id="{D1E356C0-78B6-09ED-6582-317471C46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02813"/>
              </p:ext>
            </p:extLst>
          </p:nvPr>
        </p:nvGraphicFramePr>
        <p:xfrm>
          <a:off x="5486400" y="1729671"/>
          <a:ext cx="2434856" cy="3252232"/>
        </p:xfrm>
        <a:graphic>
          <a:graphicData uri="http://schemas.openxmlformats.org/drawingml/2006/table">
            <a:tbl>
              <a:tblPr firstRow="1" bandRow="1">
                <a:solidFill>
                  <a:schemeClr val="accent4"/>
                </a:solidFill>
                <a:tableStyleId>{5C22544A-7EE6-4342-B048-85BDC9FD1C3A}</a:tableStyleId>
              </a:tblPr>
              <a:tblGrid>
                <a:gridCol w="2434856">
                  <a:extLst>
                    <a:ext uri="{9D8B030D-6E8A-4147-A177-3AD203B41FA5}">
                      <a16:colId xmlns:a16="http://schemas.microsoft.com/office/drawing/2014/main" val="2747376089"/>
                    </a:ext>
                  </a:extLst>
                </a:gridCol>
              </a:tblGrid>
              <a:tr h="813058">
                <a:tc>
                  <a:txBody>
                    <a:bodyPr/>
                    <a:lstStyle/>
                    <a:p>
                      <a:r>
                        <a:rPr lang="it-IT" sz="2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GRAVISSIMO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053703"/>
                  </a:ext>
                </a:extLst>
              </a:tr>
              <a:tr h="813058">
                <a:tc>
                  <a:txBody>
                    <a:bodyPr/>
                    <a:lstStyle/>
                    <a:p>
                      <a:r>
                        <a:rPr lang="it-IT" sz="2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025756"/>
                  </a:ext>
                </a:extLst>
              </a:tr>
              <a:tr h="813058">
                <a:tc>
                  <a:txBody>
                    <a:bodyPr/>
                    <a:lstStyle/>
                    <a:p>
                      <a:r>
                        <a:rPr lang="it-IT" sz="2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544440"/>
                  </a:ext>
                </a:extLst>
              </a:tr>
              <a:tr h="813058">
                <a:tc>
                  <a:txBody>
                    <a:bodyPr/>
                    <a:lstStyle/>
                    <a:p>
                      <a:r>
                        <a:rPr lang="it-IT" sz="2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LIEVE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347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895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LA MATRICE DEL RISCHIO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Torniamo alla formula iniziale:</a:t>
            </a:r>
          </a:p>
          <a:p>
            <a:endParaRPr lang="it-IT" dirty="0"/>
          </a:p>
          <a:p>
            <a:pPr algn="ctr"/>
            <a:r>
              <a:rPr lang="it-IT" dirty="0"/>
              <a:t>R = P x D</a:t>
            </a:r>
          </a:p>
          <a:p>
            <a:endParaRPr lang="it-IT" dirty="0"/>
          </a:p>
          <a:p>
            <a:r>
              <a:rPr lang="it-IT" dirty="0"/>
              <a:t>Il risultato della Probabilità di accadimento di un evento (abbiamo visto che può assumere un valore da 1 a 4) per la Gravità del danno (anche questa può assumere un valore da 1 a 4) lo possiamo inserire in una matrice, la cosiddetta </a:t>
            </a:r>
            <a:r>
              <a:rPr lang="it-IT" b="1" dirty="0"/>
              <a:t>matrice di rischio</a:t>
            </a:r>
            <a:r>
              <a:rPr lang="it-IT" dirty="0"/>
              <a:t>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1681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LA MATRICE DEL RISCHIO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Nota anche con i nomi di matrice di probabilità o matrice di impatto, la matrice del rischio è uno strumento molto efficace nella valutazione dei rischi aziendali. Si tratta di un diagramma che rappresenta visivamente i rischi associati ad un determinato processo lavorativo, tenendo in considerazione:</a:t>
            </a:r>
          </a:p>
          <a:p>
            <a:r>
              <a:rPr lang="it-IT" dirty="0"/>
              <a:t>- Danno, gravità (D);</a:t>
            </a:r>
          </a:p>
          <a:p>
            <a:r>
              <a:rPr lang="it-IT" dirty="0"/>
              <a:t>- Probabilità (P);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6141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dirty="0"/>
              <a:t>Contenuto e obiettivi del </a:t>
            </a:r>
            <a:r>
              <a:rPr lang="it-IT"/>
              <a:t>modulo 5</a:t>
            </a:r>
            <a:endParaRPr lang="it-IT" dirty="0"/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Contenuto</a:t>
            </a:r>
          </a:p>
          <a:p>
            <a:r>
              <a:rPr lang="it-IT" sz="1800" b="0" i="0" u="none" strike="noStrike" baseline="0" dirty="0">
                <a:latin typeface="Arial" panose="020B0604020202020204" pitchFamily="34" charset="0"/>
              </a:rPr>
              <a:t>In questo modulo analizzeremo un metodo empirico per la valutazione dei rischi.</a:t>
            </a:r>
            <a:endParaRPr lang="it-IT" dirty="0"/>
          </a:p>
          <a:p>
            <a:r>
              <a:rPr lang="it-IT" dirty="0"/>
              <a:t>Obiettivi e risultati attesi</a:t>
            </a:r>
          </a:p>
          <a:p>
            <a:pPr marR="0" algn="l"/>
            <a:r>
              <a:rPr lang="it-IT" sz="1800" b="0" i="0" u="none" strike="noStrike" baseline="0" dirty="0">
                <a:latin typeface="Arial" panose="020B0604020202020204" pitchFamily="34" charset="0"/>
              </a:rPr>
              <a:t>Il modulo si pone l'</a:t>
            </a:r>
            <a:r>
              <a:rPr lang="it-IT" sz="1800" b="1" i="1" u="none" strike="noStrike" baseline="0" dirty="0">
                <a:latin typeface="Arial" panose="020B0604020202020204" pitchFamily="34" charset="0"/>
              </a:rPr>
              <a:t>obiettivo </a:t>
            </a:r>
            <a:r>
              <a:rPr lang="it-IT" sz="1800" b="0" i="0" u="none" strike="noStrike" baseline="0" dirty="0">
                <a:latin typeface="Arial" panose="020B0604020202020204" pitchFamily="34" charset="0"/>
              </a:rPr>
              <a:t>far conoscere un metodo di valutazione dei rischi che </a:t>
            </a:r>
            <a:r>
              <a:rPr lang="it-IT" sz="1800" dirty="0"/>
              <a:t>consente di dare un valore numerico definito ai rischi stessi.</a:t>
            </a:r>
            <a:r>
              <a:rPr lang="it-IT" sz="1800" b="0" i="0" u="none" strike="noStrike" baseline="0" dirty="0">
                <a:latin typeface="Arial" panose="020B0604020202020204" pitchFamily="34" charset="0"/>
              </a:rPr>
              <a:t> </a:t>
            </a:r>
          </a:p>
          <a:p>
            <a:pPr marR="0" algn="l"/>
            <a:r>
              <a:rPr lang="it-IT" sz="1800" b="0" i="0" u="none" strike="noStrike" baseline="0" dirty="0">
                <a:latin typeface="Arial" panose="020B0604020202020204" pitchFamily="34" charset="0"/>
              </a:rPr>
              <a:t>I </a:t>
            </a:r>
            <a:r>
              <a:rPr lang="it-IT" sz="1800" b="1" i="1" u="none" strike="noStrike" baseline="0" dirty="0">
                <a:latin typeface="Arial" panose="020B0604020202020204" pitchFamily="34" charset="0"/>
              </a:rPr>
              <a:t>risultati attesi: </a:t>
            </a:r>
            <a:r>
              <a:rPr lang="it-IT" sz="1800" b="0" i="0" u="none" strike="noStrike" baseline="0" dirty="0">
                <a:latin typeface="Arial" panose="020B0604020202020204" pitchFamily="34" charset="0"/>
              </a:rPr>
              <a:t>Gli studenti al termine del modulo dovranno essere in grado di capire quando poter utilizzare la formula R = P x D e di leggere ed interpretare una matrice di rischio. 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798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LA MATRICE DEL RISCHIO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 lnSpcReduction="10000"/>
          </a:bodyPr>
          <a:lstStyle/>
          <a:p>
            <a:r>
              <a:rPr lang="it-IT" dirty="0"/>
              <a:t>Il risultato della moltiplicazione </a:t>
            </a:r>
          </a:p>
          <a:p>
            <a:r>
              <a:rPr lang="it-IT" dirty="0"/>
              <a:t>tra il valore assunto nella scala </a:t>
            </a:r>
          </a:p>
          <a:p>
            <a:r>
              <a:rPr lang="it-IT" dirty="0"/>
              <a:t>delle probabilità e il valore </a:t>
            </a:r>
          </a:p>
          <a:p>
            <a:r>
              <a:rPr lang="it-IT" dirty="0"/>
              <a:t>assunto nella scala delle gravità</a:t>
            </a:r>
          </a:p>
          <a:p>
            <a:r>
              <a:rPr lang="it-IT" dirty="0"/>
              <a:t>può essere:</a:t>
            </a:r>
          </a:p>
          <a:p>
            <a:pPr marL="342900" indent="-342900">
              <a:buFontTx/>
              <a:buChar char="-"/>
            </a:pPr>
            <a:r>
              <a:rPr lang="it-IT" dirty="0"/>
              <a:t>1 o 2: </a:t>
            </a:r>
            <a:r>
              <a:rPr lang="it-IT" b="1" dirty="0"/>
              <a:t>RISCHIO</a:t>
            </a:r>
            <a:r>
              <a:rPr lang="it-IT" dirty="0"/>
              <a:t> </a:t>
            </a:r>
            <a:r>
              <a:rPr lang="it-IT" b="1" dirty="0"/>
              <a:t>BASSO</a:t>
            </a:r>
          </a:p>
          <a:p>
            <a:pPr marL="342900" indent="-342900">
              <a:buFontTx/>
              <a:buChar char="-"/>
            </a:pPr>
            <a:r>
              <a:rPr lang="it-IT" dirty="0"/>
              <a:t>da 3 a 6:</a:t>
            </a:r>
            <a:r>
              <a:rPr lang="it-IT" b="1" dirty="0"/>
              <a:t> RISCHIO ACCETTABILE</a:t>
            </a:r>
          </a:p>
          <a:p>
            <a:pPr marL="342900" indent="-342900">
              <a:buFontTx/>
              <a:buChar char="-"/>
            </a:pPr>
            <a:r>
              <a:rPr lang="it-IT" dirty="0"/>
              <a:t>8 o 9: </a:t>
            </a:r>
            <a:r>
              <a:rPr lang="it-IT" b="1" dirty="0"/>
              <a:t>RISCHIO</a:t>
            </a:r>
            <a:r>
              <a:rPr lang="it-IT" dirty="0"/>
              <a:t> </a:t>
            </a:r>
            <a:r>
              <a:rPr lang="it-IT" b="1" dirty="0"/>
              <a:t>NOTEVOLE</a:t>
            </a:r>
          </a:p>
          <a:p>
            <a:pPr marL="342900" indent="-342900">
              <a:buFontTx/>
              <a:buChar char="-"/>
            </a:pPr>
            <a:r>
              <a:rPr lang="it-IT" dirty="0"/>
              <a:t>da 12 a 16: </a:t>
            </a:r>
            <a:r>
              <a:rPr lang="it-IT" b="1" dirty="0"/>
              <a:t>RISCHIO</a:t>
            </a:r>
            <a:r>
              <a:rPr lang="it-IT" dirty="0"/>
              <a:t> </a:t>
            </a:r>
            <a:r>
              <a:rPr lang="it-IT" b="1" dirty="0"/>
              <a:t>ELEVATO</a:t>
            </a:r>
          </a:p>
          <a:p>
            <a:pPr marL="342900" indent="-342900">
              <a:buFontTx/>
              <a:buChar char="-"/>
            </a:pPr>
            <a:endParaRPr lang="it-IT" b="1" dirty="0"/>
          </a:p>
          <a:p>
            <a:r>
              <a:rPr lang="it-IT" dirty="0"/>
              <a:t>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E959E6E-EA12-084D-2EB6-1CD2AF2C4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1972" y="907976"/>
            <a:ext cx="3314428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9025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LA MATRICE DEL RISCHIO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La matrice del rischio è composta da una griglia che riporta la gravità dell’evento dannoso sull'asse delle X e la probabilità di accadimento sull'asse delle Y. </a:t>
            </a:r>
          </a:p>
          <a:p>
            <a:r>
              <a:rPr lang="it-IT" dirty="0"/>
              <a:t>Nello specifico, questo diagramma si ottiene disponendo i livelli di gravità dell'evento dannoso in ordine crescente da sinistra verso destra e i livelli di probabilità che l'evento si verifichi in ordine crescente dal basso verso l'alto.</a:t>
            </a:r>
          </a:p>
          <a:p>
            <a:r>
              <a:rPr lang="it-IT" dirty="0"/>
              <a:t>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9956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LA MATRICE DEL RISCHIO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 lnSpcReduction="10000"/>
          </a:bodyPr>
          <a:lstStyle/>
          <a:p>
            <a:r>
              <a:rPr lang="it-IT" dirty="0"/>
              <a:t>Se il risultato della moltiplicazione R = P x D porta ad un rischio basso (valore 1 o 2) significa che dovrò attuare delle misure di prevenzione e protezione non urgentissime;</a:t>
            </a:r>
          </a:p>
          <a:p>
            <a:r>
              <a:rPr lang="it-IT" dirty="0"/>
              <a:t>Se la valutazione dei rischi ha portato ad un risultato accettabile o notevole dovrò attuare delle misure di prevenzione e protezione urgenti in base al valore assunto dal rischio;</a:t>
            </a:r>
          </a:p>
          <a:p>
            <a:r>
              <a:rPr lang="it-IT" dirty="0"/>
              <a:t>Se invece la valutazione dei rischi ha portato ad un risultato di rischio elevato significa che dovrò attuare delle misure di prevenzione e protezione immediate per portare così il rischio ad un livello di accettabilità.</a:t>
            </a:r>
          </a:p>
          <a:p>
            <a:endParaRPr lang="it-IT" dirty="0"/>
          </a:p>
          <a:p>
            <a:r>
              <a:rPr lang="it-IT" dirty="0"/>
              <a:t> </a:t>
            </a:r>
          </a:p>
          <a:p>
            <a:r>
              <a:rPr lang="it-IT" dirty="0"/>
              <a:t>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3183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LA MATRICE DEL RISCHIO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dirty="0"/>
              <a:t>Grazie alla matrice del rischio si riesce a fare una mappatura precisa del rischio e, soprattutto, si riescono a dare delle priorità di intervento, con tempistiche diverse in base al valore assunto dal rischio.</a:t>
            </a:r>
          </a:p>
          <a:p>
            <a:r>
              <a:rPr lang="it-IT" dirty="0"/>
              <a:t>Si riesce in questo modo a pianificare gli interventi di prevenzione e protezione che saranno più immediati, più importanti, per quei rischi il cui valore risulta essere più alto rispetto ad altri.</a:t>
            </a:r>
          </a:p>
          <a:p>
            <a:endParaRPr lang="it-IT" dirty="0"/>
          </a:p>
          <a:p>
            <a:r>
              <a:rPr lang="it-IT" dirty="0"/>
              <a:t> </a:t>
            </a:r>
          </a:p>
          <a:p>
            <a:r>
              <a:rPr lang="it-IT" dirty="0"/>
              <a:t>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8125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LA MATRICE DEL RISCHIO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20000"/>
              </a:lnSpc>
            </a:pPr>
            <a:r>
              <a:rPr lang="it-IT" sz="3100" dirty="0"/>
              <a:t>In base al livello di rischio riscontrato, dovranno essere disposte le relative misure correttive seguendo la logica di cui sotto:</a:t>
            </a:r>
          </a:p>
          <a:p>
            <a:pPr algn="l">
              <a:lnSpc>
                <a:spcPct val="120000"/>
              </a:lnSpc>
            </a:pPr>
            <a:r>
              <a:rPr lang="it-IT" sz="3100" dirty="0"/>
              <a:t>- Per Livello di rischio da 9 a 16 saranno necessarie azioni correttive indilazionabili;</a:t>
            </a:r>
          </a:p>
          <a:p>
            <a:pPr algn="l">
              <a:lnSpc>
                <a:spcPct val="120000"/>
              </a:lnSpc>
            </a:pPr>
            <a:r>
              <a:rPr lang="it-IT" sz="3100" dirty="0"/>
              <a:t>- Per livello di rischio da 4 a 8 occorreranno azioni correttive da programmare con urgenza;</a:t>
            </a:r>
          </a:p>
          <a:p>
            <a:pPr algn="l">
              <a:lnSpc>
                <a:spcPct val="120000"/>
              </a:lnSpc>
            </a:pPr>
            <a:r>
              <a:rPr lang="it-IT" sz="3100" dirty="0"/>
              <a:t>- Per livello di rischio da 2 a 3 saranno necessarie azioni correttive da programmare nel breve-medio termine;</a:t>
            </a:r>
          </a:p>
          <a:p>
            <a:pPr algn="l">
              <a:lnSpc>
                <a:spcPct val="120000"/>
              </a:lnSpc>
            </a:pPr>
            <a:r>
              <a:rPr lang="it-IT" sz="3100" dirty="0"/>
              <a:t>- Per livello di rischio 1 saranno necessarie delle Azioni migliorative da valutare in fase di programmazione;</a:t>
            </a:r>
          </a:p>
          <a:p>
            <a:endParaRPr lang="it-IT" dirty="0"/>
          </a:p>
          <a:p>
            <a:r>
              <a:rPr lang="it-IT" dirty="0"/>
              <a:t> </a:t>
            </a:r>
          </a:p>
          <a:p>
            <a:r>
              <a:rPr lang="it-IT" dirty="0"/>
              <a:t>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6175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LA MATRICE DEL RISCHIO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it-IT" sz="6000" dirty="0"/>
              <a:t>Questo è un metodo empirico, che consente di dare un valore ai rischi.</a:t>
            </a:r>
          </a:p>
          <a:p>
            <a:pPr>
              <a:lnSpc>
                <a:spcPct val="120000"/>
              </a:lnSpc>
            </a:pPr>
            <a:r>
              <a:rPr lang="it-IT" sz="6000" dirty="0"/>
              <a:t>La sola individuazione dei Pericoli, senza attribuire loro un valore di Rischio, non è una Valutazione corretta dei rischi, perché non consente la pianificazione delle attività di prevenzione e protezione.</a:t>
            </a:r>
          </a:p>
          <a:p>
            <a:pPr>
              <a:lnSpc>
                <a:spcPct val="120000"/>
              </a:lnSpc>
            </a:pPr>
            <a:r>
              <a:rPr lang="it-IT" sz="6000" dirty="0"/>
              <a:t>Molto spesso questo metodo viene utilizzato per la redazione del documento di valutazione dei rischi.</a:t>
            </a:r>
          </a:p>
          <a:p>
            <a:pPr>
              <a:lnSpc>
                <a:spcPct val="120000"/>
              </a:lnSpc>
            </a:pPr>
            <a:r>
              <a:rPr lang="it-IT" sz="6000" dirty="0"/>
              <a:t>Una valutazione fatta in questo modo è in linea con quanto indicato dall’art. 28 del testo Unico sulla sicurezza. 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 </a:t>
            </a:r>
          </a:p>
          <a:p>
            <a:r>
              <a:rPr lang="it-IT" dirty="0"/>
              <a:t>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24569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LA MATRICE DEL RISCHIO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Altri rischi non possono essere valutati con questa metodica, ad esempio rumore e vibrazione o movimentazione da manuale dei carichi, in quanto esiste una specifica metodica di calcolo che tiene conto di ulteriori fattori</a:t>
            </a:r>
            <a:r>
              <a:rPr lang="it-IT" sz="2600" dirty="0"/>
              <a:t>.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 </a:t>
            </a:r>
          </a:p>
          <a:p>
            <a:r>
              <a:rPr lang="it-IT" dirty="0"/>
              <a:t>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40317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46426"/>
            <a:ext cx="9143999" cy="396807"/>
          </a:xfrm>
        </p:spPr>
        <p:txBody>
          <a:bodyPr/>
          <a:lstStyle/>
          <a:p>
            <a:r>
              <a:rPr lang="it-IT" dirty="0"/>
              <a:t>Conclusioni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2000" y="806747"/>
            <a:ext cx="8114400" cy="4175156"/>
          </a:xfrm>
        </p:spPr>
        <p:txBody>
          <a:bodyPr>
            <a:normAutofit/>
          </a:bodyPr>
          <a:lstStyle/>
          <a:p>
            <a:r>
              <a:rPr lang="it-IT" dirty="0"/>
              <a:t>Abbiamo esaminato un metodo di calcolo dei rischi empirico, semplice ed accurato, che permette una valutazione di tutti quei rischi che non hanno una metodica di calcolo definita e specifica.</a:t>
            </a:r>
          </a:p>
          <a:p>
            <a:r>
              <a:rPr lang="it-IT" dirty="0"/>
              <a:t>E’ uno dei metodi di calcolo dei rischi più utilizzato, che permette di definire concretamente il valore del rischio e di poter così pianificare le attività di prevenzione e protezione sulla base del </a:t>
            </a:r>
            <a:r>
              <a:rPr lang="it-IT"/>
              <a:t>risultato dell’equazione R = P x D.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6479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LA VALUTAZIONE DEI RISCHI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pPr algn="l"/>
            <a:r>
              <a:rPr lang="it-IT" dirty="0"/>
              <a:t>Non è facile valutare i rischi, ancora meno gestirli e, se non si è pronti a valutarli e controllarli, la sopravvivenza stessa del progetto di sicurezza aziendale potrebbe essere a rischio.</a:t>
            </a:r>
          </a:p>
          <a:p>
            <a:pPr algn="l"/>
            <a:r>
              <a:rPr lang="it-IT" dirty="0"/>
              <a:t>Le aziende impiegano molto tempo e risorse finanziarie per analizzare i diversi tipi di rischi e per ideare misure preziose per ridurre il loro impatto.</a:t>
            </a:r>
          </a:p>
          <a:p>
            <a:pPr algn="l"/>
            <a:r>
              <a:rPr lang="it-IT" dirty="0"/>
              <a:t>Esistono alcuni passaggi essenziali da adottare per una corretta gestione del rischio.</a:t>
            </a:r>
          </a:p>
          <a:p>
            <a:pPr algn="l"/>
            <a:r>
              <a:rPr lang="it-IT" dirty="0"/>
              <a:t>Il processo di gestione del rischio inizia con la valutazione del rischio stesso, dopodiché si passa alla sua analisi e alle azioni da intraprendere per ridurlo al minimo.</a:t>
            </a:r>
          </a:p>
          <a:p>
            <a:pPr>
              <a:lnSpc>
                <a:spcPct val="100000"/>
              </a:lnSpc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6479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LA VALUTAZIONE DEI RISCHI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dirty="0"/>
              <a:t>Il datore di lavoro, abbiamo visto, che in alcuni casi ha facoltà di scegliere i criteri da utilizzare per la valutazione dei rischi, mentre in altri casi è tenuto a rispettare i criteri imposti dalla normativa.</a:t>
            </a:r>
          </a:p>
          <a:p>
            <a:pPr>
              <a:lnSpc>
                <a:spcPct val="100000"/>
              </a:lnSpc>
            </a:pPr>
            <a:r>
              <a:rPr lang="it-IT" dirty="0"/>
              <a:t>Per capire concretamente come valutare correttamente i rischi e che impatto questa valutazione ha nella scelta delle misure preventive e protettive facciamo riferimento ad un metodo molto diffuso per valutare il rischio:</a:t>
            </a:r>
          </a:p>
          <a:p>
            <a:pPr algn="ctr">
              <a:lnSpc>
                <a:spcPct val="100000"/>
              </a:lnSpc>
            </a:pPr>
            <a:r>
              <a:rPr lang="it-IT" dirty="0"/>
              <a:t>R = P x D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2682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R= P x D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R = Rischio</a:t>
            </a:r>
          </a:p>
          <a:p>
            <a:r>
              <a:rPr lang="it-IT" dirty="0"/>
              <a:t>P = Probabilità</a:t>
            </a:r>
          </a:p>
          <a:p>
            <a:r>
              <a:rPr lang="it-IT" dirty="0"/>
              <a:t>D = Danno</a:t>
            </a:r>
          </a:p>
          <a:p>
            <a:endParaRPr lang="it-IT" dirty="0"/>
          </a:p>
          <a:p>
            <a:r>
              <a:rPr lang="it-IT" dirty="0"/>
              <a:t>Il Rischio è il risultato della Probabilità per il Danno.</a:t>
            </a:r>
          </a:p>
          <a:p>
            <a:r>
              <a:rPr lang="it-IT" dirty="0"/>
              <a:t>Esiste una scala delle probabilità e una scala delle gravità.</a:t>
            </a:r>
          </a:p>
          <a:p>
            <a:r>
              <a:rPr lang="it-IT" dirty="0"/>
              <a:t>La Probabilità può assumere un valore da uno a quattro, in base alla scala delle probabilità.</a:t>
            </a:r>
          </a:p>
          <a:p>
            <a:r>
              <a:rPr lang="it-IT" dirty="0"/>
              <a:t>Il Danno può assumere un valore da uno a quattro, in base alla scala delle gravità.</a:t>
            </a:r>
          </a:p>
        </p:txBody>
      </p:sp>
    </p:spTree>
    <p:extLst>
      <p:ext uri="{BB962C8B-B14F-4D97-AF65-F5344CB8AC3E}">
        <p14:creationId xmlns:p14="http://schemas.microsoft.com/office/powerpoint/2010/main" val="1366842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R= P x D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In base a questo rapporto e ai valori che possiamo associare alla Probabilità e al Danno possiamo avere un Rischio da uno, molto basso, a Rischio sedici, il più alto possibile.</a:t>
            </a:r>
          </a:p>
          <a:p>
            <a:r>
              <a:rPr lang="it-IT" dirty="0"/>
              <a:t>La scala delle Probabilità dipende dalla probabilità che un evento si possa verificare;</a:t>
            </a:r>
          </a:p>
          <a:p>
            <a:r>
              <a:rPr lang="it-IT" dirty="0"/>
              <a:t>La scala delle gravità dipende dalla gravità dell’evento che si verifica, trasformandosi in infortunio o malattia professionale.</a:t>
            </a:r>
          </a:p>
          <a:p>
            <a:r>
              <a:rPr lang="it-IT" dirty="0"/>
              <a:t>E’ uno strumento analitico, attualmente il più diffuso per generare e quantificare il rischio.</a:t>
            </a:r>
          </a:p>
          <a:p>
            <a:r>
              <a:rPr lang="it-IT" dirty="0"/>
              <a:t>E’ un metodo concreto, empirico, della valutazione dei rischi, che permette di dare una grandezza definita al Rischio.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7011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SCALA DELLE PROBABILITA’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Nella scala delle probabilità il valore 1 indica:</a:t>
            </a:r>
          </a:p>
          <a:p>
            <a:r>
              <a:rPr lang="it-IT" dirty="0"/>
              <a:t>un evento dannoso </a:t>
            </a:r>
            <a:r>
              <a:rPr lang="it-IT" b="1" dirty="0"/>
              <a:t>improbabile</a:t>
            </a:r>
            <a:r>
              <a:rPr lang="it-IT" dirty="0"/>
              <a:t>, che il suo verificarsi      richiederebbe la concomitanza di più eventi poco probabili, che non si sono mai verificati fatti analoghi, che il suo verificarsi susciterebbe incredulità;</a:t>
            </a:r>
          </a:p>
          <a:p>
            <a:r>
              <a:rPr lang="it-IT" dirty="0"/>
              <a:t>La situazione rilevata risulta improbabile sulla base degli eventi già verificatisi. La sua manifestazione è legata alla contemporaneità di più eventi improbabili.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5332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SCALA DELLE PROBABILITA’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Nella scala delle probabilità il valore 2 indica:</a:t>
            </a:r>
          </a:p>
          <a:p>
            <a:r>
              <a:rPr lang="it-IT" dirty="0"/>
              <a:t>un evento dannoso </a:t>
            </a:r>
            <a:r>
              <a:rPr lang="it-IT" b="1" dirty="0"/>
              <a:t>possibile</a:t>
            </a:r>
            <a:r>
              <a:rPr lang="it-IT" dirty="0"/>
              <a:t>, che il suo verificarsi richiederebbe circostanze non comuni e di poca probabilità, che si sono verificati pochi fatti analoghi, che il suo verificarsi susciterebbe modesta sorpresa;</a:t>
            </a:r>
          </a:p>
          <a:p>
            <a:r>
              <a:rPr lang="it-IT" dirty="0"/>
              <a:t>La situazione rilevata può provocare un danno anche se in concomitanza di altri eventi o di particolari circostanze. La sua manifestazione è legata alla contemporaneità di più eventi sfavorevoli ma potenzialmente verificabili.</a:t>
            </a:r>
          </a:p>
          <a:p>
            <a:endParaRPr lang="it-IT" dirty="0"/>
          </a:p>
          <a:p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  <a:p>
            <a:pPr marL="342900" indent="-342900">
              <a:buFontTx/>
              <a:buChar char="-"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1000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SCALA DELLE PROBABILITA’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Nella scala delle probabilità il valore 3 indica:</a:t>
            </a:r>
          </a:p>
          <a:p>
            <a:r>
              <a:rPr lang="it-IT" dirty="0"/>
              <a:t>un evento dannoso </a:t>
            </a:r>
            <a:r>
              <a:rPr lang="it-IT" b="1" dirty="0"/>
              <a:t>probabile</a:t>
            </a:r>
            <a:r>
              <a:rPr lang="it-IT" dirty="0"/>
              <a:t>, che si sono già verificati in passato altri fatti analoghi e che il suo verificarsi susciterebbe una reazione di moderata sorpresa, moderato stupore;</a:t>
            </a:r>
          </a:p>
          <a:p>
            <a:r>
              <a:rPr lang="it-IT" dirty="0"/>
              <a:t>La situazione rilevata può provocare danni; un solo evento sfavorevole, tipico del processo produttivo, può originare la manifestazione del danno.</a:t>
            </a:r>
          </a:p>
          <a:p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5920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cfa3b11eba515a8dd61ad331422b1f5ce7b746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2609</TotalTime>
  <Words>1861</Words>
  <Application>Microsoft Office PowerPoint</Application>
  <PresentationFormat>Presentazione su schermo (16:9)</PresentationFormat>
  <Paragraphs>240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Augusto</dc:creator>
  <cp:lastModifiedBy>antomele85@gmail.com</cp:lastModifiedBy>
  <cp:revision>188</cp:revision>
  <cp:lastPrinted>2018-11-26T09:46:50Z</cp:lastPrinted>
  <dcterms:created xsi:type="dcterms:W3CDTF">2018-11-21T16:46:23Z</dcterms:created>
  <dcterms:modified xsi:type="dcterms:W3CDTF">2022-07-27T10:53:02Z</dcterms:modified>
</cp:coreProperties>
</file>