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74" r:id="rId2"/>
    <p:sldId id="278" r:id="rId3"/>
    <p:sldId id="275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65" r:id="rId23"/>
    <p:sldId id="297" r:id="rId24"/>
  </p:sldIdLst>
  <p:sldSz cx="9144000" cy="5143500" type="screen16x9"/>
  <p:notesSz cx="6858000" cy="9144000"/>
  <p:custDataLst>
    <p:tags r:id="rId25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3F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 di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CC26B955-35C6-4FA5-AACE-DC521EB9C5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49" y="1450099"/>
            <a:ext cx="7202323" cy="42386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it-IT" sz="2600" b="1" i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dell’ insegnamento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" y="2182633"/>
            <a:ext cx="6237167" cy="72452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Numero e Titolo del Modulo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3026215"/>
            <a:ext cx="5367338" cy="40291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7854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1982187"/>
            <a:ext cx="5367338" cy="71278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2814169"/>
            <a:ext cx="5367338" cy="332628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41992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7"/>
            <a:ext cx="8841302" cy="42833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5004" y="4293381"/>
            <a:ext cx="681070" cy="6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6"/>
            <a:ext cx="8841302" cy="396807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l’eventuale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2998E8-7813-43AF-94FE-8B095BDA2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813" y="806747"/>
            <a:ext cx="8842375" cy="4175156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lvl="0"/>
            <a:r>
              <a:rPr lang="it-IT" dirty="0"/>
              <a:t>Inserire testo</a:t>
            </a:r>
          </a:p>
        </p:txBody>
      </p:sp>
    </p:spTree>
    <p:extLst>
      <p:ext uri="{BB962C8B-B14F-4D97-AF65-F5344CB8AC3E}">
        <p14:creationId xmlns:p14="http://schemas.microsoft.com/office/powerpoint/2010/main" val="9753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3410" y="194346"/>
            <a:ext cx="7397180" cy="455193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1581" y="194346"/>
            <a:ext cx="681070" cy="685672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D522739-B5B1-42D9-9558-449346D6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93469"/>
            <a:ext cx="9144000" cy="250031"/>
          </a:xfrm>
          <a:prstGeom prst="rect">
            <a:avLst/>
          </a:prstGeom>
          <a:solidFill>
            <a:srgbClr val="B1001E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8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7F4DEE-B01F-4D55-ADAD-2BF8FE33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ED305-A06B-450E-B1D6-22308858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AC0899-0871-4C1E-84DD-5CCD77F5A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5747-5E6E-4BED-92E3-16C79C994750}" type="datetimeFigureOut">
              <a:rPr lang="it-IT" smtClean="0"/>
              <a:pPr/>
              <a:t>27/07/2022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B9AB2-5D3F-43B1-86DF-40989D2E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2388B-0268-46E5-8427-84CD1E4E0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A422-122F-44EC-A98A-692CFD66D6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47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75" r:id="rId3"/>
    <p:sldLayoutId id="2147483688" r:id="rId4"/>
    <p:sldLayoutId id="2147483687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F64F6-7D33-49A4-975E-0473711D2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49" y="1450099"/>
            <a:ext cx="7764823" cy="423863"/>
          </a:xfrm>
        </p:spPr>
        <p:txBody>
          <a:bodyPr/>
          <a:lstStyle/>
          <a:p>
            <a:r>
              <a:rPr lang="it-IT" sz="2800" dirty="0"/>
              <a:t>Corso Sicurezza e salute sui luoghi di lavoro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BC560-B4B4-489E-9584-E5B10BCE4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574" y="2182633"/>
            <a:ext cx="7875110" cy="546167"/>
          </a:xfrm>
        </p:spPr>
        <p:txBody>
          <a:bodyPr>
            <a:noAutofit/>
          </a:bodyPr>
          <a:lstStyle/>
          <a:p>
            <a:r>
              <a:rPr lang="it-IT" sz="2400" dirty="0"/>
              <a:t>Modulo 6 –  Misure di Prevenzione e Protezione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E2E339-A668-4EEA-8134-BDF2F2438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it-IT" dirty="0"/>
              <a:t>Dott. De Vito Pasquale</a:t>
            </a:r>
          </a:p>
        </p:txBody>
      </p:sp>
    </p:spTree>
    <p:extLst>
      <p:ext uri="{BB962C8B-B14F-4D97-AF65-F5344CB8AC3E}">
        <p14:creationId xmlns:p14="http://schemas.microsoft.com/office/powerpoint/2010/main" val="53007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Sono esempi di prevenzione riguardo la guida di autoveicoli: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bassa velocità;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corretta alimentazione prima della guida;</a:t>
            </a:r>
          </a:p>
          <a:p>
            <a:pPr marL="342900" indent="-342900">
              <a:buFontTx/>
              <a:buChar char="-"/>
            </a:pPr>
            <a:r>
              <a:rPr lang="it-IT" dirty="0"/>
              <a:t>le gomme non usurate ecc. </a:t>
            </a:r>
          </a:p>
          <a:p>
            <a:r>
              <a:rPr lang="it-IT" dirty="0"/>
              <a:t>In generale le attività di prevenzione sono più importanti rispetto alle attività di protezione perché evitano che l’evento si manifesti. Il divieto di fumare è un intervento di prevenzione per il rischio incendi. La scelta di un disco silenziato per una smerigliatrice è un intervento di prevenzione per il </a:t>
            </a:r>
            <a:r>
              <a:rPr lang="it-IT"/>
              <a:t>rischio rumore.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4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SORVEGLIANZA SANITARIA</a:t>
            </a:r>
          </a:p>
          <a:p>
            <a:r>
              <a:rPr lang="it-IT" dirty="0"/>
              <a:t>Una misura importante di prevenzione riguarda il controllo sanitario dei lavoratori.</a:t>
            </a:r>
          </a:p>
          <a:p>
            <a:r>
              <a:rPr lang="it-IT" dirty="0"/>
              <a:t>Per sorveglianza sanitaria si intende l’insieme di atti medici finalizzati alla tutela della salute e sicurezza dei lavoratori, in relazione all’ambiente di lavoro, ai fattori di rischio professionali e alle modalità di svolgimento dell’attività lavorativa. La sorveglianza sanitaria non significa semplicemente effettuare le viste mediche ma, entrare nel merito della valutazione dei rischi e condividere scelte operative e finalizzate alla gestione complessiva della Sicurezza sul lavoro in azienda.</a:t>
            </a:r>
          </a:p>
        </p:txBody>
      </p:sp>
    </p:spTree>
    <p:extLst>
      <p:ext uri="{BB962C8B-B14F-4D97-AF65-F5344CB8AC3E}">
        <p14:creationId xmlns:p14="http://schemas.microsoft.com/office/powerpoint/2010/main" val="3745975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SORVEGLIANZA SANITARIA</a:t>
            </a:r>
          </a:p>
          <a:p>
            <a:r>
              <a:rPr lang="it-IT" dirty="0"/>
              <a:t>Esempi di esami preventivi per specifici rischi:</a:t>
            </a:r>
          </a:p>
          <a:p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E368DCA-1D08-D780-807B-D150650B2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55" y="1621575"/>
            <a:ext cx="8109319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03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SORVEGLIANZA SANITARIA</a:t>
            </a:r>
          </a:p>
          <a:p>
            <a:r>
              <a:rPr lang="it-IT" dirty="0"/>
              <a:t>CARTELLA SANITARIA E DI RISCHIO</a:t>
            </a:r>
          </a:p>
          <a:p>
            <a:r>
              <a:rPr lang="it-IT" dirty="0"/>
              <a:t>Ogni lavoratore ha una cartella sanitaria e di rischio aggiornata dal Medico Compente. </a:t>
            </a:r>
          </a:p>
          <a:p>
            <a:r>
              <a:rPr lang="it-IT" dirty="0"/>
              <a:t>La cartella sanitaria viene consegnata anche al lavoratore alla cessazione del rapporto di lavoro e costituisce la “carta di identità” del lavoratore, dal punto di vista della salute, in relazione alla attività lavorativa svolta.</a:t>
            </a:r>
          </a:p>
          <a:p>
            <a:r>
              <a:rPr lang="it-IT" dirty="0"/>
              <a:t>Nella cartella sanitaria è contenuta la storia del lavoratore dal punto di vista del rischio.</a:t>
            </a:r>
          </a:p>
        </p:txBody>
      </p:sp>
    </p:spTree>
    <p:extLst>
      <p:ext uri="{BB962C8B-B14F-4D97-AF65-F5344CB8AC3E}">
        <p14:creationId xmlns:p14="http://schemas.microsoft.com/office/powerpoint/2010/main" val="3631735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SEGNALETICA DI SICUREZZA</a:t>
            </a:r>
          </a:p>
          <a:p>
            <a:endParaRPr lang="it-IT" dirty="0"/>
          </a:p>
          <a:p>
            <a:r>
              <a:rPr lang="it-IT" dirty="0"/>
              <a:t>Rientrano fra le misure di prevenzione anche la predisposizione di una adeguata segnaletica standardizzata per la sicurezza. </a:t>
            </a:r>
          </a:p>
          <a:p>
            <a:r>
              <a:rPr lang="it-IT" dirty="0"/>
              <a:t>Il </a:t>
            </a:r>
            <a:r>
              <a:rPr lang="it-IT" dirty="0" err="1"/>
              <a:t>D.Lgs</a:t>
            </a:r>
            <a:r>
              <a:rPr lang="it-IT" dirty="0"/>
              <a:t> dedica all’argomento un apposito Titolo (V) e la serie di allegati dal 14 al 23 che riportano: </a:t>
            </a:r>
          </a:p>
          <a:p>
            <a:pPr marL="342900" indent="-342900">
              <a:buFontTx/>
              <a:buChar char="-"/>
            </a:pPr>
            <a:r>
              <a:rPr lang="it-IT" dirty="0"/>
              <a:t>i colori; </a:t>
            </a:r>
          </a:p>
          <a:p>
            <a:pPr marL="342900" indent="-342900">
              <a:buFontTx/>
              <a:buChar char="-"/>
            </a:pPr>
            <a:r>
              <a:rPr lang="it-IT" dirty="0"/>
              <a:t>i cartelli; 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segnaletica gestuale; 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segnaletica acustica. </a:t>
            </a:r>
          </a:p>
          <a:p>
            <a:r>
              <a:rPr lang="it-IT" dirty="0"/>
              <a:t>Queste caratteristiche sono previste e regolate da direttive CE e sono uniformi tra i paesi membri che le hanno recepite.</a:t>
            </a:r>
          </a:p>
        </p:txBody>
      </p:sp>
    </p:spTree>
    <p:extLst>
      <p:ext uri="{BB962C8B-B14F-4D97-AF65-F5344CB8AC3E}">
        <p14:creationId xmlns:p14="http://schemas.microsoft.com/office/powerpoint/2010/main" val="3571325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SEGNALETICA DI SICUREZZA</a:t>
            </a:r>
          </a:p>
          <a:p>
            <a:r>
              <a:rPr lang="it-IT" dirty="0"/>
              <a:t>In particolare il decreto prevede che: </a:t>
            </a:r>
          </a:p>
          <a:p>
            <a:pPr marL="457200" indent="-457200">
              <a:buAutoNum type="arabicPeriod"/>
            </a:pPr>
            <a:r>
              <a:rPr lang="it-IT" dirty="0"/>
              <a:t>quando, anche a seguito della valutazione effettuata in conformità all'articolo 28, risultino rischi che non possono essere evitati o sufficientemente limitati con misure, metodi, ovvero sistemi di organizzazione del lavoro, o con mezzi tecnici di protezione collettiva, il datore di lavoro fa ricorso alla segnaletica di sicurezza, conformemente alle prescrizioni di cui dagli allegati previsti. </a:t>
            </a:r>
          </a:p>
        </p:txBody>
      </p:sp>
    </p:spTree>
    <p:extLst>
      <p:ext uri="{BB962C8B-B14F-4D97-AF65-F5344CB8AC3E}">
        <p14:creationId xmlns:p14="http://schemas.microsoft.com/office/powerpoint/2010/main" val="400360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SEGNALETICA DI SICUREZZA</a:t>
            </a:r>
          </a:p>
          <a:p>
            <a:r>
              <a:rPr lang="it-IT" dirty="0"/>
              <a:t>In particolare il decreto prevede che: </a:t>
            </a:r>
          </a:p>
          <a:p>
            <a:r>
              <a:rPr lang="it-IT" dirty="0"/>
              <a:t>2. qualora sia necessario fornire mediante la segnaletica di sicurezza indicazioni relative a situazioni di rischio non considerate negli allegati XXIV a XXXII, il datore di lavoro, anche in riferimento alle norme di buona tecnica, adotta le misure necessarie, secondo le particolarità del lavoro, l'esperienza e la tecnica.</a:t>
            </a:r>
          </a:p>
        </p:txBody>
      </p:sp>
    </p:spTree>
    <p:extLst>
      <p:ext uri="{BB962C8B-B14F-4D97-AF65-F5344CB8AC3E}">
        <p14:creationId xmlns:p14="http://schemas.microsoft.com/office/powerpoint/2010/main" val="939519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SEGNALETICA DI SICUREZZA</a:t>
            </a:r>
          </a:p>
          <a:p>
            <a:r>
              <a:rPr lang="it-IT" dirty="0"/>
              <a:t>In particolare il decreto prevede che: </a:t>
            </a:r>
          </a:p>
          <a:p>
            <a:r>
              <a:rPr lang="it-IT" dirty="0"/>
              <a:t>3. l datore di lavoro, per regolare il traffico all'interno dell'impresa o dell'unità produttiva, fa ricorso, se del caso, alla segnaletica prevista dalla legislazione vigente relativa al traffico stradale, ferroviario, fluviale, marittimo o aereo, fatto salvo quanto previsto nell' ALLEGATO XXVIII</a:t>
            </a:r>
          </a:p>
        </p:txBody>
      </p:sp>
    </p:spTree>
    <p:extLst>
      <p:ext uri="{BB962C8B-B14F-4D97-AF65-F5344CB8AC3E}">
        <p14:creationId xmlns:p14="http://schemas.microsoft.com/office/powerpoint/2010/main" val="2001541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lnSpcReduction="10000"/>
          </a:bodyPr>
          <a:lstStyle/>
          <a:p>
            <a:r>
              <a:rPr lang="it-IT" dirty="0"/>
              <a:t>LA MISURA CARDINE DELLA PREVENZIONE È L’INFORMAZIONE E LA FORMAZIONE </a:t>
            </a:r>
          </a:p>
          <a:p>
            <a:r>
              <a:rPr lang="it-IT" dirty="0"/>
              <a:t>Il datore di lavoro provvede affinché ciascun lavoratore riceva una adeguata informazione: </a:t>
            </a:r>
          </a:p>
          <a:p>
            <a:pPr marL="457200" indent="-457200">
              <a:buAutoNum type="alphaLcParenR"/>
            </a:pPr>
            <a:r>
              <a:rPr lang="it-IT" dirty="0"/>
              <a:t>sui rischi per la salute e sicurezza sul lavoro connessi alla attività della impresa in generale;</a:t>
            </a:r>
          </a:p>
          <a:p>
            <a:pPr marL="457200" indent="-457200">
              <a:buAutoNum type="alphaLcParenR"/>
            </a:pPr>
            <a:r>
              <a:rPr lang="it-IT" dirty="0"/>
              <a:t>sulle procedure che riguardano il primo soccorso, la lotta antincendio, l’evacuazione dei luoghi di lavoro; </a:t>
            </a:r>
          </a:p>
          <a:p>
            <a:pPr marL="457200" indent="-457200">
              <a:buAutoNum type="alphaLcParenR"/>
            </a:pPr>
            <a:r>
              <a:rPr lang="it-IT" dirty="0"/>
              <a:t>sui nominativi dei lavoratori incaricati di applicare le misure di cui agli articoli 45 e 46; </a:t>
            </a:r>
          </a:p>
          <a:p>
            <a:pPr marL="457200" indent="-457200">
              <a:buAutoNum type="alphaLcParenR"/>
            </a:pPr>
            <a:r>
              <a:rPr lang="it-IT" dirty="0"/>
              <a:t>sui nominativi del responsabile e degli addetti del servizio di prevenzione e protezione, e del medico competente. </a:t>
            </a:r>
          </a:p>
        </p:txBody>
      </p:sp>
    </p:spTree>
    <p:extLst>
      <p:ext uri="{BB962C8B-B14F-4D97-AF65-F5344CB8AC3E}">
        <p14:creationId xmlns:p14="http://schemas.microsoft.com/office/powerpoint/2010/main" val="1817627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Il datore di lavoro provvede affinché ciascun lavoratore riceva una adeguata informazione:</a:t>
            </a:r>
          </a:p>
          <a:p>
            <a:r>
              <a:rPr lang="it-IT" dirty="0"/>
              <a:t> a) sui rischi specifici cui è esposto in relazione all’attività svolta, le normative di sicurezza e le disposizioni aziendali in materia;</a:t>
            </a:r>
          </a:p>
          <a:p>
            <a:r>
              <a:rPr lang="it-IT" dirty="0"/>
              <a:t> b) sui pericoli connessi all’uso delle sostanze e dei preparati pericolosi sulla base delle schede dei dati di sicurezza previste dalla normativa vigente e dalle norme di buona tecnica; </a:t>
            </a:r>
          </a:p>
          <a:p>
            <a:r>
              <a:rPr lang="it-IT" dirty="0"/>
              <a:t>c) sulle misure e le attività di protezione e prevenzione adottate.</a:t>
            </a:r>
          </a:p>
        </p:txBody>
      </p:sp>
    </p:spTree>
    <p:extLst>
      <p:ext uri="{BB962C8B-B14F-4D97-AF65-F5344CB8AC3E}">
        <p14:creationId xmlns:p14="http://schemas.microsoft.com/office/powerpoint/2010/main" val="400897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Contenuto e obiettivi del </a:t>
            </a:r>
            <a:r>
              <a:rPr lang="it-IT"/>
              <a:t>modulo 6</a:t>
            </a:r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Contenuto</a:t>
            </a:r>
          </a:p>
          <a:p>
            <a:r>
              <a:rPr lang="it-IT" sz="1800" b="0" i="0" u="none" strike="noStrike" baseline="0" dirty="0">
                <a:latin typeface="Arial" panose="020B0604020202020204" pitchFamily="34" charset="0"/>
              </a:rPr>
              <a:t>In questo modulo conosceremo le differenze fra le misure di prevenzione e protezione.</a:t>
            </a:r>
            <a:endParaRPr lang="it-IT" dirty="0"/>
          </a:p>
          <a:p>
            <a:r>
              <a:rPr lang="it-IT" dirty="0"/>
              <a:t>Obiettivi e risultati attesi</a:t>
            </a:r>
          </a:p>
          <a:p>
            <a:pPr marR="0" algn="l"/>
            <a:r>
              <a:rPr lang="it-IT" sz="1800" b="0" i="0" u="none" strike="noStrike" baseline="0" dirty="0">
                <a:latin typeface="Arial" panose="020B0604020202020204" pitchFamily="34" charset="0"/>
              </a:rPr>
              <a:t>Il modulo si pone l'</a:t>
            </a:r>
            <a:r>
              <a:rPr lang="it-IT" sz="1800" b="1" i="1" u="none" strike="noStrike" baseline="0" dirty="0">
                <a:latin typeface="Arial" panose="020B0604020202020204" pitchFamily="34" charset="0"/>
              </a:rPr>
              <a:t>obiettivo </a:t>
            </a:r>
            <a:r>
              <a:rPr lang="it-IT" sz="1800" b="0" i="0" u="none" strike="noStrike" baseline="0" dirty="0">
                <a:latin typeface="Arial" panose="020B0604020202020204" pitchFamily="34" charset="0"/>
              </a:rPr>
              <a:t>far conoscere le misure di prevenzione e protezione e l’ordine gerarchico delle misure da adottare.</a:t>
            </a:r>
          </a:p>
          <a:p>
            <a:pPr marR="0" algn="l"/>
            <a:r>
              <a:rPr lang="it-IT" sz="1800" b="0" i="0" u="none" strike="noStrike" baseline="0" dirty="0">
                <a:latin typeface="Arial" panose="020B0604020202020204" pitchFamily="34" charset="0"/>
              </a:rPr>
              <a:t>I </a:t>
            </a:r>
            <a:r>
              <a:rPr lang="it-IT" sz="1800" b="1" i="1" u="none" strike="noStrike" baseline="0" dirty="0">
                <a:latin typeface="Arial" panose="020B0604020202020204" pitchFamily="34" charset="0"/>
              </a:rPr>
              <a:t>risultati attesi: </a:t>
            </a:r>
            <a:r>
              <a:rPr lang="it-IT" sz="1800" i="1" u="none" strike="noStrike" baseline="0" dirty="0">
                <a:latin typeface="Arial" panose="020B0604020202020204" pitchFamily="34" charset="0"/>
              </a:rPr>
              <a:t>G</a:t>
            </a:r>
            <a:r>
              <a:rPr lang="it-IT" sz="1800" b="0" i="0" u="none" strike="noStrike" baseline="0" dirty="0">
                <a:latin typeface="Arial" panose="020B0604020202020204" pitchFamily="34" charset="0"/>
              </a:rPr>
              <a:t>li studenti al termine del modulo dovranno essere in grado di indicare le differenze fra misure preventi</a:t>
            </a:r>
            <a:r>
              <a:rPr lang="it-IT" sz="1800" dirty="0"/>
              <a:t>ve e protettive e quali sono quelle da privilegiare.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579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Il contenuto della informazione deve essere facilmente comprensibile per i lavoratori e deve consentire loro di acquisire le relative conoscenze. </a:t>
            </a:r>
          </a:p>
          <a:p>
            <a:r>
              <a:rPr lang="it-IT" dirty="0"/>
              <a:t>Ove l’informazione riguardi lavoratori immigrati, essa avviene previa verifica della comprensione della lingua utilizzata nel percorso informativo.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92395E6-27D2-E879-548E-BD33441EB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576" y="2894325"/>
            <a:ext cx="5624623" cy="176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33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PROTEZIONE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Le misure di protezione (ad esempio la consegna di Dispositivi di protezione individuale, quali cuffie </a:t>
            </a:r>
            <a:r>
              <a:rPr lang="it-IT" dirty="0" err="1"/>
              <a:t>otoprotettori</a:t>
            </a:r>
            <a:r>
              <a:rPr lang="it-IT" dirty="0"/>
              <a:t>, occhiali) non sono efficaci come le misure di prevenzione.</a:t>
            </a:r>
          </a:p>
          <a:p>
            <a:r>
              <a:rPr lang="it-IT" dirty="0"/>
              <a:t>Le misure di protezione richiedono poi una serie di attività ad esse connesse (il dispositivo deve essere idoneo e conforme, il lavoratore deve indossare il dispositivo e deve farlo in modo corretto)</a:t>
            </a:r>
          </a:p>
        </p:txBody>
      </p:sp>
    </p:spTree>
    <p:extLst>
      <p:ext uri="{BB962C8B-B14F-4D97-AF65-F5344CB8AC3E}">
        <p14:creationId xmlns:p14="http://schemas.microsoft.com/office/powerpoint/2010/main" val="89453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46426"/>
            <a:ext cx="9143999" cy="396807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806747"/>
            <a:ext cx="8114400" cy="4175156"/>
          </a:xfrm>
        </p:spPr>
        <p:txBody>
          <a:bodyPr>
            <a:normAutofit/>
          </a:bodyPr>
          <a:lstStyle/>
          <a:p>
            <a:pPr algn="l" fontAlgn="base"/>
            <a:r>
              <a:rPr lang="it-IT" dirty="0"/>
              <a:t>Per quanto appena detto, è chiaro quindi che bisognerà sempre prima puntare alle misure di prevenzione e, poi, a quelle di protezione. </a:t>
            </a:r>
          </a:p>
          <a:p>
            <a:pPr algn="l" fontAlgn="base"/>
            <a:r>
              <a:rPr lang="it-IT" dirty="0"/>
              <a:t>Questo perché evitare che si verifichi un evento avverso è sempre meglio rispetto al caso di doverne gestire le conseguenze.</a:t>
            </a:r>
          </a:p>
          <a:p>
            <a:pPr algn="l" fontAlgn="base"/>
            <a:r>
              <a:rPr lang="it-IT" dirty="0"/>
              <a:t>Per tenere sempre a mente questa differenza potete pensare alla classica automobile che guidate ogni giorno. In particolare pensate all’ABS ed all’airbag. Entrambe sono “misure di sicurezza” della “macchina”. L’ABS però è una misura di prevenzione. Invece l’airbag è una misura di protezione.</a:t>
            </a:r>
          </a:p>
          <a:p>
            <a:pPr algn="l" fontAlgn="base"/>
            <a:r>
              <a:rPr lang="it-IT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46426"/>
            <a:ext cx="9143999" cy="396807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806747"/>
            <a:ext cx="8114400" cy="4175156"/>
          </a:xfrm>
        </p:spPr>
        <p:txBody>
          <a:bodyPr>
            <a:normAutofit fontScale="92500" lnSpcReduction="10000"/>
          </a:bodyPr>
          <a:lstStyle/>
          <a:p>
            <a:pPr algn="l" fontAlgn="base"/>
            <a:r>
              <a:rPr lang="it-IT" sz="2400" dirty="0"/>
              <a:t>Possiamo allora dire che le misure di prevenzione sono l’insieme delle misure previste per evitare che si verifichi un evento dannoso.</a:t>
            </a:r>
          </a:p>
          <a:p>
            <a:pPr algn="l" fontAlgn="base"/>
            <a:r>
              <a:rPr lang="it-IT" sz="2400" dirty="0"/>
              <a:t>Mentre le misure di protezione sono l’insieme delle misure previste e finalizzate a limitare le conseguenze di un evento dannoso, dal momento che si verifica. </a:t>
            </a:r>
            <a:r>
              <a:rPr lang="it-IT" sz="2400" b="0" i="0" dirty="0">
                <a:solidFill>
                  <a:srgbClr val="666666"/>
                </a:solidFill>
                <a:effectLst/>
              </a:rPr>
              <a:t> </a:t>
            </a:r>
          </a:p>
          <a:p>
            <a:pPr algn="l" fontAlgn="base"/>
            <a:r>
              <a:rPr lang="it-IT" sz="2400" dirty="0"/>
              <a:t>In generale, le misure di prevenzione sono gli strumenti da attuare per anticipare il potenziale sviluppo di un pericolo. Invece, le misure di protezione sono rivolte a proteggere dall’esposizione accidentale ad un pericolo</a:t>
            </a:r>
            <a:r>
              <a:rPr lang="it-IT" sz="2400" b="0" i="0" dirty="0">
                <a:solidFill>
                  <a:srgbClr val="333333"/>
                </a:solidFill>
                <a:effectLst/>
              </a:rPr>
              <a:t>. </a:t>
            </a:r>
          </a:p>
          <a:p>
            <a:pPr algn="l" fontAlgn="base"/>
            <a:r>
              <a:rPr lang="it-IT" sz="2400" dirty="0"/>
              <a:t>Più è efficace la prevenzione più si riduce la necessità di ricorrere a misure di protezione. Pertanto, la protezione entra in gioco solo quando non è possibile eliminare parzialmente o totalmente un rischio adottando le misure </a:t>
            </a:r>
            <a:r>
              <a:rPr lang="it-IT" sz="2400"/>
              <a:t>di prevenzione.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5271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LE MISURE DI PREVENZIONE E PROTEZIONE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La sicurezza nei luoghi di lavoro si riferisce a tutto il complesso di attività che rende possibile ai lavoratori svolgere il proprio lavoro in un ambiente sicuro, senza esporli a rischio di infortuni o incidenti, o peggio, contrarre malattie professionali. E’ in questo contesto che si inserisce l’art. 15 </a:t>
            </a:r>
            <a:r>
              <a:rPr lang="it-IT" dirty="0" err="1"/>
              <a:t>dlgs</a:t>
            </a:r>
            <a:r>
              <a:rPr lang="it-IT" dirty="0"/>
              <a:t> 81/2008, che fornisce un elenco minuzioso delle misure di sicurezza che devono essere adottate.</a:t>
            </a:r>
          </a:p>
          <a:p>
            <a:r>
              <a:rPr lang="it-IT" dirty="0"/>
              <a:t>L’art. 15 individua delle misure generali di tutela e una gerarchia delle misure di prevenzione e protezione, valide per tutte le aziende, per tutti i tipi di attività, indicando in questo modo come gestire l’attività che segue la valutazione dei rischi, quell’attività cioè che serve a ridurre o eliminare i rischi.</a:t>
            </a:r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GERARCHIA DELLE MISURE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Le misure da attuare, a seguito della valutazione dei rischi, in ordine gerarchico sono:</a:t>
            </a:r>
          </a:p>
          <a:p>
            <a:pPr marL="457200" indent="-457200">
              <a:buAutoNum type="arabicPeriod"/>
            </a:pPr>
            <a:r>
              <a:rPr lang="it-IT" dirty="0"/>
              <a:t>Eliminazione del rischio;</a:t>
            </a:r>
          </a:p>
          <a:p>
            <a:pPr marL="457200" indent="-457200">
              <a:buAutoNum type="arabicPeriod"/>
            </a:pPr>
            <a:r>
              <a:rPr lang="it-IT" dirty="0"/>
              <a:t>Sostituzione di ciò che è pericoloso con ciò che è meno pericoloso;</a:t>
            </a:r>
          </a:p>
          <a:p>
            <a:pPr marL="457200" indent="-457200">
              <a:buAutoNum type="arabicPeriod"/>
            </a:pPr>
            <a:r>
              <a:rPr lang="it-IT" dirty="0"/>
              <a:t>Riduzione dell’esposizione con misure tecniche e organizzative;</a:t>
            </a:r>
          </a:p>
          <a:p>
            <a:pPr marL="457200" indent="-457200">
              <a:buAutoNum type="arabicPeriod"/>
            </a:pPr>
            <a:endParaRPr lang="it-IT" dirty="0"/>
          </a:p>
          <a:p>
            <a:pPr marL="342900" indent="-342900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872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GERARCHIA DELLE MISURE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ELIMINAZIONE DEL RISCHIO:</a:t>
            </a:r>
          </a:p>
          <a:p>
            <a:endParaRPr lang="it-IT" dirty="0"/>
          </a:p>
          <a:p>
            <a:r>
              <a:rPr lang="it-IT" dirty="0"/>
              <a:t>Agire per evitare che una situazione accada.</a:t>
            </a:r>
          </a:p>
          <a:p>
            <a:r>
              <a:rPr lang="it-IT" dirty="0"/>
              <a:t>È il controllo del rischio più efficace. </a:t>
            </a:r>
          </a:p>
          <a:p>
            <a:r>
              <a:rPr lang="it-IT" dirty="0"/>
              <a:t>Ad esempio, se i lavoratori devono svolgere lavori in quota, il rischio può essere eliminato spostando il pezzo su cui devono lavorare a livello del suolo.</a:t>
            </a:r>
          </a:p>
          <a:p>
            <a:r>
              <a:rPr lang="it-IT" dirty="0"/>
              <a:t>In questo modo elimino completamente il rischio alla fonte.</a:t>
            </a:r>
          </a:p>
        </p:txBody>
      </p:sp>
    </p:spTree>
    <p:extLst>
      <p:ext uri="{BB962C8B-B14F-4D97-AF65-F5344CB8AC3E}">
        <p14:creationId xmlns:p14="http://schemas.microsoft.com/office/powerpoint/2010/main" val="1450831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GERARCHIA DELLE MISURE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SOSTITUZIONE DI CIO’ CHE E’ PERICOLOSO CON CIO’ CHE E’ MENO PERICOLOSO:</a:t>
            </a:r>
          </a:p>
          <a:p>
            <a:endParaRPr lang="it-IT" dirty="0"/>
          </a:p>
          <a:p>
            <a:pPr algn="l"/>
            <a:r>
              <a:rPr lang="it-IT" b="0" i="0" dirty="0">
                <a:effectLst/>
                <a:latin typeface="Arial" panose="020B0604020202020204" pitchFamily="34" charset="0"/>
              </a:rPr>
              <a:t>La sostituzione è il secondo controllo del pericolo più efficace e consiste nella sostituzione di qualcosa che produce un rischio con qualcosa che non lo produce.</a:t>
            </a:r>
          </a:p>
          <a:p>
            <a:pPr algn="l"/>
            <a:r>
              <a:rPr lang="it-IT" b="0" i="0" dirty="0">
                <a:effectLst/>
                <a:latin typeface="Arial" panose="020B0604020202020204" pitchFamily="34" charset="0"/>
              </a:rPr>
              <a:t>Un esempio è la sostituzione di una vernice a base di pi</a:t>
            </a:r>
            <a:r>
              <a:rPr lang="it-IT" dirty="0"/>
              <a:t>ombo</a:t>
            </a:r>
            <a:r>
              <a:rPr lang="it-IT" b="0" i="0" dirty="0">
                <a:effectLst/>
                <a:latin typeface="Arial" panose="020B0604020202020204" pitchFamily="34" charset="0"/>
              </a:rPr>
              <a:t> (quindi tossica) con una vernice atossica. </a:t>
            </a:r>
          </a:p>
          <a:p>
            <a:pPr algn="l"/>
            <a:r>
              <a:rPr lang="it-IT" b="0" i="0" dirty="0">
                <a:effectLst/>
                <a:latin typeface="Arial" panose="020B0604020202020204" pitchFamily="34" charset="0"/>
              </a:rPr>
              <a:t>Per essere un controllo efficace, il nuovo prodotto non deve produrre un altro rischio.</a:t>
            </a:r>
          </a:p>
        </p:txBody>
      </p:sp>
    </p:spTree>
    <p:extLst>
      <p:ext uri="{BB962C8B-B14F-4D97-AF65-F5344CB8AC3E}">
        <p14:creationId xmlns:p14="http://schemas.microsoft.com/office/powerpoint/2010/main" val="301373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GERARCHIA DELLE MISURE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 fontScale="25000" lnSpcReduction="20000"/>
          </a:bodyPr>
          <a:lstStyle/>
          <a:p>
            <a:endParaRPr lang="it-IT" sz="4000" dirty="0"/>
          </a:p>
          <a:p>
            <a:r>
              <a:rPr lang="it-IT" sz="8800" dirty="0"/>
              <a:t>MISURE TECNICHE E ORGANIZZATIVE, I CONTROLLI DI</a:t>
            </a:r>
          </a:p>
          <a:p>
            <a:r>
              <a:rPr lang="it-IT" sz="8800" dirty="0"/>
              <a:t>INGEGNERIA E AMMINISTRATIVI:</a:t>
            </a:r>
          </a:p>
          <a:p>
            <a:endParaRPr lang="it-IT" sz="4000" dirty="0"/>
          </a:p>
          <a:p>
            <a:pPr>
              <a:lnSpc>
                <a:spcPct val="110000"/>
              </a:lnSpc>
            </a:pPr>
            <a:r>
              <a:rPr lang="it-IT" sz="8800" dirty="0"/>
              <a:t>Controlli di ingegneria</a:t>
            </a:r>
          </a:p>
          <a:p>
            <a:pPr>
              <a:lnSpc>
                <a:spcPct val="110000"/>
              </a:lnSpc>
            </a:pPr>
            <a:r>
              <a:rPr lang="it-IT" sz="8800" dirty="0"/>
              <a:t>Il terzo metodo più efficace per controllare il rischio sono i controlli di ingegneria. Questi controlli non eliminano i rischi, ma isolano le persone dai rischi.</a:t>
            </a:r>
          </a:p>
          <a:p>
            <a:pPr>
              <a:lnSpc>
                <a:spcPct val="110000"/>
              </a:lnSpc>
            </a:pPr>
            <a:r>
              <a:rPr lang="it-IT" sz="8800" dirty="0"/>
              <a:t>I costi iniziali per attuare questi controlli tendono ad essere più alti dei controlli meno efficaci nella gerarchia, tuttavia possono ridurre i costi futuri.</a:t>
            </a:r>
          </a:p>
          <a:p>
            <a:pPr>
              <a:lnSpc>
                <a:spcPct val="110000"/>
              </a:lnSpc>
            </a:pPr>
            <a:r>
              <a:rPr lang="it-IT" sz="8800" dirty="0"/>
              <a:t>I dispositivi di protezione collettiva rientrano nell'ambito dei controlli di ingegneria.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9238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GERARCHIA DELLE MISURE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MISURE TECNICHE E ORGANIZZATIVE, I CONTROLLI DI INGEGNERIA E AMMINISTRATIVI:</a:t>
            </a:r>
          </a:p>
          <a:p>
            <a:endParaRPr lang="it-IT" dirty="0"/>
          </a:p>
          <a:p>
            <a:pPr>
              <a:lnSpc>
                <a:spcPct val="110000"/>
              </a:lnSpc>
            </a:pPr>
            <a:r>
              <a:rPr lang="it-IT" dirty="0"/>
              <a:t>Controlli amministrativi</a:t>
            </a:r>
          </a:p>
          <a:p>
            <a:r>
              <a:rPr lang="it-IT" b="0" i="0" dirty="0">
                <a:effectLst/>
                <a:latin typeface="Arial" panose="020B0604020202020204" pitchFamily="34" charset="0"/>
              </a:rPr>
              <a:t>I controlli amministrativi sono modifiche al modo in cui le persone lavorano. Esempi di controlli amministrativi includono modifiche delle procedure, </a:t>
            </a:r>
            <a:r>
              <a:rPr lang="it-IT" dirty="0"/>
              <a:t>formazione</a:t>
            </a:r>
            <a:r>
              <a:rPr lang="it-IT" b="0" i="0" dirty="0">
                <a:effectLst/>
                <a:latin typeface="Arial" panose="020B0604020202020204" pitchFamily="34" charset="0"/>
              </a:rPr>
              <a:t> dei dipendenti e installazione di cartelli ed etichette di avvertimento.</a:t>
            </a:r>
          </a:p>
          <a:p>
            <a:r>
              <a:rPr lang="it-IT" b="0" i="0" dirty="0">
                <a:effectLst/>
                <a:latin typeface="Arial" panose="020B0604020202020204" pitchFamily="34" charset="0"/>
              </a:rPr>
              <a:t>I controlli amministrativi non rimuovono il rischio, ma limitano o impediscono l'esposizione delle persone al rischio.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3601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MISURE DI PREVENZIONE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>
            <a:normAutofit/>
          </a:bodyPr>
          <a:lstStyle/>
          <a:p>
            <a:r>
              <a:rPr lang="it-IT" dirty="0"/>
              <a:t>Tra gli esempi di attività di prevenzione abbiamo:</a:t>
            </a:r>
          </a:p>
          <a:p>
            <a:pPr marL="342900" indent="-342900">
              <a:buFontTx/>
              <a:buChar char="-"/>
            </a:pPr>
            <a:r>
              <a:rPr lang="it-IT" dirty="0"/>
              <a:t>la formazione e l’informazione (aumentano conoscenze e consapevolezza sui rischi); </a:t>
            </a:r>
          </a:p>
          <a:p>
            <a:pPr marL="342900" indent="-342900">
              <a:buFontTx/>
              <a:buChar char="-"/>
            </a:pPr>
            <a:r>
              <a:rPr lang="it-IT" dirty="0"/>
              <a:t> l’addestramento (aumenta la capacità dell’operatore); </a:t>
            </a:r>
          </a:p>
          <a:p>
            <a:pPr marL="342900" indent="-342900">
              <a:buFontTx/>
              <a:buChar char="-"/>
            </a:pPr>
            <a:r>
              <a:rPr lang="it-IT" dirty="0"/>
              <a:t> la sostituzione delle sostanze pericolose con altre non pericolose (previene l’esposizione); </a:t>
            </a:r>
          </a:p>
          <a:p>
            <a:pPr marL="342900" indent="-342900">
              <a:buFontTx/>
              <a:buChar char="-"/>
            </a:pPr>
            <a:r>
              <a:rPr lang="it-IT" dirty="0"/>
              <a:t> l’uso di macchine a norma dotate di tutte le necessarie protezioni (previene incidenti e infortuni dovuti a parti non protette); </a:t>
            </a:r>
          </a:p>
          <a:p>
            <a:pPr marL="342900" indent="-342900">
              <a:buFontTx/>
              <a:buChar char="-"/>
            </a:pPr>
            <a:r>
              <a:rPr lang="it-IT" dirty="0"/>
              <a:t> la verifica periodica degli impianti (previene i guasti). </a:t>
            </a:r>
          </a:p>
        </p:txBody>
      </p:sp>
    </p:spTree>
    <p:extLst>
      <p:ext uri="{BB962C8B-B14F-4D97-AF65-F5344CB8AC3E}">
        <p14:creationId xmlns:p14="http://schemas.microsoft.com/office/powerpoint/2010/main" val="71603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fa3b11eba515a8dd61ad331422b1f5ce7b74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2767</TotalTime>
  <Words>1741</Words>
  <Application>Microsoft Office PowerPoint</Application>
  <PresentationFormat>Presentazione su schermo (16:9)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open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Augusto</dc:creator>
  <cp:lastModifiedBy>antomele85@gmail.com</cp:lastModifiedBy>
  <cp:revision>206</cp:revision>
  <cp:lastPrinted>2018-11-26T09:46:50Z</cp:lastPrinted>
  <dcterms:created xsi:type="dcterms:W3CDTF">2018-11-21T16:46:23Z</dcterms:created>
  <dcterms:modified xsi:type="dcterms:W3CDTF">2022-07-27T11:07:49Z</dcterms:modified>
</cp:coreProperties>
</file>