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74" r:id="rId2"/>
    <p:sldId id="278" r:id="rId3"/>
    <p:sldId id="275"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297" r:id="rId34"/>
    <p:sldId id="327" r:id="rId35"/>
  </p:sldIdLst>
  <p:sldSz cx="9144000" cy="5143500" type="screen16x9"/>
  <p:notesSz cx="6858000" cy="9144000"/>
  <p:custDataLst>
    <p:tags r:id="rId36"/>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E3F31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2" d="100"/>
          <a:sy n="142" d="100"/>
        </p:scale>
        <p:origin x="714"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deolezione di presentazione">
    <p:spTree>
      <p:nvGrpSpPr>
        <p:cNvPr id="1" name=""/>
        <p:cNvGrpSpPr/>
        <p:nvPr/>
      </p:nvGrpSpPr>
      <p:grpSpPr>
        <a:xfrm>
          <a:off x="0" y="0"/>
          <a:ext cx="0" cy="0"/>
          <a:chOff x="0" y="0"/>
          <a:chExt cx="0" cy="0"/>
        </a:xfrm>
      </p:grpSpPr>
      <p:pic>
        <p:nvPicPr>
          <p:cNvPr id="8" name="Immagine 7" descr="slide1.jpg">
            <a:extLst>
              <a:ext uri="{FF2B5EF4-FFF2-40B4-BE49-F238E27FC236}">
                <a16:creationId xmlns:a16="http://schemas.microsoft.com/office/drawing/2014/main" id="{9E2E0303-06EA-4940-8646-7DB6577B9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Segnaposto testo 9">
            <a:extLst>
              <a:ext uri="{FF2B5EF4-FFF2-40B4-BE49-F238E27FC236}">
                <a16:creationId xmlns:a16="http://schemas.microsoft.com/office/drawing/2014/main" id="{CC26B955-35C6-4FA5-AACE-DC521EB9C59C}"/>
              </a:ext>
            </a:extLst>
          </p:cNvPr>
          <p:cNvSpPr>
            <a:spLocks noGrp="1"/>
          </p:cNvSpPr>
          <p:nvPr>
            <p:ph type="body" sz="quarter" idx="10" hasCustomPrompt="1"/>
          </p:nvPr>
        </p:nvSpPr>
        <p:spPr>
          <a:xfrm>
            <a:off x="390349" y="1450099"/>
            <a:ext cx="7202323" cy="423863"/>
          </a:xfrm>
        </p:spPr>
        <p:txBody>
          <a:bodyPr>
            <a:noAutofit/>
          </a:bodyPr>
          <a:lstStyle>
            <a:lvl1pPr marL="0" marR="0" indent="0" algn="l" defTabSz="457200" rtl="0" eaLnBrk="1" fontAlgn="auto" latinLnBrk="0" hangingPunct="1">
              <a:lnSpc>
                <a:spcPct val="90000"/>
              </a:lnSpc>
              <a:spcBef>
                <a:spcPts val="750"/>
              </a:spcBef>
              <a:spcAft>
                <a:spcPts val="0"/>
              </a:spcAft>
              <a:buClrTx/>
              <a:buSzTx/>
              <a:buFont typeface="Arial" panose="020B0604020202020204" pitchFamily="34" charset="0"/>
              <a:buNone/>
              <a:tabLst/>
              <a:defRPr lang="it-IT" sz="2600" b="1" i="1" kern="1200" dirty="0" smtClean="0">
                <a:solidFill>
                  <a:schemeClr val="bg1"/>
                </a:solidFill>
                <a:latin typeface="Arial" panose="020B0604020202020204" pitchFamily="34" charset="0"/>
                <a:ea typeface="+mn-ea"/>
                <a:cs typeface="Arial" panose="020B0604020202020204" pitchFamily="34" charset="0"/>
              </a:defRPr>
            </a:lvl1pPr>
          </a:lstStyle>
          <a:p>
            <a:pPr lvl="0"/>
            <a:r>
              <a:rPr lang="it-IT" dirty="0"/>
              <a:t>Nome dell’ insegnamento</a:t>
            </a:r>
          </a:p>
        </p:txBody>
      </p:sp>
      <p:sp>
        <p:nvSpPr>
          <p:cNvPr id="12" name="Segnaposto testo 11">
            <a:extLst>
              <a:ext uri="{FF2B5EF4-FFF2-40B4-BE49-F238E27FC236}">
                <a16:creationId xmlns:a16="http://schemas.microsoft.com/office/drawing/2014/main" id="{23BFAF25-8E30-401F-B00D-F0DFA0981C66}"/>
              </a:ext>
            </a:extLst>
          </p:cNvPr>
          <p:cNvSpPr>
            <a:spLocks noGrp="1"/>
          </p:cNvSpPr>
          <p:nvPr>
            <p:ph type="body" sz="quarter" idx="11" hasCustomPrompt="1"/>
          </p:nvPr>
        </p:nvSpPr>
        <p:spPr>
          <a:xfrm>
            <a:off x="409574" y="2182633"/>
            <a:ext cx="6237167" cy="724527"/>
          </a:xfrm>
        </p:spPr>
        <p:txBody>
          <a:bodyPr>
            <a:normAutofit/>
          </a:bodyPr>
          <a:lstStyle>
            <a:lvl1pPr marL="0" indent="0">
              <a:buNone/>
              <a:defRPr sz="2600" b="1" i="0">
                <a:solidFill>
                  <a:schemeClr val="bg1"/>
                </a:solidFill>
                <a:latin typeface="Arial" panose="020B0604020202020204" pitchFamily="34" charset="0"/>
                <a:cs typeface="Arial" panose="020B0604020202020204" pitchFamily="34" charset="0"/>
              </a:defRPr>
            </a:lvl1pPr>
          </a:lstStyle>
          <a:p>
            <a:pPr lvl="0"/>
            <a:r>
              <a:rPr lang="it-IT" dirty="0"/>
              <a:t>Numero e Titolo del Modulo</a:t>
            </a:r>
          </a:p>
        </p:txBody>
      </p:sp>
      <p:sp>
        <p:nvSpPr>
          <p:cNvPr id="14" name="Segnaposto testo 13">
            <a:extLst>
              <a:ext uri="{FF2B5EF4-FFF2-40B4-BE49-F238E27FC236}">
                <a16:creationId xmlns:a16="http://schemas.microsoft.com/office/drawing/2014/main" id="{414D26A2-214D-48D2-8F95-E3161711BFA9}"/>
              </a:ext>
            </a:extLst>
          </p:cNvPr>
          <p:cNvSpPr>
            <a:spLocks noGrp="1"/>
          </p:cNvSpPr>
          <p:nvPr>
            <p:ph type="body" sz="quarter" idx="12" hasCustomPrompt="1"/>
          </p:nvPr>
        </p:nvSpPr>
        <p:spPr>
          <a:xfrm>
            <a:off x="409575" y="3026215"/>
            <a:ext cx="5367338" cy="402918"/>
          </a:xfrm>
        </p:spPr>
        <p:txBody>
          <a:bodyPr>
            <a:normAutofit/>
          </a:bodyPr>
          <a:lstStyle>
            <a:lvl1pPr marL="0" indent="0">
              <a:buNone/>
              <a:defRPr sz="2200">
                <a:solidFill>
                  <a:schemeClr val="bg1"/>
                </a:solidFill>
                <a:latin typeface="Arial" panose="020B0604020202020204" pitchFamily="34" charset="0"/>
                <a:cs typeface="Arial" panose="020B0604020202020204" pitchFamily="34" charset="0"/>
              </a:defRPr>
            </a:lvl1pPr>
          </a:lstStyle>
          <a:p>
            <a:pPr lvl="0"/>
            <a:r>
              <a:rPr lang="it-IT" dirty="0"/>
              <a:t>Nome Docente</a:t>
            </a:r>
          </a:p>
        </p:txBody>
      </p:sp>
    </p:spTree>
    <p:extLst>
      <p:ext uri="{BB962C8B-B14F-4D97-AF65-F5344CB8AC3E}">
        <p14:creationId xmlns:p14="http://schemas.microsoft.com/office/powerpoint/2010/main" val="78544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olezione">
    <p:spTree>
      <p:nvGrpSpPr>
        <p:cNvPr id="1" name=""/>
        <p:cNvGrpSpPr/>
        <p:nvPr/>
      </p:nvGrpSpPr>
      <p:grpSpPr>
        <a:xfrm>
          <a:off x="0" y="0"/>
          <a:ext cx="0" cy="0"/>
          <a:chOff x="0" y="0"/>
          <a:chExt cx="0" cy="0"/>
        </a:xfrm>
      </p:grpSpPr>
      <p:pic>
        <p:nvPicPr>
          <p:cNvPr id="8" name="Immagine 7" descr="slide1.jpg">
            <a:extLst>
              <a:ext uri="{FF2B5EF4-FFF2-40B4-BE49-F238E27FC236}">
                <a16:creationId xmlns:a16="http://schemas.microsoft.com/office/drawing/2014/main" id="{9E2E0303-06EA-4940-8646-7DB6577B9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2" name="Segnaposto testo 11">
            <a:extLst>
              <a:ext uri="{FF2B5EF4-FFF2-40B4-BE49-F238E27FC236}">
                <a16:creationId xmlns:a16="http://schemas.microsoft.com/office/drawing/2014/main" id="{23BFAF25-8E30-401F-B00D-F0DFA0981C66}"/>
              </a:ext>
            </a:extLst>
          </p:cNvPr>
          <p:cNvSpPr>
            <a:spLocks noGrp="1"/>
          </p:cNvSpPr>
          <p:nvPr>
            <p:ph type="body" sz="quarter" idx="11" hasCustomPrompt="1"/>
          </p:nvPr>
        </p:nvSpPr>
        <p:spPr>
          <a:xfrm>
            <a:off x="409575" y="1982187"/>
            <a:ext cx="5367338" cy="712787"/>
          </a:xfrm>
        </p:spPr>
        <p:txBody>
          <a:bodyPr>
            <a:normAutofit/>
          </a:bodyPr>
          <a:lstStyle>
            <a:lvl1pPr marL="0" indent="0">
              <a:buNone/>
              <a:defRPr sz="2600" b="1" i="0">
                <a:solidFill>
                  <a:schemeClr val="bg1"/>
                </a:solidFill>
                <a:latin typeface="Arial" panose="020B0604020202020204" pitchFamily="34" charset="0"/>
                <a:cs typeface="Arial" panose="020B0604020202020204" pitchFamily="34" charset="0"/>
              </a:defRPr>
            </a:lvl1pPr>
          </a:lstStyle>
          <a:p>
            <a:pPr lvl="0"/>
            <a:r>
              <a:rPr lang="it-IT" dirty="0"/>
              <a:t>Titolo della lezione</a:t>
            </a:r>
          </a:p>
        </p:txBody>
      </p:sp>
      <p:sp>
        <p:nvSpPr>
          <p:cNvPr id="14" name="Segnaposto testo 13">
            <a:extLst>
              <a:ext uri="{FF2B5EF4-FFF2-40B4-BE49-F238E27FC236}">
                <a16:creationId xmlns:a16="http://schemas.microsoft.com/office/drawing/2014/main" id="{414D26A2-214D-48D2-8F95-E3161711BFA9}"/>
              </a:ext>
            </a:extLst>
          </p:cNvPr>
          <p:cNvSpPr>
            <a:spLocks noGrp="1"/>
          </p:cNvSpPr>
          <p:nvPr>
            <p:ph type="body" sz="quarter" idx="12" hasCustomPrompt="1"/>
          </p:nvPr>
        </p:nvSpPr>
        <p:spPr>
          <a:xfrm>
            <a:off x="409575" y="2814169"/>
            <a:ext cx="5367338" cy="332628"/>
          </a:xfrm>
        </p:spPr>
        <p:txBody>
          <a:bodyPr>
            <a:noAutofit/>
          </a:bodyPr>
          <a:lstStyle>
            <a:lvl1pPr marL="0" indent="0">
              <a:buNone/>
              <a:defRPr sz="2200">
                <a:solidFill>
                  <a:schemeClr val="bg1"/>
                </a:solidFill>
              </a:defRPr>
            </a:lvl1pPr>
          </a:lstStyle>
          <a:p>
            <a:pPr lvl="0"/>
            <a:r>
              <a:rPr lang="it-IT" dirty="0"/>
              <a:t>Nome Docente</a:t>
            </a:r>
          </a:p>
        </p:txBody>
      </p:sp>
    </p:spTree>
    <p:extLst>
      <p:ext uri="{BB962C8B-B14F-4D97-AF65-F5344CB8AC3E}">
        <p14:creationId xmlns:p14="http://schemas.microsoft.com/office/powerpoint/2010/main" val="4199278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151349" y="246427"/>
            <a:ext cx="8841302" cy="428338"/>
          </a:xfrm>
        </p:spPr>
        <p:txBody>
          <a:bodyPr>
            <a:norm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il testo</a:t>
            </a:r>
          </a:p>
        </p:txBody>
      </p:sp>
      <p:pic>
        <p:nvPicPr>
          <p:cNvPr id="18" name="Immagine 17">
            <a:extLst>
              <a:ext uri="{FF2B5EF4-FFF2-40B4-BE49-F238E27FC236}">
                <a16:creationId xmlns:a16="http://schemas.microsoft.com/office/drawing/2014/main" id="{E847D7B1-3177-498A-9375-0C3D3C6877B7}"/>
              </a:ext>
            </a:extLst>
          </p:cNvPr>
          <p:cNvPicPr>
            <a:picLocks noChangeAspect="1"/>
          </p:cNvPicPr>
          <p:nvPr userDrawn="1"/>
        </p:nvPicPr>
        <p:blipFill>
          <a:blip r:embed="rId2"/>
          <a:stretch>
            <a:fillRect/>
          </a:stretch>
        </p:blipFill>
        <p:spPr>
          <a:xfrm>
            <a:off x="8135004" y="4293381"/>
            <a:ext cx="681070" cy="685672"/>
          </a:xfrm>
          <a:prstGeom prst="rect">
            <a:avLst/>
          </a:prstGeom>
        </p:spPr>
      </p:pic>
    </p:spTree>
    <p:extLst>
      <p:ext uri="{BB962C8B-B14F-4D97-AF65-F5344CB8AC3E}">
        <p14:creationId xmlns:p14="http://schemas.microsoft.com/office/powerpoint/2010/main" val="20613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151349" y="246426"/>
            <a:ext cx="8841302" cy="396807"/>
          </a:xfrm>
        </p:spPr>
        <p:txBody>
          <a:bodyPr>
            <a:no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l’eventuale titolo</a:t>
            </a:r>
          </a:p>
        </p:txBody>
      </p:sp>
      <p:sp>
        <p:nvSpPr>
          <p:cNvPr id="3" name="Segnaposto testo 2">
            <a:extLst>
              <a:ext uri="{FF2B5EF4-FFF2-40B4-BE49-F238E27FC236}">
                <a16:creationId xmlns:a16="http://schemas.microsoft.com/office/drawing/2014/main" id="{052998E8-7813-43AF-94FE-8B095BDA274C}"/>
              </a:ext>
            </a:extLst>
          </p:cNvPr>
          <p:cNvSpPr>
            <a:spLocks noGrp="1"/>
          </p:cNvSpPr>
          <p:nvPr>
            <p:ph type="body" sz="quarter" idx="11" hasCustomPrompt="1"/>
          </p:nvPr>
        </p:nvSpPr>
        <p:spPr>
          <a:xfrm>
            <a:off x="150813" y="806747"/>
            <a:ext cx="8842375" cy="4175156"/>
          </a:xfrm>
        </p:spPr>
        <p:txBody>
          <a:bodyPr>
            <a:normAutofit/>
          </a:bodyPr>
          <a:lstStyle>
            <a:lvl1pPr marL="0" indent="0">
              <a:buNone/>
              <a:defRPr sz="2200">
                <a:latin typeface="Arial" panose="020B0604020202020204" pitchFamily="34" charset="0"/>
                <a:cs typeface="Arial" panose="020B0604020202020204" pitchFamily="34" charset="0"/>
              </a:defRPr>
            </a:lvl1pPr>
            <a:lvl2pPr marL="342900" indent="0">
              <a:buNone/>
              <a:defRPr/>
            </a:lvl2pPr>
            <a:lvl3pPr marL="685800" indent="0">
              <a:buNone/>
              <a:defRPr/>
            </a:lvl3pPr>
            <a:lvl4pPr marL="1028700" indent="0">
              <a:buNone/>
              <a:defRPr/>
            </a:lvl4pPr>
          </a:lstStyle>
          <a:p>
            <a:pPr lvl="0"/>
            <a:r>
              <a:rPr lang="it-IT" dirty="0"/>
              <a:t>Inserire testo</a:t>
            </a:r>
          </a:p>
        </p:txBody>
      </p:sp>
    </p:spTree>
    <p:extLst>
      <p:ext uri="{BB962C8B-B14F-4D97-AF65-F5344CB8AC3E}">
        <p14:creationId xmlns:p14="http://schemas.microsoft.com/office/powerpoint/2010/main" val="97538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olo e contenut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873410" y="194346"/>
            <a:ext cx="7397180" cy="455193"/>
          </a:xfrm>
        </p:spPr>
        <p:txBody>
          <a:bodyPr>
            <a:norm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il testo</a:t>
            </a:r>
          </a:p>
        </p:txBody>
      </p:sp>
      <p:pic>
        <p:nvPicPr>
          <p:cNvPr id="18" name="Immagine 17">
            <a:extLst>
              <a:ext uri="{FF2B5EF4-FFF2-40B4-BE49-F238E27FC236}">
                <a16:creationId xmlns:a16="http://schemas.microsoft.com/office/drawing/2014/main" id="{E847D7B1-3177-498A-9375-0C3D3C6877B7}"/>
              </a:ext>
            </a:extLst>
          </p:cNvPr>
          <p:cNvPicPr>
            <a:picLocks noChangeAspect="1"/>
          </p:cNvPicPr>
          <p:nvPr userDrawn="1"/>
        </p:nvPicPr>
        <p:blipFill>
          <a:blip r:embed="rId2"/>
          <a:stretch>
            <a:fillRect/>
          </a:stretch>
        </p:blipFill>
        <p:spPr>
          <a:xfrm>
            <a:off x="8311581" y="194346"/>
            <a:ext cx="681070" cy="685672"/>
          </a:xfrm>
          <a:prstGeom prst="rect">
            <a:avLst/>
          </a:prstGeom>
        </p:spPr>
      </p:pic>
      <p:sp>
        <p:nvSpPr>
          <p:cNvPr id="4" name="Rectangle 7">
            <a:extLst>
              <a:ext uri="{FF2B5EF4-FFF2-40B4-BE49-F238E27FC236}">
                <a16:creationId xmlns:a16="http://schemas.microsoft.com/office/drawing/2014/main" id="{9D522739-B5B1-42D9-9558-449346D6669A}"/>
              </a:ext>
            </a:extLst>
          </p:cNvPr>
          <p:cNvSpPr>
            <a:spLocks noChangeArrowheads="1"/>
          </p:cNvSpPr>
          <p:nvPr userDrawn="1"/>
        </p:nvSpPr>
        <p:spPr bwMode="auto">
          <a:xfrm>
            <a:off x="0" y="4893469"/>
            <a:ext cx="9144000" cy="250031"/>
          </a:xfrm>
          <a:prstGeom prst="rect">
            <a:avLst/>
          </a:prstGeom>
          <a:solidFill>
            <a:srgbClr val="B1001E"/>
          </a:solidFill>
          <a:ln>
            <a:noFill/>
          </a:ln>
        </p:spPr>
        <p:txBody>
          <a:bodyPr wrap="none" anchor="ctr"/>
          <a:lstStyle>
            <a:lvl1pPr eaLnBrk="0" hangingPunct="0">
              <a:spcBef>
                <a:spcPct val="20000"/>
              </a:spcBef>
              <a:buChar char="•"/>
              <a:defRPr sz="3200">
                <a:solidFill>
                  <a:schemeClr val="tx1"/>
                </a:solidFill>
                <a:latin typeface="Arial" pitchFamily="34" charset="0"/>
                <a:ea typeface="ＭＳ Ｐゴシック" pitchFamily="-84" charset="-128"/>
              </a:defRPr>
            </a:lvl1pPr>
            <a:lvl2pPr marL="742950" indent="-285750" eaLnBrk="0" hangingPunct="0">
              <a:spcBef>
                <a:spcPct val="20000"/>
              </a:spcBef>
              <a:buChar char="–"/>
              <a:defRPr sz="2800">
                <a:solidFill>
                  <a:schemeClr val="tx1"/>
                </a:solidFill>
                <a:latin typeface="Arial" pitchFamily="34" charset="0"/>
                <a:ea typeface="ＭＳ Ｐゴシック" pitchFamily="-84" charset="-128"/>
              </a:defRPr>
            </a:lvl2pPr>
            <a:lvl3pPr marL="1143000" indent="-228600" eaLnBrk="0" hangingPunct="0">
              <a:spcBef>
                <a:spcPct val="20000"/>
              </a:spcBef>
              <a:buChar char="•"/>
              <a:defRPr sz="2400">
                <a:solidFill>
                  <a:schemeClr val="tx1"/>
                </a:solidFill>
                <a:latin typeface="Arial" pitchFamily="34" charset="0"/>
                <a:ea typeface="ＭＳ Ｐゴシック" pitchFamily="-84" charset="-128"/>
              </a:defRPr>
            </a:lvl3pPr>
            <a:lvl4pPr marL="1600200" indent="-228600" eaLnBrk="0" hangingPunct="0">
              <a:spcBef>
                <a:spcPct val="20000"/>
              </a:spcBef>
              <a:buChar char="–"/>
              <a:defRPr sz="2000">
                <a:solidFill>
                  <a:schemeClr val="tx1"/>
                </a:solidFill>
                <a:latin typeface="Arial" pitchFamily="34" charset="0"/>
                <a:ea typeface="ＭＳ Ｐゴシック" pitchFamily="-84" charset="-128"/>
              </a:defRPr>
            </a:lvl4pPr>
            <a:lvl5pPr marL="2057400" indent="-228600" eaLnBrk="0" hangingPunct="0">
              <a:spcBef>
                <a:spcPct val="20000"/>
              </a:spcBef>
              <a:buChar char="»"/>
              <a:defRPr sz="2000">
                <a:solidFill>
                  <a:schemeClr val="tx1"/>
                </a:solidFill>
                <a:latin typeface="Arial" pitchFamily="34" charset="0"/>
                <a:ea typeface="ＭＳ Ｐゴシック" pitchFamily="-8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9pPr>
          </a:lstStyle>
          <a:p>
            <a:pPr algn="ctr" eaLnBrk="1" fontAlgn="base" hangingPunct="1">
              <a:spcBef>
                <a:spcPct val="0"/>
              </a:spcBef>
              <a:spcAft>
                <a:spcPct val="0"/>
              </a:spcAft>
              <a:buFontTx/>
              <a:buNone/>
              <a:defRPr/>
            </a:pPr>
            <a:endParaRPr lang="it-IT" altLang="it-IT" sz="1800" i="1">
              <a:solidFill>
                <a:srgbClr val="000000"/>
              </a:solidFill>
            </a:endParaRPr>
          </a:p>
        </p:txBody>
      </p:sp>
    </p:spTree>
    <p:extLst>
      <p:ext uri="{BB962C8B-B14F-4D97-AF65-F5344CB8AC3E}">
        <p14:creationId xmlns:p14="http://schemas.microsoft.com/office/powerpoint/2010/main" val="24391697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47F4DEE-B01F-4D55-ADAD-2BF8FE33B9CA}"/>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43ED305-A06B-450E-B1D6-223088583CD4}"/>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AC0899-0871-4C1E-84DD-5CCD77F5A1C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12A5747-5E6E-4BED-92E3-16C79C994750}" type="datetimeFigureOut">
              <a:rPr lang="it-IT" smtClean="0"/>
              <a:pPr/>
              <a:t>27/07/2022</a:t>
            </a:fld>
            <a:endParaRPr lang="it-IT"/>
          </a:p>
        </p:txBody>
      </p:sp>
      <p:sp>
        <p:nvSpPr>
          <p:cNvPr id="5" name="Segnaposto piè di pagina 4">
            <a:extLst>
              <a:ext uri="{FF2B5EF4-FFF2-40B4-BE49-F238E27FC236}">
                <a16:creationId xmlns:a16="http://schemas.microsoft.com/office/drawing/2014/main" id="{CA5B9AB2-5D3F-43B1-86DF-40989D2ED18B}"/>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8D2388B-0268-46E5-8427-84CD1E4E0341}"/>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BEEA422-122F-44EC-A98A-692CFD66D668}" type="slidenum">
              <a:rPr lang="it-IT" smtClean="0"/>
              <a:pPr/>
              <a:t>‹N›</a:t>
            </a:fld>
            <a:endParaRPr lang="it-IT"/>
          </a:p>
        </p:txBody>
      </p:sp>
    </p:spTree>
    <p:extLst>
      <p:ext uri="{BB962C8B-B14F-4D97-AF65-F5344CB8AC3E}">
        <p14:creationId xmlns:p14="http://schemas.microsoft.com/office/powerpoint/2010/main" val="1205474501"/>
      </p:ext>
    </p:extLst>
  </p:cSld>
  <p:clrMap bg1="lt1" tx1="dk1" bg2="lt2" tx2="dk2" accent1="accent1" accent2="accent2" accent3="accent3" accent4="accent4" accent5="accent5" accent6="accent6" hlink="hlink" folHlink="folHlink"/>
  <p:sldLayoutIdLst>
    <p:sldLayoutId id="2147483674" r:id="rId1"/>
    <p:sldLayoutId id="2147483686" r:id="rId2"/>
    <p:sldLayoutId id="2147483675" r:id="rId3"/>
    <p:sldLayoutId id="2147483688" r:id="rId4"/>
    <p:sldLayoutId id="2147483687"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9AAF64F6-7D33-49A4-975E-0473711D23D7}"/>
              </a:ext>
            </a:extLst>
          </p:cNvPr>
          <p:cNvSpPr>
            <a:spLocks noGrp="1"/>
          </p:cNvSpPr>
          <p:nvPr>
            <p:ph type="body" sz="quarter" idx="10"/>
          </p:nvPr>
        </p:nvSpPr>
        <p:spPr>
          <a:xfrm>
            <a:off x="390349" y="1450099"/>
            <a:ext cx="7764823" cy="423863"/>
          </a:xfrm>
        </p:spPr>
        <p:txBody>
          <a:bodyPr/>
          <a:lstStyle/>
          <a:p>
            <a:r>
              <a:rPr lang="it-IT" sz="2800" dirty="0"/>
              <a:t>Corso Sicurezza e salute sui luoghi di lavoro</a:t>
            </a:r>
          </a:p>
        </p:txBody>
      </p:sp>
      <p:sp>
        <p:nvSpPr>
          <p:cNvPr id="4" name="Segnaposto testo 3">
            <a:extLst>
              <a:ext uri="{FF2B5EF4-FFF2-40B4-BE49-F238E27FC236}">
                <a16:creationId xmlns:a16="http://schemas.microsoft.com/office/drawing/2014/main" id="{82CBC560-B4B4-489E-9584-E5B10BCE40FE}"/>
              </a:ext>
            </a:extLst>
          </p:cNvPr>
          <p:cNvSpPr>
            <a:spLocks noGrp="1"/>
          </p:cNvSpPr>
          <p:nvPr>
            <p:ph type="body" sz="quarter" idx="11"/>
          </p:nvPr>
        </p:nvSpPr>
        <p:spPr>
          <a:xfrm>
            <a:off x="409574" y="2182633"/>
            <a:ext cx="7875110" cy="546167"/>
          </a:xfrm>
        </p:spPr>
        <p:txBody>
          <a:bodyPr>
            <a:noAutofit/>
          </a:bodyPr>
          <a:lstStyle/>
          <a:p>
            <a:r>
              <a:rPr lang="it-IT" sz="2400" dirty="0"/>
              <a:t>Modulo 7 –  Rischi trasversali e organi di vigilanza</a:t>
            </a:r>
          </a:p>
        </p:txBody>
      </p:sp>
      <p:sp>
        <p:nvSpPr>
          <p:cNvPr id="5" name="Segnaposto testo 4">
            <a:extLst>
              <a:ext uri="{FF2B5EF4-FFF2-40B4-BE49-F238E27FC236}">
                <a16:creationId xmlns:a16="http://schemas.microsoft.com/office/drawing/2014/main" id="{6BE2E339-A668-4EEA-8134-BDF2F24381C1}"/>
              </a:ext>
            </a:extLst>
          </p:cNvPr>
          <p:cNvSpPr>
            <a:spLocks noGrp="1"/>
          </p:cNvSpPr>
          <p:nvPr>
            <p:ph type="body" sz="quarter" idx="12"/>
          </p:nvPr>
        </p:nvSpPr>
        <p:spPr/>
        <p:txBody>
          <a:bodyPr>
            <a:noAutofit/>
          </a:bodyPr>
          <a:lstStyle/>
          <a:p>
            <a:r>
              <a:rPr lang="it-IT" dirty="0"/>
              <a:t>Dott. De Vito Pasquale</a:t>
            </a:r>
          </a:p>
        </p:txBody>
      </p:sp>
    </p:spTree>
    <p:extLst>
      <p:ext uri="{BB962C8B-B14F-4D97-AF65-F5344CB8AC3E}">
        <p14:creationId xmlns:p14="http://schemas.microsoft.com/office/powerpoint/2010/main" val="53007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Fattori ergonomici, è una categoria di fattori di rischio legati a strumenti e/o ambienti di lavoro.</a:t>
            </a:r>
          </a:p>
          <a:p>
            <a:pPr algn="l"/>
            <a:endParaRPr lang="it-IT" dirty="0"/>
          </a:p>
          <a:p>
            <a:pPr algn="l"/>
            <a:r>
              <a:rPr lang="it-IT" dirty="0"/>
              <a:t>Rientrano tra i rischi legati a questa categoria:</a:t>
            </a:r>
          </a:p>
          <a:p>
            <a:pPr marL="342900" indent="-342900" algn="l">
              <a:buFontTx/>
              <a:buChar char="-"/>
            </a:pPr>
            <a:r>
              <a:rPr lang="it-IT" dirty="0"/>
              <a:t>Difficoltà di utilizzo degli strumenti;</a:t>
            </a:r>
          </a:p>
          <a:p>
            <a:pPr marL="342900" indent="-342900" algn="l">
              <a:buFontTx/>
              <a:buChar char="-"/>
            </a:pPr>
            <a:r>
              <a:rPr lang="it-IT" dirty="0"/>
              <a:t>Mancanza di istruzioni/informazioni;</a:t>
            </a:r>
          </a:p>
          <a:p>
            <a:pPr marL="342900" indent="-342900" algn="l">
              <a:buFontTx/>
              <a:buChar char="-"/>
            </a:pPr>
            <a:r>
              <a:rPr lang="it-IT" dirty="0"/>
              <a:t>Mancanza di sicurezza.</a:t>
            </a:r>
          </a:p>
          <a:p>
            <a:pPr algn="l"/>
            <a:endParaRPr lang="it-IT" dirty="0"/>
          </a:p>
        </p:txBody>
      </p:sp>
    </p:spTree>
    <p:extLst>
      <p:ext uri="{BB962C8B-B14F-4D97-AF65-F5344CB8AC3E}">
        <p14:creationId xmlns:p14="http://schemas.microsoft.com/office/powerpoint/2010/main" val="1726697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Condizioni di lavoro difficili, è una categoria in cui rientrano tutte le condizioni lavorative classificabili come "difficili", in cui il lavoratore percepisce costantemente la pressione del pericolo.</a:t>
            </a:r>
          </a:p>
          <a:p>
            <a:pPr algn="l"/>
            <a:br>
              <a:rPr lang="it-IT" dirty="0"/>
            </a:br>
            <a:r>
              <a:rPr lang="it-IT" dirty="0"/>
              <a:t>Rientrano tra i rischi legati a questa categoria:</a:t>
            </a:r>
          </a:p>
          <a:p>
            <a:pPr marL="342900" indent="-342900" algn="l">
              <a:buFontTx/>
              <a:buChar char="-"/>
            </a:pPr>
            <a:r>
              <a:rPr lang="it-IT" dirty="0"/>
              <a:t>Lavori in condizioni climatiche e di pressione logoranti;</a:t>
            </a:r>
          </a:p>
          <a:p>
            <a:pPr marL="342900" indent="-342900" algn="l">
              <a:buFontTx/>
              <a:buChar char="-"/>
            </a:pPr>
            <a:r>
              <a:rPr lang="it-IT" dirty="0"/>
              <a:t>Lavori con animali;</a:t>
            </a:r>
          </a:p>
          <a:p>
            <a:pPr marL="342900" indent="-342900" algn="l">
              <a:buFontTx/>
              <a:buChar char="-"/>
            </a:pPr>
            <a:r>
              <a:rPr lang="it-IT" dirty="0"/>
              <a:t>Lavori in acqua;</a:t>
            </a:r>
          </a:p>
          <a:p>
            <a:pPr marL="342900" indent="-342900" algn="l">
              <a:buFontTx/>
              <a:buChar char="-"/>
            </a:pPr>
            <a:r>
              <a:rPr lang="it-IT" dirty="0"/>
              <a:t>Lavori in ambienti confinati.</a:t>
            </a:r>
          </a:p>
        </p:txBody>
      </p:sp>
    </p:spTree>
    <p:extLst>
      <p:ext uri="{BB962C8B-B14F-4D97-AF65-F5344CB8AC3E}">
        <p14:creationId xmlns:p14="http://schemas.microsoft.com/office/powerpoint/2010/main" val="2264141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GLI ORGANI DI VIGILANZA</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Vediamo ora quali sono i principali soggetti pubblici coinvolti nel sistema della sicurezza sul lavoro che a vario titolo, tra le varie attribuzioni, hanno quella specifica di effettuare ispezioni ed elevare sanzioni, sia di carattere amministrativo che penale.</a:t>
            </a:r>
          </a:p>
          <a:p>
            <a:pPr algn="l"/>
            <a:endParaRPr lang="it-IT" dirty="0"/>
          </a:p>
          <a:p>
            <a:pPr algn="l"/>
            <a:r>
              <a:rPr lang="it-IT" dirty="0"/>
              <a:t>Il sistema istituzionale per quanto riguarda gli organi di vigilanza è normato dall’Art. 13 del D.lgs. 81/08, il quale conferma gli organi di vigilanza già individuati nella precedente normativa.</a:t>
            </a:r>
          </a:p>
        </p:txBody>
      </p:sp>
    </p:spTree>
    <p:extLst>
      <p:ext uri="{BB962C8B-B14F-4D97-AF65-F5344CB8AC3E}">
        <p14:creationId xmlns:p14="http://schemas.microsoft.com/office/powerpoint/2010/main" val="2556937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GLI ORGANI DI VIGILANZA</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Facciamo un elenco degli organi di vigilanza coinvolti con le loro specifiche competenze:</a:t>
            </a:r>
          </a:p>
          <a:p>
            <a:pPr marL="342900" indent="-342900" algn="l">
              <a:buFontTx/>
              <a:buChar char="-"/>
            </a:pPr>
            <a:r>
              <a:rPr lang="it-IT" dirty="0"/>
              <a:t>ASL tramite il servizio SPISAL (Servizio per la prevenzione e la sicurezza negli ambienti di lavoro);</a:t>
            </a:r>
          </a:p>
          <a:p>
            <a:pPr marL="342900" indent="-342900" algn="l">
              <a:buFontTx/>
              <a:buChar char="-"/>
            </a:pPr>
            <a:r>
              <a:rPr lang="it-IT" dirty="0"/>
              <a:t>INAIL</a:t>
            </a:r>
          </a:p>
          <a:p>
            <a:pPr marL="342900" indent="-342900" algn="l">
              <a:buFontTx/>
              <a:buChar char="-"/>
            </a:pPr>
            <a:r>
              <a:rPr lang="it-IT" dirty="0"/>
              <a:t>VIGILI DEL FUOCO</a:t>
            </a:r>
          </a:p>
          <a:p>
            <a:pPr marL="342900" indent="-342900" algn="l">
              <a:buFontTx/>
              <a:buChar char="-"/>
            </a:pPr>
            <a:r>
              <a:rPr lang="it-IT" dirty="0"/>
              <a:t>MINISTERO PER LO SVILUPPO ECONOMICO (per il settore minerario)</a:t>
            </a:r>
          </a:p>
          <a:p>
            <a:pPr marL="342900" indent="-342900" algn="l">
              <a:buFontTx/>
              <a:buChar char="-"/>
            </a:pPr>
            <a:r>
              <a:rPr lang="it-IT" dirty="0"/>
              <a:t>REGIONI E PROVINCE AUTONOME</a:t>
            </a:r>
          </a:p>
          <a:p>
            <a:pPr marL="342900" indent="-342900" algn="l">
              <a:buFontTx/>
              <a:buChar char="-"/>
            </a:pPr>
            <a:r>
              <a:rPr lang="it-IT" dirty="0"/>
              <a:t>MINISTERO DEL LAVORO attraverso la DIREZIONE PROVINCIALE DEL LAVORO.</a:t>
            </a:r>
          </a:p>
          <a:p>
            <a:pPr marL="342900" indent="-342900" algn="l">
              <a:buFontTx/>
              <a:buChar char="-"/>
            </a:pPr>
            <a:endParaRPr lang="it-IT" dirty="0"/>
          </a:p>
        </p:txBody>
      </p:sp>
    </p:spTree>
    <p:extLst>
      <p:ext uri="{BB962C8B-B14F-4D97-AF65-F5344CB8AC3E}">
        <p14:creationId xmlns:p14="http://schemas.microsoft.com/office/powerpoint/2010/main" val="1788970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GLI ORGANI DI VIGILANZA</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Gli ispettori di tutti questi organi di vigilanza sono Ufficiali di Polizia Giudiziaria di nomina prefettizia ed hanno facoltà di impartire prescrizioni.</a:t>
            </a:r>
          </a:p>
          <a:p>
            <a:pPr algn="l"/>
            <a:endParaRPr lang="it-IT" dirty="0"/>
          </a:p>
        </p:txBody>
      </p:sp>
      <p:pic>
        <p:nvPicPr>
          <p:cNvPr id="3" name="Immagine 2">
            <a:extLst>
              <a:ext uri="{FF2B5EF4-FFF2-40B4-BE49-F238E27FC236}">
                <a16:creationId xmlns:a16="http://schemas.microsoft.com/office/drawing/2014/main" id="{F0D69D9C-4E08-C8EE-4C29-2F9B649CC271}"/>
              </a:ext>
            </a:extLst>
          </p:cNvPr>
          <p:cNvPicPr>
            <a:picLocks noChangeAspect="1"/>
          </p:cNvPicPr>
          <p:nvPr/>
        </p:nvPicPr>
        <p:blipFill>
          <a:blip r:embed="rId2"/>
          <a:stretch>
            <a:fillRect/>
          </a:stretch>
        </p:blipFill>
        <p:spPr>
          <a:xfrm>
            <a:off x="2115878" y="1903228"/>
            <a:ext cx="4890977" cy="2943722"/>
          </a:xfrm>
          <a:prstGeom prst="rect">
            <a:avLst/>
          </a:prstGeom>
        </p:spPr>
      </p:pic>
    </p:spTree>
    <p:extLst>
      <p:ext uri="{BB962C8B-B14F-4D97-AF65-F5344CB8AC3E}">
        <p14:creationId xmlns:p14="http://schemas.microsoft.com/office/powerpoint/2010/main" val="3058303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lnSpcReduction="10000"/>
          </a:bodyPr>
          <a:lstStyle/>
          <a:p>
            <a:r>
              <a:rPr lang="it-IT" dirty="0"/>
              <a:t>Il principale protagonista del servizio pubblico nella sicurezza sul lavoro è l’ASL attraverso il Servizio per la prevenzione e la sicurezza negli ambienti di lavoro (SPISAL).</a:t>
            </a:r>
          </a:p>
          <a:p>
            <a:r>
              <a:rPr lang="it-IT" dirty="0"/>
              <a:t>Lo SPISAL è stato istituito in seguito all'entrata in vigore della legge 23 dicembre 1978, n. 833 (istituzione del servizio sanitario nazionale) ed è stato inserito nell'organizzazione del Dipartimento di prevenzione dell'Azienda Sanitaria Locale.</a:t>
            </a:r>
          </a:p>
          <a:p>
            <a:r>
              <a:rPr lang="it-IT" dirty="0"/>
              <a:t>Al servizio per la prevenzione e la sicurezza negli ambienti di lavoro sono attribuite le funzioni di controllo, vigilanza e di promozione della salute e della sicurezza negli ambienti di lavoro con lo scopo di contribuire alla prevenzione delle malattie professionali e degli infortuni sul lavoro e al miglioramento del benessere del lavoratore.</a:t>
            </a:r>
          </a:p>
          <a:p>
            <a:pPr algn="l"/>
            <a:endParaRPr lang="it-IT" dirty="0"/>
          </a:p>
        </p:txBody>
      </p:sp>
    </p:spTree>
    <p:extLst>
      <p:ext uri="{BB962C8B-B14F-4D97-AF65-F5344CB8AC3E}">
        <p14:creationId xmlns:p14="http://schemas.microsoft.com/office/powerpoint/2010/main" val="2952709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Lo SPISAL inoltre effettua anche altre attività fondamentali per la salute e sicurezza sui luoghi di lavoro:</a:t>
            </a:r>
          </a:p>
          <a:p>
            <a:pPr marL="342900" indent="-342900" algn="l">
              <a:buFontTx/>
              <a:buChar char="-"/>
            </a:pPr>
            <a:r>
              <a:rPr lang="it-IT" dirty="0"/>
              <a:t>Attività Sanitarie;</a:t>
            </a:r>
          </a:p>
          <a:p>
            <a:pPr marL="342900" indent="-342900" algn="l">
              <a:buFontTx/>
              <a:buChar char="-"/>
            </a:pPr>
            <a:r>
              <a:rPr lang="it-IT" dirty="0"/>
              <a:t>Assistenza e Informazione;</a:t>
            </a:r>
          </a:p>
          <a:p>
            <a:pPr marL="342900" indent="-342900" algn="l">
              <a:buFontTx/>
              <a:buChar char="-"/>
            </a:pPr>
            <a:r>
              <a:rPr lang="it-IT" dirty="0"/>
              <a:t>Attività amministrative;</a:t>
            </a:r>
          </a:p>
          <a:p>
            <a:pPr marL="342900" indent="-342900" algn="l">
              <a:buFontTx/>
              <a:buChar char="-"/>
            </a:pPr>
            <a:r>
              <a:rPr lang="it-IT" dirty="0"/>
              <a:t>Vigilanza;</a:t>
            </a:r>
          </a:p>
          <a:p>
            <a:pPr marL="342900" indent="-342900" algn="l">
              <a:buFontTx/>
              <a:buChar char="-"/>
            </a:pPr>
            <a:r>
              <a:rPr lang="it-IT" dirty="0"/>
              <a:t>Attività giudiziarie.</a:t>
            </a:r>
          </a:p>
          <a:p>
            <a:pPr marL="342900" indent="-342900" algn="l">
              <a:buFontTx/>
              <a:buChar char="-"/>
            </a:pPr>
            <a:endParaRPr lang="it-IT" dirty="0"/>
          </a:p>
          <a:p>
            <a:pPr algn="l"/>
            <a:r>
              <a:rPr lang="it-IT" dirty="0"/>
              <a:t>Vediamo alcuni esempi per ognuna di queste attività.</a:t>
            </a:r>
          </a:p>
        </p:txBody>
      </p:sp>
    </p:spTree>
    <p:extLst>
      <p:ext uri="{BB962C8B-B14F-4D97-AF65-F5344CB8AC3E}">
        <p14:creationId xmlns:p14="http://schemas.microsoft.com/office/powerpoint/2010/main" val="4093482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ATTIVITA’ SANITARIE:</a:t>
            </a:r>
          </a:p>
          <a:p>
            <a:pPr marL="342900" indent="-342900" algn="l">
              <a:buFontTx/>
              <a:buChar char="-"/>
            </a:pPr>
            <a:r>
              <a:rPr lang="it-IT" dirty="0"/>
              <a:t>Certificazioni di idoneità al lavoro;</a:t>
            </a:r>
          </a:p>
          <a:p>
            <a:pPr marL="342900" indent="-342900" algn="l">
              <a:buFontTx/>
              <a:buChar char="-"/>
            </a:pPr>
            <a:r>
              <a:rPr lang="it-IT" dirty="0"/>
              <a:t>Visite specialistiche in medicina del lavoro per consulenza a medici di base e ospedalieri;</a:t>
            </a:r>
          </a:p>
          <a:p>
            <a:pPr marL="342900" indent="-342900" algn="l">
              <a:buFontTx/>
              <a:buChar char="-"/>
            </a:pPr>
            <a:r>
              <a:rPr lang="it-IT" dirty="0"/>
              <a:t>Esami strumentali di screening (audiometrie, spirometrie);</a:t>
            </a:r>
          </a:p>
          <a:p>
            <a:pPr marL="342900" indent="-342900" algn="l">
              <a:buFontTx/>
              <a:buChar char="-"/>
            </a:pPr>
            <a:r>
              <a:rPr lang="it-IT" dirty="0"/>
              <a:t>Vigilanza e controllo sulle attività del medico competente;</a:t>
            </a:r>
          </a:p>
          <a:p>
            <a:pPr marL="342900" indent="-342900" algn="l">
              <a:buFontTx/>
              <a:buChar char="-"/>
            </a:pPr>
            <a:r>
              <a:rPr lang="it-IT" dirty="0"/>
              <a:t>Ricorsi contro il parere espresso dal medico competente;</a:t>
            </a:r>
          </a:p>
          <a:p>
            <a:pPr marL="342900" indent="-342900" algn="l">
              <a:buFontTx/>
              <a:buChar char="-"/>
            </a:pPr>
            <a:r>
              <a:rPr lang="it-IT" dirty="0"/>
              <a:t>Tutela delle lavoratrici madri mediante accertamento delle condizioni lavorative e ambientali di rischio per le gravidanze.</a:t>
            </a:r>
          </a:p>
          <a:p>
            <a:pPr marL="342900" indent="-342900" algn="l">
              <a:buFontTx/>
              <a:buChar char="-"/>
            </a:pPr>
            <a:endParaRPr lang="it-IT" dirty="0"/>
          </a:p>
          <a:p>
            <a:pPr marL="342900" indent="-342900" algn="l">
              <a:buFontTx/>
              <a:buChar char="-"/>
            </a:pPr>
            <a:endParaRPr lang="it-IT" dirty="0"/>
          </a:p>
        </p:txBody>
      </p:sp>
    </p:spTree>
    <p:extLst>
      <p:ext uri="{BB962C8B-B14F-4D97-AF65-F5344CB8AC3E}">
        <p14:creationId xmlns:p14="http://schemas.microsoft.com/office/powerpoint/2010/main" val="2060709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ATTIVITA’ DI ASSISTENZA E INFORMAZIONE:</a:t>
            </a:r>
          </a:p>
          <a:p>
            <a:pPr marL="342900" indent="-342900" algn="l">
              <a:buFontTx/>
              <a:buChar char="-"/>
            </a:pPr>
            <a:r>
              <a:rPr lang="it-IT" dirty="0"/>
              <a:t>Partecipazione e realizzazione di corsi di formazione e informazione;</a:t>
            </a:r>
          </a:p>
          <a:p>
            <a:pPr marL="342900" indent="-342900" algn="l">
              <a:buFontTx/>
              <a:buChar char="-"/>
            </a:pPr>
            <a:r>
              <a:rPr lang="it-IT" dirty="0"/>
              <a:t>Progettazione e realizzazione di interventi di educazione e promozione alla salute;</a:t>
            </a:r>
          </a:p>
          <a:p>
            <a:pPr marL="342900" indent="-342900" algn="l">
              <a:buFontTx/>
              <a:buChar char="-"/>
            </a:pPr>
            <a:r>
              <a:rPr lang="it-IT" dirty="0"/>
              <a:t>Divulgazione di documentazione scientifica, tecnica e normativa;</a:t>
            </a:r>
          </a:p>
          <a:p>
            <a:pPr marL="342900" indent="-342900">
              <a:buFontTx/>
              <a:buChar char="-"/>
            </a:pPr>
            <a:r>
              <a:rPr lang="it-IT" dirty="0"/>
              <a:t>Pareri su soluzioni di bonifica ambientale o di antinfortunistica;</a:t>
            </a:r>
          </a:p>
          <a:p>
            <a:pPr marL="342900" indent="-342900" algn="l">
              <a:buFontTx/>
              <a:buChar char="-"/>
            </a:pPr>
            <a:r>
              <a:rPr lang="it-IT" dirty="0"/>
              <a:t>Dati statistici su infortuni e malattie professionali;</a:t>
            </a:r>
          </a:p>
          <a:p>
            <a:pPr marL="342900" indent="-342900" algn="l">
              <a:buFontTx/>
              <a:buChar char="-"/>
            </a:pPr>
            <a:endParaRPr lang="it-IT" dirty="0"/>
          </a:p>
          <a:p>
            <a:pPr marL="342900" indent="-342900" algn="l">
              <a:buFontTx/>
              <a:buChar char="-"/>
            </a:pPr>
            <a:endParaRPr lang="it-IT" dirty="0"/>
          </a:p>
        </p:txBody>
      </p:sp>
    </p:spTree>
    <p:extLst>
      <p:ext uri="{BB962C8B-B14F-4D97-AF65-F5344CB8AC3E}">
        <p14:creationId xmlns:p14="http://schemas.microsoft.com/office/powerpoint/2010/main" val="4092945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ATTIVITA’ AMMINISTRATIVE:</a:t>
            </a:r>
          </a:p>
          <a:p>
            <a:pPr marL="342900" indent="-342900" algn="l">
              <a:buFontTx/>
              <a:buChar char="-"/>
            </a:pPr>
            <a:r>
              <a:rPr lang="it-IT" dirty="0"/>
              <a:t>Valutazione dei requisiti di idoneità e salubrità dei nuovi laboratori;</a:t>
            </a:r>
          </a:p>
          <a:p>
            <a:pPr marL="342900" indent="-342900" algn="l">
              <a:buFontTx/>
              <a:buChar char="-"/>
            </a:pPr>
            <a:r>
              <a:rPr lang="it-IT" dirty="0"/>
              <a:t>Autorizzazione dei piani di lavoro per rimozione e bonifica di materiali contenenti amianto;</a:t>
            </a:r>
          </a:p>
          <a:p>
            <a:pPr marL="342900" indent="-342900" algn="l">
              <a:buFontTx/>
              <a:buChar char="-"/>
            </a:pPr>
            <a:r>
              <a:rPr lang="it-IT" dirty="0"/>
              <a:t>Concessioni di deroghe (es. all’uso di DPI per rumore);</a:t>
            </a:r>
          </a:p>
          <a:p>
            <a:pPr marL="342900" indent="-342900" algn="l">
              <a:buFontTx/>
              <a:buChar char="-"/>
            </a:pPr>
            <a:r>
              <a:rPr lang="it-IT" dirty="0"/>
              <a:t>Rilascio e rinnovo delle patenti di abilitazione all’impiego di gas tossici;</a:t>
            </a:r>
          </a:p>
          <a:p>
            <a:pPr marL="342900" indent="-342900" algn="l">
              <a:buFontTx/>
              <a:buChar char="-"/>
            </a:pPr>
            <a:r>
              <a:rPr lang="it-IT" dirty="0"/>
              <a:t>Vidimazione dei registri infortuni;</a:t>
            </a:r>
          </a:p>
          <a:p>
            <a:pPr marL="342900" indent="-342900" algn="l">
              <a:buFontTx/>
              <a:buChar char="-"/>
            </a:pPr>
            <a:r>
              <a:rPr lang="it-IT" dirty="0"/>
              <a:t>Ricezione di comunicazioni, notifiche o registri obbligatori.</a:t>
            </a:r>
          </a:p>
          <a:p>
            <a:pPr marL="342900" indent="-342900" algn="l">
              <a:buFontTx/>
              <a:buChar char="-"/>
            </a:pPr>
            <a:endParaRPr lang="it-IT" dirty="0"/>
          </a:p>
          <a:p>
            <a:pPr marL="342900" indent="-342900" algn="l">
              <a:buFontTx/>
              <a:buChar char="-"/>
            </a:pPr>
            <a:endParaRPr lang="it-IT" dirty="0"/>
          </a:p>
        </p:txBody>
      </p:sp>
    </p:spTree>
    <p:extLst>
      <p:ext uri="{BB962C8B-B14F-4D97-AF65-F5344CB8AC3E}">
        <p14:creationId xmlns:p14="http://schemas.microsoft.com/office/powerpoint/2010/main" val="3486566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vert="horz" lIns="91440" tIns="45720" rIns="91440" bIns="45720" rtlCol="0" anchor="t">
            <a:noAutofit/>
          </a:bodyPr>
          <a:lstStyle/>
          <a:p>
            <a:r>
              <a:rPr lang="it-IT" dirty="0"/>
              <a:t>Contenuto e obiettivi del </a:t>
            </a:r>
            <a:r>
              <a:rPr lang="it-IT"/>
              <a:t>modulo 7</a:t>
            </a:r>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vert="horz" lIns="91440" tIns="45720" rIns="91440" bIns="45720" rtlCol="0" anchor="t">
            <a:normAutofit/>
          </a:bodyPr>
          <a:lstStyle/>
          <a:p>
            <a:r>
              <a:rPr lang="it-IT" dirty="0"/>
              <a:t>Contenuto</a:t>
            </a:r>
          </a:p>
          <a:p>
            <a:r>
              <a:rPr lang="it-IT" sz="1800" b="0" i="0" u="none" strike="noStrike" baseline="0" dirty="0">
                <a:latin typeface="Arial" panose="020B0604020202020204" pitchFamily="34" charset="0"/>
              </a:rPr>
              <a:t>In questo modulo conosceremo una terza categoria di rischi, i «rischi trasversali» e i principali organi pubblici coinvolti nel sistema di sicurezza sul lavoro.</a:t>
            </a:r>
            <a:endParaRPr lang="it-IT" dirty="0"/>
          </a:p>
          <a:p>
            <a:r>
              <a:rPr lang="it-IT" dirty="0"/>
              <a:t>Obiettivi e risultati attesi</a:t>
            </a:r>
          </a:p>
          <a:p>
            <a:pPr marR="0" algn="l"/>
            <a:r>
              <a:rPr lang="it-IT" sz="1800" b="0" i="0" u="none" strike="noStrike" baseline="0" dirty="0">
                <a:latin typeface="Arial" panose="020B0604020202020204" pitchFamily="34" charset="0"/>
              </a:rPr>
              <a:t>Il modulo si pone l'</a:t>
            </a:r>
            <a:r>
              <a:rPr lang="it-IT" sz="1800" b="1" i="1" u="none" strike="noStrike" baseline="0" dirty="0">
                <a:latin typeface="Arial" panose="020B0604020202020204" pitchFamily="34" charset="0"/>
              </a:rPr>
              <a:t>obiettivo </a:t>
            </a:r>
            <a:r>
              <a:rPr lang="it-IT" sz="1800" b="0" i="0" u="none" strike="noStrike" baseline="0" dirty="0">
                <a:latin typeface="Arial" panose="020B0604020202020204" pitchFamily="34" charset="0"/>
              </a:rPr>
              <a:t>far conoscere cosa sono i rischi trasversali e ogni singola figura del comparto pubblico che ha potere di vigilanza in materia di sicurezza sul lavoro .</a:t>
            </a:r>
          </a:p>
          <a:p>
            <a:pPr marR="0" algn="l"/>
            <a:r>
              <a:rPr lang="it-IT" sz="1800" b="0" i="0" u="none" strike="noStrike" baseline="0" dirty="0">
                <a:latin typeface="Arial" panose="020B0604020202020204" pitchFamily="34" charset="0"/>
              </a:rPr>
              <a:t>I </a:t>
            </a:r>
            <a:r>
              <a:rPr lang="it-IT" sz="1800" b="1" i="1" u="none" strike="noStrike" baseline="0" dirty="0">
                <a:latin typeface="Arial" panose="020B0604020202020204" pitchFamily="34" charset="0"/>
              </a:rPr>
              <a:t>risultati attesi: </a:t>
            </a:r>
            <a:r>
              <a:rPr lang="it-IT" sz="1800" dirty="0"/>
              <a:t>Al termine del modulo gli studenti dovranno essere in grado di distinguere i rischi trasversali dai rischi per la salute e per la sicurezza e dovranno essere in grado di indicare gli organi di vigilanza preposti del sistema pubblico nazionale .</a:t>
            </a:r>
          </a:p>
        </p:txBody>
      </p:sp>
    </p:spTree>
    <p:extLst>
      <p:ext uri="{BB962C8B-B14F-4D97-AF65-F5344CB8AC3E}">
        <p14:creationId xmlns:p14="http://schemas.microsoft.com/office/powerpoint/2010/main" val="2585798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ATTIVITA’ DI VIGILANZA:</a:t>
            </a:r>
          </a:p>
          <a:p>
            <a:pPr marL="342900" indent="-342900" algn="l">
              <a:buFontTx/>
              <a:buChar char="-"/>
            </a:pPr>
            <a:r>
              <a:rPr lang="it-IT" dirty="0"/>
              <a:t>Verifica dell’attuazione delle norme in materia di igiene e sicurezza nei luoghi di lavoro;</a:t>
            </a:r>
          </a:p>
          <a:p>
            <a:pPr marL="342900" indent="-342900" algn="l">
              <a:buFontTx/>
              <a:buChar char="-"/>
            </a:pPr>
            <a:r>
              <a:rPr lang="it-IT" dirty="0"/>
              <a:t>Controllo dei fattori di nocività attraverso misurazioni dei principali inquinanti ambientali;</a:t>
            </a:r>
          </a:p>
          <a:p>
            <a:pPr marL="342900" indent="-342900" algn="l">
              <a:buFontTx/>
              <a:buChar char="-"/>
            </a:pPr>
            <a:r>
              <a:rPr lang="it-IT" dirty="0"/>
              <a:t>Riconoscimento delle cause e delle responsabilità nei casi di infortunio e/o malattia professionale.</a:t>
            </a:r>
          </a:p>
          <a:p>
            <a:pPr marL="342900" indent="-342900" algn="l">
              <a:buFontTx/>
              <a:buChar char="-"/>
            </a:pPr>
            <a:endParaRPr lang="it-IT" dirty="0"/>
          </a:p>
          <a:p>
            <a:pPr marL="342900" indent="-342900" algn="l">
              <a:buFontTx/>
              <a:buChar char="-"/>
            </a:pPr>
            <a:endParaRPr lang="it-IT" dirty="0"/>
          </a:p>
        </p:txBody>
      </p:sp>
    </p:spTree>
    <p:extLst>
      <p:ext uri="{BB962C8B-B14F-4D97-AF65-F5344CB8AC3E}">
        <p14:creationId xmlns:p14="http://schemas.microsoft.com/office/powerpoint/2010/main" val="336874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ATTIVITA’ GIUDIZIARIE:</a:t>
            </a:r>
          </a:p>
          <a:p>
            <a:pPr marL="342900" indent="-342900" algn="l">
              <a:buFontTx/>
              <a:buChar char="-"/>
            </a:pPr>
            <a:r>
              <a:rPr lang="it-IT" dirty="0"/>
              <a:t>Potere di visitare in ogni parte, a qualunque ora del giorno e anche della notte, i laboratori, gli opifici, i cantieri, i dormitori e refettori annessi agli stabilimenti (art. 8 DPR 520/55);</a:t>
            </a:r>
          </a:p>
          <a:p>
            <a:pPr marL="342900" indent="-342900" algn="l">
              <a:buFontTx/>
              <a:buChar char="-"/>
            </a:pPr>
            <a:r>
              <a:rPr lang="it-IT" dirty="0"/>
              <a:t>Potere di disposizione, potere cioè di impartire, sulla base di un apprezzamento discrezionale e in difetto di previsioni di leggi specifiche, disposizioni immediatamente esecutive (Art. 10 DPR 520/55);</a:t>
            </a:r>
          </a:p>
          <a:p>
            <a:pPr marL="342900" indent="-342900" algn="l">
              <a:buFontTx/>
              <a:buChar char="-"/>
            </a:pPr>
            <a:r>
              <a:rPr lang="it-IT" dirty="0"/>
              <a:t>Potere di visitare in qualsiasi momento e in ogni parte i luoghi di lavoro, di prelevare campioni di materiale, di richiedere al personale ogni informazione ritenuta necessaria (Art. 64 DPR 303/56).</a:t>
            </a:r>
          </a:p>
          <a:p>
            <a:pPr algn="l"/>
            <a:endParaRPr lang="it-IT" dirty="0"/>
          </a:p>
          <a:p>
            <a:pPr marL="342900" indent="-342900" algn="l">
              <a:buFontTx/>
              <a:buChar char="-"/>
            </a:pPr>
            <a:endParaRPr lang="it-IT" dirty="0"/>
          </a:p>
          <a:p>
            <a:pPr marL="342900" indent="-342900" algn="l">
              <a:buFontTx/>
              <a:buChar char="-"/>
            </a:pPr>
            <a:endParaRPr lang="it-IT" dirty="0"/>
          </a:p>
        </p:txBody>
      </p:sp>
    </p:spTree>
    <p:extLst>
      <p:ext uri="{BB962C8B-B14F-4D97-AF65-F5344CB8AC3E}">
        <p14:creationId xmlns:p14="http://schemas.microsoft.com/office/powerpoint/2010/main" val="359054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ASL - SPISAL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ATTIVITA’ GIUDIZIARIE:</a:t>
            </a:r>
          </a:p>
          <a:p>
            <a:r>
              <a:rPr lang="it-IT" dirty="0"/>
              <a:t>- Potere di impartire prescrizioni in caso di inosservanza della normativa di igiene e sicurezza sui luoghi di lavoro, indicando modalità e tempi della regolarizzazione (Art. 20 e 21 del Dlgs 758/94).</a:t>
            </a:r>
          </a:p>
          <a:p>
            <a:pPr algn="l"/>
            <a:endParaRPr lang="it-IT" dirty="0"/>
          </a:p>
          <a:p>
            <a:pPr marL="342900" indent="-342900" algn="l">
              <a:buFontTx/>
              <a:buChar char="-"/>
            </a:pPr>
            <a:endParaRPr lang="it-IT" dirty="0"/>
          </a:p>
        </p:txBody>
      </p:sp>
      <p:pic>
        <p:nvPicPr>
          <p:cNvPr id="3" name="Immagine 2">
            <a:extLst>
              <a:ext uri="{FF2B5EF4-FFF2-40B4-BE49-F238E27FC236}">
                <a16:creationId xmlns:a16="http://schemas.microsoft.com/office/drawing/2014/main" id="{E86152A1-985D-4585-A162-5D17FB1379F2}"/>
              </a:ext>
            </a:extLst>
          </p:cNvPr>
          <p:cNvPicPr>
            <a:picLocks noChangeAspect="1"/>
          </p:cNvPicPr>
          <p:nvPr/>
        </p:nvPicPr>
        <p:blipFill>
          <a:blip r:embed="rId2"/>
          <a:stretch>
            <a:fillRect/>
          </a:stretch>
        </p:blipFill>
        <p:spPr>
          <a:xfrm>
            <a:off x="2064124" y="2292724"/>
            <a:ext cx="4511488" cy="2205317"/>
          </a:xfrm>
          <a:prstGeom prst="rect">
            <a:avLst/>
          </a:prstGeom>
        </p:spPr>
      </p:pic>
    </p:spTree>
    <p:extLst>
      <p:ext uri="{BB962C8B-B14F-4D97-AF65-F5344CB8AC3E}">
        <p14:creationId xmlns:p14="http://schemas.microsoft.com/office/powerpoint/2010/main" val="416911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INAIL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Altro soggetto pubblico fondamentale è l’Istituto Nazionale per l'Assicurazione contro gli Infortuni sul Lavoro (INAIL).</a:t>
            </a:r>
          </a:p>
          <a:p>
            <a:pPr algn="l"/>
            <a:endParaRPr lang="it-IT" dirty="0"/>
          </a:p>
          <a:p>
            <a:pPr algn="l"/>
            <a:r>
              <a:rPr lang="it-IT" dirty="0"/>
              <a:t>Tutta la normativa in materia di INAIL è regolata dal DPR n. 1124 del 30 giugno 1965. A partire da tale DPR oltre all’ infortunio sul lavoro è stata assicurata anche la malattia professionale, definita come quell'evento dannoso per il lavoratore, che agisce sulla sua capacità lavorativa e che origina da cause non violente (come invece nell'infortunio), bensì connesse con lo svolgimento di quell'attività lavorativa.</a:t>
            </a:r>
          </a:p>
          <a:p>
            <a:pPr algn="l"/>
            <a:endParaRPr lang="it-IT" dirty="0"/>
          </a:p>
          <a:p>
            <a:pPr marL="342900" indent="-342900" algn="l">
              <a:buFontTx/>
              <a:buChar char="-"/>
            </a:pPr>
            <a:endParaRPr lang="it-IT" dirty="0"/>
          </a:p>
        </p:txBody>
      </p:sp>
    </p:spTree>
    <p:extLst>
      <p:ext uri="{BB962C8B-B14F-4D97-AF65-F5344CB8AC3E}">
        <p14:creationId xmlns:p14="http://schemas.microsoft.com/office/powerpoint/2010/main" val="1742982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INAIL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Gli obiettivi dell’Inail sono:</a:t>
            </a:r>
          </a:p>
          <a:p>
            <a:pPr algn="l"/>
            <a:endParaRPr lang="it-IT" dirty="0"/>
          </a:p>
          <a:p>
            <a:pPr algn="l"/>
            <a:r>
              <a:rPr lang="it-IT" dirty="0"/>
              <a:t>- ridurre il fenomeno infortunistico;</a:t>
            </a:r>
          </a:p>
          <a:p>
            <a:pPr algn="l"/>
            <a:r>
              <a:rPr lang="it-IT" dirty="0"/>
              <a:t>- assicurare i lavoratori che svolgono attività a rischio;</a:t>
            </a:r>
          </a:p>
          <a:p>
            <a:pPr algn="l"/>
            <a:r>
              <a:rPr lang="it-IT" dirty="0"/>
              <a:t>- garantire il reinserimento nella vita lavorativa degli infortunati sul lavoro;</a:t>
            </a:r>
          </a:p>
          <a:p>
            <a:pPr algn="l"/>
            <a:r>
              <a:rPr lang="it-IT" dirty="0"/>
              <a:t>- realizzare attività di ricerca e sviluppare metodologie di controllo e di verifica in materia di prevenzione e sicurezza.</a:t>
            </a:r>
          </a:p>
          <a:p>
            <a:pPr marL="342900" indent="-342900" algn="l">
              <a:buFontTx/>
              <a:buChar char="-"/>
            </a:pPr>
            <a:endParaRPr lang="it-IT" dirty="0"/>
          </a:p>
        </p:txBody>
      </p:sp>
    </p:spTree>
    <p:extLst>
      <p:ext uri="{BB962C8B-B14F-4D97-AF65-F5344CB8AC3E}">
        <p14:creationId xmlns:p14="http://schemas.microsoft.com/office/powerpoint/2010/main" val="3408511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INAIL</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Allo scopo di contribuire a ridurre il fenomeno infortunistico, l’Inail realizza inoltre iniziative di:</a:t>
            </a:r>
          </a:p>
          <a:p>
            <a:r>
              <a:rPr lang="it-IT" dirty="0"/>
              <a:t>- monitoraggio continuo dell’andamento dell’occupazione e degli infortuni;</a:t>
            </a:r>
          </a:p>
          <a:p>
            <a:r>
              <a:rPr lang="it-IT" dirty="0"/>
              <a:t>- formazione e consulenza in materia di prevenzione alle piccole e medie imprese e agli organi di controllo;</a:t>
            </a:r>
          </a:p>
          <a:p>
            <a:r>
              <a:rPr lang="it-IT" dirty="0"/>
              <a:t>- finanziamento alle imprese che investono in sicurezza;</a:t>
            </a:r>
          </a:p>
          <a:p>
            <a:r>
              <a:rPr lang="it-IT" dirty="0"/>
              <a:t>- ricerca finalizzata alla prevenzione e sicurezza sui luoghi di lavoro.</a:t>
            </a:r>
          </a:p>
          <a:p>
            <a:pPr marL="342900" indent="-342900" algn="l">
              <a:buFontTx/>
              <a:buChar char="-"/>
            </a:pPr>
            <a:endParaRPr lang="it-IT" dirty="0"/>
          </a:p>
        </p:txBody>
      </p:sp>
    </p:spTree>
    <p:extLst>
      <p:ext uri="{BB962C8B-B14F-4D97-AF65-F5344CB8AC3E}">
        <p14:creationId xmlns:p14="http://schemas.microsoft.com/office/powerpoint/2010/main" val="1079603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fontScale="92500" lnSpcReduction="20000"/>
          </a:bodyPr>
          <a:lstStyle/>
          <a:p>
            <a:pPr algn="l" fontAlgn="base"/>
            <a:r>
              <a:rPr lang="it-IT" sz="2400" dirty="0"/>
              <a:t>È l’organo decentrato del Ministero del lavoro.</a:t>
            </a:r>
          </a:p>
          <a:p>
            <a:pPr algn="l" fontAlgn="base">
              <a:lnSpc>
                <a:spcPct val="120000"/>
              </a:lnSpc>
            </a:pPr>
            <a:r>
              <a:rPr lang="it-IT" sz="2400" dirty="0"/>
              <a:t>È stata istituita nel 1996, con DM 687/96, dalla fusione di due precedenti separate strutture periferiche: l’Ufficio del Lavoro e della Massima Occupazione e l’Ispettorato del Lavoro.</a:t>
            </a:r>
          </a:p>
          <a:p>
            <a:pPr algn="l" fontAlgn="base">
              <a:lnSpc>
                <a:spcPct val="120000"/>
              </a:lnSpc>
            </a:pPr>
            <a:r>
              <a:rPr lang="it-IT" sz="2400" dirty="0"/>
              <a:t>Con il medesimo DM è stata creata anche la Direzione Regionale del Lavoro.</a:t>
            </a:r>
          </a:p>
          <a:p>
            <a:pPr algn="l" fontAlgn="base">
              <a:lnSpc>
                <a:spcPct val="120000"/>
              </a:lnSpc>
            </a:pPr>
            <a:r>
              <a:rPr lang="it-IT" sz="2400" dirty="0"/>
              <a:t>Come è facile comprendere dal nome, le Direzioni Provinciali si trovano in ogni capoluogo di provincia e sono competenti per l’intero territorio provinciale.</a:t>
            </a:r>
          </a:p>
          <a:p>
            <a:pPr algn="l" fontAlgn="base"/>
            <a:br>
              <a:rPr lang="it-IT" dirty="0"/>
            </a:br>
            <a:endParaRPr lang="it-IT" dirty="0"/>
          </a:p>
        </p:txBody>
      </p:sp>
    </p:spTree>
    <p:extLst>
      <p:ext uri="{BB962C8B-B14F-4D97-AF65-F5344CB8AC3E}">
        <p14:creationId xmlns:p14="http://schemas.microsoft.com/office/powerpoint/2010/main" val="1790719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fontAlgn="base">
              <a:lnSpc>
                <a:spcPct val="100000"/>
              </a:lnSpc>
            </a:pPr>
            <a:r>
              <a:rPr lang="it-IT" dirty="0"/>
              <a:t>Le Direzioni Regionali del Lavoro, così come le Direzioni Provinciali del Lavoro, sono organizzate in quattro uffici generali:</a:t>
            </a:r>
          </a:p>
          <a:p>
            <a:pPr algn="l" fontAlgn="base"/>
            <a:endParaRPr lang="it-IT" dirty="0"/>
          </a:p>
          <a:p>
            <a:pPr marL="342900" indent="-342900" algn="l" fontAlgn="base">
              <a:buFontTx/>
              <a:buChar char="-"/>
            </a:pPr>
            <a:r>
              <a:rPr lang="it-IT" dirty="0"/>
              <a:t>Ufficio gestione risorse e affari generali;</a:t>
            </a:r>
          </a:p>
          <a:p>
            <a:pPr marL="342900" indent="-342900" algn="l" fontAlgn="base">
              <a:buFontTx/>
              <a:buChar char="-"/>
            </a:pPr>
            <a:r>
              <a:rPr lang="it-IT" dirty="0"/>
              <a:t>Ufficio affari legali;</a:t>
            </a:r>
          </a:p>
          <a:p>
            <a:pPr marL="342900" indent="-342900" algn="l" fontAlgn="base">
              <a:buFontTx/>
              <a:buChar char="-"/>
            </a:pPr>
            <a:r>
              <a:rPr lang="it-IT" dirty="0"/>
              <a:t>Settore ispezione del lavoro;</a:t>
            </a:r>
          </a:p>
          <a:p>
            <a:pPr marL="342900" indent="-342900" algn="l" fontAlgn="base">
              <a:buFontTx/>
              <a:buChar char="-"/>
            </a:pPr>
            <a:r>
              <a:rPr lang="it-IT" dirty="0"/>
              <a:t>Settore Politiche del lavoro.</a:t>
            </a:r>
            <a:br>
              <a:rPr lang="it-IT" dirty="0"/>
            </a:br>
            <a:endParaRPr lang="it-IT" dirty="0"/>
          </a:p>
        </p:txBody>
      </p:sp>
    </p:spTree>
    <p:extLst>
      <p:ext uri="{BB962C8B-B14F-4D97-AF65-F5344CB8AC3E}">
        <p14:creationId xmlns:p14="http://schemas.microsoft.com/office/powerpoint/2010/main" val="38943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fontAlgn="base"/>
            <a:r>
              <a:rPr lang="it-IT" dirty="0"/>
              <a:t>L’ Ufficio gestione risorse e affari generali si occupa di:</a:t>
            </a:r>
          </a:p>
          <a:p>
            <a:pPr marL="342900" indent="-342900" algn="l" fontAlgn="base">
              <a:buFontTx/>
              <a:buChar char="-"/>
            </a:pPr>
            <a:r>
              <a:rPr lang="it-IT" dirty="0"/>
              <a:t>Istruire le proposte di conferimento delle Stelle al Merito del lavoro;</a:t>
            </a:r>
          </a:p>
          <a:p>
            <a:pPr marL="342900" indent="-342900" fontAlgn="base">
              <a:buFontTx/>
              <a:buChar char="-"/>
            </a:pPr>
            <a:r>
              <a:rPr lang="it-IT" dirty="0"/>
              <a:t>Svolgere annualmente gli Esami di Stato per l’abilitazione alla   professione di consulente del lavoro;</a:t>
            </a:r>
          </a:p>
          <a:p>
            <a:pPr marL="342900" indent="-342900" algn="l" fontAlgn="base">
              <a:buFontTx/>
              <a:buChar char="-"/>
            </a:pPr>
            <a:r>
              <a:rPr lang="it-IT" dirty="0"/>
              <a:t>Svolgere attività di promozione e informazione sulla disciplina lavoristica e previdenziale;</a:t>
            </a:r>
          </a:p>
          <a:p>
            <a:pPr marL="342900" indent="-342900" algn="l" fontAlgn="base">
              <a:buFontTx/>
              <a:buChar char="-"/>
            </a:pPr>
            <a:r>
              <a:rPr lang="it-IT" dirty="0"/>
              <a:t>Gestire convenzioni per lo svolgimento delle attività informative e di aggiornamento.</a:t>
            </a:r>
          </a:p>
          <a:p>
            <a:pPr marL="342900" indent="-342900" algn="l" fontAlgn="base">
              <a:buFontTx/>
              <a:buChar char="-"/>
            </a:pPr>
            <a:endParaRPr lang="it-IT" dirty="0"/>
          </a:p>
          <a:p>
            <a:pPr algn="l" fontAlgn="base"/>
            <a:endParaRPr lang="it-IT" dirty="0"/>
          </a:p>
          <a:p>
            <a:pPr algn="l" fontAlgn="base"/>
            <a:endParaRPr lang="it-IT" dirty="0"/>
          </a:p>
        </p:txBody>
      </p:sp>
    </p:spTree>
    <p:extLst>
      <p:ext uri="{BB962C8B-B14F-4D97-AF65-F5344CB8AC3E}">
        <p14:creationId xmlns:p14="http://schemas.microsoft.com/office/powerpoint/2010/main" val="782547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fontAlgn="base"/>
            <a:r>
              <a:rPr lang="it-IT" dirty="0"/>
              <a:t>L’ Ufficio Affari legali si occupa di:</a:t>
            </a:r>
          </a:p>
          <a:p>
            <a:pPr marL="342900" indent="-342900" algn="l" fontAlgn="base">
              <a:buFontTx/>
              <a:buChar char="-"/>
            </a:pPr>
            <a:r>
              <a:rPr lang="it-IT" dirty="0"/>
              <a:t>Ricorsi amministrativi;</a:t>
            </a:r>
          </a:p>
          <a:p>
            <a:pPr marL="342900" indent="-342900" algn="l" fontAlgn="base">
              <a:buFontTx/>
              <a:buChar char="-"/>
            </a:pPr>
            <a:r>
              <a:rPr lang="it-IT" dirty="0"/>
              <a:t>Ricorsi avverso ordinanze di ingiunzione emesse dalle Direzioni Provinciali del lavoro;</a:t>
            </a:r>
          </a:p>
          <a:p>
            <a:pPr marL="342900" indent="-342900" algn="l" fontAlgn="base">
              <a:buFontTx/>
              <a:buChar char="-"/>
            </a:pPr>
            <a:r>
              <a:rPr lang="it-IT" dirty="0"/>
              <a:t>Ricorsi per il diniego alle autorizzazioni al lavoro per gli extracomunitari;</a:t>
            </a:r>
          </a:p>
          <a:p>
            <a:pPr marL="342900" indent="-342900" algn="l" fontAlgn="base">
              <a:buFontTx/>
              <a:buChar char="-"/>
            </a:pPr>
            <a:r>
              <a:rPr lang="it-IT" dirty="0"/>
              <a:t>Istruzioni di ricorsi contro diffide accertative;</a:t>
            </a:r>
          </a:p>
          <a:p>
            <a:pPr marL="342900" indent="-342900" algn="l" fontAlgn="base">
              <a:buFontTx/>
              <a:buChar char="-"/>
            </a:pPr>
            <a:r>
              <a:rPr lang="it-IT" dirty="0"/>
              <a:t>Istruzioni di ricorsi sulla sussistenza o qualificazione dei rapporti di lavoro.</a:t>
            </a:r>
          </a:p>
          <a:p>
            <a:pPr marL="342900" indent="-342900" algn="l" fontAlgn="base">
              <a:buFontTx/>
              <a:buChar char="-"/>
            </a:pPr>
            <a:endParaRPr lang="it-IT" dirty="0"/>
          </a:p>
          <a:p>
            <a:pPr algn="l" fontAlgn="base"/>
            <a:endParaRPr lang="it-IT" dirty="0"/>
          </a:p>
          <a:p>
            <a:pPr algn="l" fontAlgn="base"/>
            <a:endParaRPr lang="it-IT" dirty="0"/>
          </a:p>
        </p:txBody>
      </p:sp>
    </p:spTree>
    <p:extLst>
      <p:ext uri="{BB962C8B-B14F-4D97-AF65-F5344CB8AC3E}">
        <p14:creationId xmlns:p14="http://schemas.microsoft.com/office/powerpoint/2010/main" val="1411316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Abbiamo visto che ci sono due grandi categorie di rischi:</a:t>
            </a:r>
          </a:p>
          <a:p>
            <a:endParaRPr lang="it-IT" dirty="0"/>
          </a:p>
          <a:p>
            <a:pPr marL="342900" indent="-342900">
              <a:buFontTx/>
              <a:buChar char="-"/>
            </a:pPr>
            <a:r>
              <a:rPr lang="it-IT" dirty="0"/>
              <a:t>Rischi per la salute</a:t>
            </a:r>
          </a:p>
          <a:p>
            <a:pPr marL="342900" indent="-342900">
              <a:buFontTx/>
              <a:buChar char="-"/>
            </a:pPr>
            <a:r>
              <a:rPr lang="it-IT" dirty="0"/>
              <a:t>Rischi per la sicurezza</a:t>
            </a:r>
          </a:p>
          <a:p>
            <a:endParaRPr lang="it-IT" dirty="0"/>
          </a:p>
          <a:p>
            <a:r>
              <a:rPr lang="it-IT" dirty="0"/>
              <a:t>Ripetiamo, come rischi per la salute si intendono quei rischi da cui potenzialmente può derivare un'alterazione dell'equilibrio biologico dei lavoratori che sono esposti ad essi, con manifestazione del danno nel tempo, non immediata.</a:t>
            </a:r>
            <a:br>
              <a:rPr lang="it-IT" dirty="0"/>
            </a:br>
            <a:r>
              <a:rPr lang="it-IT" dirty="0"/>
              <a:t>Si tratta prevalentemente dei Rischi Igienico-ambientali o legati all'esposizione a fattori degradanti o dannosi per l'organismo</a:t>
            </a:r>
            <a:r>
              <a:rPr lang="it-IT" b="0" i="0" dirty="0">
                <a:solidFill>
                  <a:srgbClr val="2C2C2C"/>
                </a:solidFill>
                <a:effectLst/>
                <a:latin typeface="Helvetica Neue"/>
              </a:rPr>
              <a:t>.</a:t>
            </a:r>
            <a:endParaRPr lang="it-IT" dirty="0"/>
          </a:p>
        </p:txBody>
      </p:sp>
    </p:spTree>
    <p:extLst>
      <p:ext uri="{BB962C8B-B14F-4D97-AF65-F5344CB8AC3E}">
        <p14:creationId xmlns:p14="http://schemas.microsoft.com/office/powerpoint/2010/main" val="3666479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fontAlgn="base"/>
            <a:r>
              <a:rPr lang="it-IT" dirty="0"/>
              <a:t>Il settore Ispezione del Lavoro si occupa di:</a:t>
            </a:r>
          </a:p>
          <a:p>
            <a:pPr marL="342900" indent="-342900" algn="l" fontAlgn="base">
              <a:buFontTx/>
              <a:buChar char="-"/>
            </a:pPr>
            <a:r>
              <a:rPr lang="it-IT" dirty="0"/>
              <a:t>Coordinamento e supporto operativo nella vigilanza in materia di sicurezza sul lavoro, igiene del lavoro e radiazioni ionizzanti;</a:t>
            </a:r>
          </a:p>
          <a:p>
            <a:pPr marL="342900" indent="-342900" algn="l" fontAlgn="base">
              <a:buFontTx/>
              <a:buChar char="-"/>
            </a:pPr>
            <a:r>
              <a:rPr lang="it-IT" dirty="0"/>
              <a:t>Coordinamento e supporto operativo nella vigilanza in materia di controllo impianti e macchine soggette alle direttive comunitarie;</a:t>
            </a:r>
          </a:p>
          <a:p>
            <a:pPr marL="342900" indent="-342900" algn="l" fontAlgn="base">
              <a:buFontTx/>
              <a:buChar char="-"/>
            </a:pPr>
            <a:r>
              <a:rPr lang="it-IT" dirty="0"/>
              <a:t>Coordinamento in materia di vigilanza ordinaria;</a:t>
            </a:r>
          </a:p>
          <a:p>
            <a:pPr marL="342900" indent="-342900" algn="l" fontAlgn="base">
              <a:buFontTx/>
              <a:buChar char="-"/>
            </a:pPr>
            <a:r>
              <a:rPr lang="it-IT" dirty="0"/>
              <a:t>Programmazione e coordinamento in materia di vigilanza speciale, integrata e sulle attività formative.</a:t>
            </a:r>
          </a:p>
          <a:p>
            <a:pPr marL="342900" indent="-342900" algn="l" fontAlgn="base">
              <a:buFontTx/>
              <a:buChar char="-"/>
            </a:pPr>
            <a:endParaRPr lang="it-IT" dirty="0"/>
          </a:p>
          <a:p>
            <a:pPr marL="342900" indent="-342900" algn="l" fontAlgn="base">
              <a:buFontTx/>
              <a:buChar char="-"/>
            </a:pPr>
            <a:endParaRPr lang="it-IT" dirty="0"/>
          </a:p>
          <a:p>
            <a:pPr algn="l" fontAlgn="base"/>
            <a:endParaRPr lang="it-IT" dirty="0"/>
          </a:p>
          <a:p>
            <a:pPr algn="l" fontAlgn="base"/>
            <a:endParaRPr lang="it-IT" dirty="0"/>
          </a:p>
        </p:txBody>
      </p:sp>
    </p:spTree>
    <p:extLst>
      <p:ext uri="{BB962C8B-B14F-4D97-AF65-F5344CB8AC3E}">
        <p14:creationId xmlns:p14="http://schemas.microsoft.com/office/powerpoint/2010/main" val="201111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fontAlgn="base"/>
            <a:r>
              <a:rPr lang="it-IT" dirty="0"/>
              <a:t>Il settore Politiche del Lavoro si occupa di:</a:t>
            </a:r>
          </a:p>
          <a:p>
            <a:pPr marL="342900" indent="-342900" algn="l" fontAlgn="base">
              <a:buFontTx/>
              <a:buChar char="-"/>
            </a:pPr>
            <a:r>
              <a:rPr lang="it-IT" dirty="0"/>
              <a:t>Attività e coordinamento in materia di conciliazione delle vertenze individuali e plurime;</a:t>
            </a:r>
          </a:p>
          <a:p>
            <a:pPr marL="342900" indent="-342900" algn="l" fontAlgn="base">
              <a:buFontTx/>
              <a:buChar char="-"/>
            </a:pPr>
            <a:r>
              <a:rPr lang="it-IT" dirty="0"/>
              <a:t>Attività e coordinamento in materia di conciliazione delle controversie Collettive di lavoro;</a:t>
            </a:r>
          </a:p>
          <a:p>
            <a:pPr marL="342900" indent="-342900" algn="l" fontAlgn="base">
              <a:buFontTx/>
              <a:buChar char="-"/>
            </a:pPr>
            <a:r>
              <a:rPr lang="it-IT" dirty="0"/>
              <a:t>Rileva i fabbisogni per la determinazione dei flussi di immigrazione;</a:t>
            </a:r>
          </a:p>
          <a:p>
            <a:pPr marL="342900" indent="-342900" algn="l" fontAlgn="base">
              <a:buFontTx/>
              <a:buChar char="-"/>
            </a:pPr>
            <a:r>
              <a:rPr lang="it-IT" dirty="0"/>
              <a:t>Gestisce la quota regionale dei lavoratori extracomunitari;</a:t>
            </a:r>
          </a:p>
          <a:p>
            <a:pPr marL="342900" indent="-342900" algn="l" fontAlgn="base">
              <a:buFontTx/>
              <a:buChar char="-"/>
            </a:pPr>
            <a:r>
              <a:rPr lang="it-IT" dirty="0"/>
              <a:t>Gestisce i rapporti con Enti Locali ed altri organismi per interventi sul mercato del lavoro;</a:t>
            </a:r>
          </a:p>
          <a:p>
            <a:pPr marL="342900" indent="-342900" algn="l" fontAlgn="base">
              <a:buFontTx/>
              <a:buChar char="-"/>
            </a:pPr>
            <a:endParaRPr lang="it-IT" dirty="0"/>
          </a:p>
          <a:p>
            <a:pPr marL="342900" indent="-342900" algn="l" fontAlgn="base">
              <a:buFontTx/>
              <a:buChar char="-"/>
            </a:pPr>
            <a:endParaRPr lang="it-IT" dirty="0"/>
          </a:p>
          <a:p>
            <a:pPr algn="l" fontAlgn="base"/>
            <a:endParaRPr lang="it-IT" dirty="0"/>
          </a:p>
          <a:p>
            <a:pPr algn="l" fontAlgn="base"/>
            <a:endParaRPr lang="it-IT" dirty="0"/>
          </a:p>
        </p:txBody>
      </p:sp>
    </p:spTree>
    <p:extLst>
      <p:ext uri="{BB962C8B-B14F-4D97-AF65-F5344CB8AC3E}">
        <p14:creationId xmlns:p14="http://schemas.microsoft.com/office/powerpoint/2010/main" val="290779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DIREZIONE TERRITORIALE DEL LAVORO</a:t>
            </a:r>
          </a:p>
          <a:p>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fontAlgn="base"/>
            <a:r>
              <a:rPr lang="it-IT" dirty="0"/>
              <a:t>Il settore Politiche del Lavoro si occupa di:</a:t>
            </a:r>
          </a:p>
          <a:p>
            <a:pPr marL="342900" indent="-342900" algn="l" fontAlgn="base">
              <a:buFontTx/>
              <a:buChar char="-"/>
            </a:pPr>
            <a:r>
              <a:rPr lang="it-IT" dirty="0"/>
              <a:t>Attività e coordinamento in materia di promozione e vigilanza sulle società cooperative;</a:t>
            </a:r>
          </a:p>
          <a:p>
            <a:pPr marL="342900" indent="-342900" algn="l" fontAlgn="base">
              <a:buFontTx/>
              <a:buChar char="-"/>
            </a:pPr>
            <a:r>
              <a:rPr lang="it-IT" dirty="0"/>
              <a:t>Commissione d’esame per centralinisti non vedenti nonché gestisce il relativo albo;</a:t>
            </a:r>
          </a:p>
          <a:p>
            <a:pPr marL="342900" indent="-342900" algn="l" fontAlgn="base">
              <a:buFontTx/>
              <a:buChar char="-"/>
            </a:pPr>
            <a:r>
              <a:rPr lang="it-IT" dirty="0"/>
              <a:t>Concedere il nulla osta per l’impiego dei lavoratori italiani all’estero.</a:t>
            </a:r>
          </a:p>
          <a:p>
            <a:pPr marL="342900" indent="-342900" algn="l" fontAlgn="base">
              <a:buFontTx/>
              <a:buChar char="-"/>
            </a:pPr>
            <a:endParaRPr lang="it-IT" dirty="0"/>
          </a:p>
          <a:p>
            <a:pPr algn="l" fontAlgn="base"/>
            <a:endParaRPr lang="it-IT" dirty="0"/>
          </a:p>
          <a:p>
            <a:pPr algn="l" fontAlgn="base"/>
            <a:endParaRPr lang="it-IT" dirty="0"/>
          </a:p>
        </p:txBody>
      </p:sp>
    </p:spTree>
    <p:extLst>
      <p:ext uri="{BB962C8B-B14F-4D97-AF65-F5344CB8AC3E}">
        <p14:creationId xmlns:p14="http://schemas.microsoft.com/office/powerpoint/2010/main" val="281925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46426"/>
            <a:ext cx="9143999" cy="396807"/>
          </a:xfrm>
        </p:spPr>
        <p:txBody>
          <a:bodyPr/>
          <a:lstStyle/>
          <a:p>
            <a:r>
              <a:rPr lang="it-IT" dirty="0"/>
              <a:t>Conclusioni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612000" y="806747"/>
            <a:ext cx="8114400" cy="4175156"/>
          </a:xfrm>
        </p:spPr>
        <p:txBody>
          <a:bodyPr>
            <a:normAutofit/>
          </a:bodyPr>
          <a:lstStyle/>
          <a:p>
            <a:pPr fontAlgn="base"/>
            <a:r>
              <a:rPr lang="it-IT" dirty="0"/>
              <a:t>In questo modulo abbiamo visto un’altra classe di rischi,  i rischi trasversali.</a:t>
            </a:r>
          </a:p>
          <a:p>
            <a:pPr fontAlgn="base"/>
            <a:r>
              <a:rPr lang="it-IT" dirty="0"/>
              <a:t>Questa classe di rischi specifici è la più complicata da mettere a fuoco, poiché copre un’area molto vasta e diversificata di situazioni.</a:t>
            </a:r>
          </a:p>
          <a:p>
            <a:pPr fontAlgn="base"/>
            <a:r>
              <a:rPr lang="it-IT" dirty="0"/>
              <a:t>Fondamentalmente, sono quei rischi che possono causare disagi o problemi dovuti appunto a condizioni trasversali rispetto alla mansione stessa. Possono dunque dipendere da dinamiche aziendali, cause di natura psicologica, fattori ergonomici e in generale condizioni di lavoro difficili e usuranti.</a:t>
            </a:r>
          </a:p>
        </p:txBody>
      </p:sp>
    </p:spTree>
    <p:extLst>
      <p:ext uri="{BB962C8B-B14F-4D97-AF65-F5344CB8AC3E}">
        <p14:creationId xmlns:p14="http://schemas.microsoft.com/office/powerpoint/2010/main" val="2552719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46426"/>
            <a:ext cx="9143999" cy="396807"/>
          </a:xfrm>
        </p:spPr>
        <p:txBody>
          <a:bodyPr/>
          <a:lstStyle/>
          <a:p>
            <a:r>
              <a:rPr lang="it-IT" dirty="0"/>
              <a:t>Conclusioni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612000" y="806747"/>
            <a:ext cx="8114400" cy="4175156"/>
          </a:xfrm>
        </p:spPr>
        <p:txBody>
          <a:bodyPr>
            <a:normAutofit/>
          </a:bodyPr>
          <a:lstStyle/>
          <a:p>
            <a:pPr fontAlgn="base"/>
            <a:r>
              <a:rPr lang="it-IT" dirty="0"/>
              <a:t>Abbiamo inoltre visto quali sono gli enti pubblici che hanno potere di vigilanza rispetto alle norme in materia di sicurezza sul lavoro.</a:t>
            </a:r>
          </a:p>
          <a:p>
            <a:pPr fontAlgn="base"/>
            <a:r>
              <a:rPr lang="it-IT" dirty="0"/>
              <a:t>Abbiamo visto </a:t>
            </a:r>
            <a:r>
              <a:rPr lang="it-IT"/>
              <a:t>più dettagliatamente </a:t>
            </a:r>
            <a:r>
              <a:rPr lang="it-IT" dirty="0"/>
              <a:t>il ruolo che ha l’ASL, con il servizio SPISAL, l’INAIL e la Direzione Territoriale e Provinciale del Lavoro.</a:t>
            </a:r>
          </a:p>
        </p:txBody>
      </p:sp>
    </p:spTree>
    <p:extLst>
      <p:ext uri="{BB962C8B-B14F-4D97-AF65-F5344CB8AC3E}">
        <p14:creationId xmlns:p14="http://schemas.microsoft.com/office/powerpoint/2010/main" val="93076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Nello specifico si tratta rischi derivanti dall'esposizione a:</a:t>
            </a:r>
          </a:p>
          <a:p>
            <a:pPr algn="l"/>
            <a:r>
              <a:rPr lang="it-IT" dirty="0"/>
              <a:t>- scarse condizioni igieniche;</a:t>
            </a:r>
          </a:p>
          <a:p>
            <a:pPr algn="l"/>
            <a:r>
              <a:rPr lang="it-IT" dirty="0"/>
              <a:t>- radiazioni ionizzanti;</a:t>
            </a:r>
          </a:p>
          <a:p>
            <a:pPr algn="l"/>
            <a:r>
              <a:rPr lang="it-IT" dirty="0"/>
              <a:t>- agenti chimici;</a:t>
            </a:r>
          </a:p>
          <a:p>
            <a:pPr algn="l"/>
            <a:r>
              <a:rPr lang="it-IT" dirty="0"/>
              <a:t>- agenti biologici;</a:t>
            </a:r>
          </a:p>
          <a:p>
            <a:pPr algn="l"/>
            <a:r>
              <a:rPr lang="it-IT" dirty="0"/>
              <a:t>- agenti cancerogeni;</a:t>
            </a:r>
          </a:p>
          <a:p>
            <a:pPr algn="l"/>
            <a:r>
              <a:rPr lang="it-IT" dirty="0"/>
              <a:t>- rumore;</a:t>
            </a:r>
          </a:p>
          <a:p>
            <a:pPr algn="l"/>
            <a:r>
              <a:rPr lang="it-IT" dirty="0"/>
              <a:t>- vibrazioni.</a:t>
            </a:r>
          </a:p>
          <a:p>
            <a:pPr marL="342900" indent="-342900" algn="l">
              <a:buFontTx/>
              <a:buChar char="-"/>
            </a:pPr>
            <a:endParaRPr lang="it-IT" dirty="0"/>
          </a:p>
          <a:p>
            <a:pPr marL="342900" indent="-342900" algn="l">
              <a:buFontTx/>
              <a:buChar char="-"/>
            </a:pPr>
            <a:endParaRPr lang="it-IT" dirty="0"/>
          </a:p>
          <a:p>
            <a:pPr algn="l"/>
            <a:endParaRPr lang="it-IT" dirty="0"/>
          </a:p>
        </p:txBody>
      </p:sp>
    </p:spTree>
    <p:extLst>
      <p:ext uri="{BB962C8B-B14F-4D97-AF65-F5344CB8AC3E}">
        <p14:creationId xmlns:p14="http://schemas.microsoft.com/office/powerpoint/2010/main" val="205813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Per rischi per la sicurezza si intendono </a:t>
            </a:r>
            <a:r>
              <a:rPr lang="it-IT" b="0" i="0" dirty="0">
                <a:solidFill>
                  <a:srgbClr val="2C2C2C"/>
                </a:solidFill>
                <a:effectLst/>
                <a:latin typeface="Helvetica Neue"/>
              </a:rPr>
              <a:t>tutti </a:t>
            </a:r>
            <a:r>
              <a:rPr lang="it-IT" dirty="0"/>
              <a:t>quei rischi di natura infortunistica e, di conseguenza, le situazioni dalle in cui il lavoratore può andare incontro ad un incidente, con manifestazione immediata del danno. Tali rischi derivano spesso da carenze strutturali e da una non idoneità delle caratteristiche di sicurezza relative a:</a:t>
            </a:r>
          </a:p>
          <a:p>
            <a:pPr algn="l"/>
            <a:r>
              <a:rPr lang="it-IT" dirty="0"/>
              <a:t>- ambiente di lavoro;</a:t>
            </a:r>
          </a:p>
          <a:p>
            <a:pPr algn="l"/>
            <a:r>
              <a:rPr lang="it-IT" dirty="0"/>
              <a:t>- macchine;</a:t>
            </a:r>
          </a:p>
          <a:p>
            <a:pPr algn="l"/>
            <a:r>
              <a:rPr lang="it-IT" dirty="0"/>
              <a:t>- apparecchiature utilizzate;</a:t>
            </a:r>
          </a:p>
          <a:p>
            <a:pPr algn="l"/>
            <a:r>
              <a:rPr lang="it-IT" dirty="0"/>
              <a:t>- modalità operative;</a:t>
            </a:r>
          </a:p>
          <a:p>
            <a:pPr algn="l"/>
            <a:r>
              <a:rPr lang="it-IT" dirty="0"/>
              <a:t>- dispositivi di protezione collettiva ed individuale;</a:t>
            </a:r>
          </a:p>
          <a:p>
            <a:pPr algn="l"/>
            <a:endParaRPr lang="it-IT" dirty="0"/>
          </a:p>
          <a:p>
            <a:pPr algn="l"/>
            <a:endParaRPr lang="it-IT" dirty="0"/>
          </a:p>
          <a:p>
            <a:pPr marL="342900" indent="-342900" algn="l">
              <a:buFontTx/>
              <a:buChar char="-"/>
            </a:pPr>
            <a:endParaRPr lang="it-IT" dirty="0"/>
          </a:p>
          <a:p>
            <a:pPr marL="342900" indent="-342900" algn="l">
              <a:buFontTx/>
              <a:buChar char="-"/>
            </a:pPr>
            <a:endParaRPr lang="it-IT" dirty="0"/>
          </a:p>
          <a:p>
            <a:pPr algn="l"/>
            <a:endParaRPr lang="it-IT" dirty="0"/>
          </a:p>
        </p:txBody>
      </p:sp>
    </p:spTree>
    <p:extLst>
      <p:ext uri="{BB962C8B-B14F-4D97-AF65-F5344CB8AC3E}">
        <p14:creationId xmlns:p14="http://schemas.microsoft.com/office/powerpoint/2010/main" val="209507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Vi è una terza categoria di rischi, i cosiddetti «rischi trasversali».</a:t>
            </a:r>
          </a:p>
          <a:p>
            <a:pPr algn="l"/>
            <a:endParaRPr lang="it-IT" dirty="0"/>
          </a:p>
          <a:p>
            <a:pPr algn="l"/>
            <a:r>
              <a:rPr lang="it-IT" dirty="0"/>
              <a:t>Si definiscono rischi trasversali, detti anche "rischi organizzativi", tuti quei rischi che derivano dalle dinamiche aziendali e dal rapporto tra i lavoratori e i disagi derivanti dalle mansioni che svolgono all'interno del contesto professionale.</a:t>
            </a:r>
          </a:p>
          <a:p>
            <a:pPr algn="l"/>
            <a:endParaRPr lang="it-IT" dirty="0"/>
          </a:p>
          <a:p>
            <a:pPr algn="l"/>
            <a:r>
              <a:rPr lang="it-IT" dirty="0"/>
              <a:t>Sono quei rischi non direttamente riconducibili a salute e sicurezza ma che derivano da un’organizzazione aziendale che per sua stessa impostazione può produrre un rischio.</a:t>
            </a:r>
          </a:p>
          <a:p>
            <a:pPr algn="l"/>
            <a:endParaRPr lang="it-IT" dirty="0"/>
          </a:p>
          <a:p>
            <a:pPr algn="l"/>
            <a:endParaRPr lang="it-IT" dirty="0"/>
          </a:p>
          <a:p>
            <a:pPr marL="342900" indent="-342900" algn="l">
              <a:buFontTx/>
              <a:buChar char="-"/>
            </a:pPr>
            <a:endParaRPr lang="it-IT" dirty="0"/>
          </a:p>
          <a:p>
            <a:pPr marL="342900" indent="-342900" algn="l">
              <a:buFontTx/>
              <a:buChar char="-"/>
            </a:pPr>
            <a:endParaRPr lang="it-IT" dirty="0"/>
          </a:p>
          <a:p>
            <a:pPr algn="l"/>
            <a:endParaRPr lang="it-IT" dirty="0"/>
          </a:p>
        </p:txBody>
      </p:sp>
    </p:spTree>
    <p:extLst>
      <p:ext uri="{BB962C8B-B14F-4D97-AF65-F5344CB8AC3E}">
        <p14:creationId xmlns:p14="http://schemas.microsoft.com/office/powerpoint/2010/main" val="82380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L’ISPESL (Istituto Superiore per la Prevenzione e la Sicurezza del Lavoro), con un documento di supporto alla valutazione dei rischi del 1994 ha indicato quattro  diverse tipologie di fattori da cui possono scaturire i rischi trasversali:</a:t>
            </a:r>
          </a:p>
          <a:p>
            <a:pPr marL="457200" indent="-457200" algn="l">
              <a:buAutoNum type="arabicPeriod"/>
            </a:pPr>
            <a:r>
              <a:rPr lang="it-IT" dirty="0"/>
              <a:t>Organizzazione del lavoro</a:t>
            </a:r>
          </a:p>
          <a:p>
            <a:pPr marL="457200" indent="-457200" algn="l">
              <a:buAutoNum type="arabicPeriod"/>
            </a:pPr>
            <a:r>
              <a:rPr lang="it-IT" dirty="0"/>
              <a:t>Fattori psicologici</a:t>
            </a:r>
          </a:p>
          <a:p>
            <a:pPr marL="457200" indent="-457200" algn="l">
              <a:buAutoNum type="arabicPeriod"/>
            </a:pPr>
            <a:r>
              <a:rPr lang="it-IT" dirty="0"/>
              <a:t>Fattori ergonomici</a:t>
            </a:r>
          </a:p>
          <a:p>
            <a:pPr marL="457200" indent="-457200" algn="l">
              <a:buAutoNum type="arabicPeriod"/>
            </a:pPr>
            <a:r>
              <a:rPr lang="it-IT" dirty="0"/>
              <a:t>Condizioni di lavoro difficili</a:t>
            </a:r>
          </a:p>
          <a:p>
            <a:pPr algn="l"/>
            <a:endParaRPr lang="it-IT" dirty="0"/>
          </a:p>
          <a:p>
            <a:pPr marL="342900" indent="-342900" algn="l">
              <a:buFontTx/>
              <a:buChar char="-"/>
            </a:pPr>
            <a:endParaRPr lang="it-IT" dirty="0"/>
          </a:p>
          <a:p>
            <a:pPr marL="342900" indent="-342900" algn="l">
              <a:buFontTx/>
              <a:buChar char="-"/>
            </a:pPr>
            <a:endParaRPr lang="it-IT" dirty="0"/>
          </a:p>
          <a:p>
            <a:pPr algn="l"/>
            <a:endParaRPr lang="it-IT" dirty="0"/>
          </a:p>
        </p:txBody>
      </p:sp>
    </p:spTree>
    <p:extLst>
      <p:ext uri="{BB962C8B-B14F-4D97-AF65-F5344CB8AC3E}">
        <p14:creationId xmlns:p14="http://schemas.microsoft.com/office/powerpoint/2010/main" val="1314699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Organizzazione del lavoro, è la categoria che include al suo interno le mansioni svolte in condizioni particolarmente usuranti.</a:t>
            </a:r>
          </a:p>
          <a:p>
            <a:pPr algn="l"/>
            <a:endParaRPr lang="it-IT" dirty="0"/>
          </a:p>
          <a:p>
            <a:pPr algn="l"/>
            <a:r>
              <a:rPr lang="it-IT" dirty="0"/>
              <a:t>Rientrano tra i rischi dovuti all’organizzazione del lavoro:</a:t>
            </a:r>
          </a:p>
          <a:p>
            <a:pPr marL="342900" indent="-342900" algn="l">
              <a:buFontTx/>
              <a:buChar char="-"/>
            </a:pPr>
            <a:r>
              <a:rPr lang="it-IT" dirty="0"/>
              <a:t>Lavoro notturno;</a:t>
            </a:r>
          </a:p>
          <a:p>
            <a:pPr marL="342900" indent="-342900" algn="l">
              <a:buFontTx/>
              <a:buChar char="-"/>
            </a:pPr>
            <a:r>
              <a:rPr lang="it-IT" dirty="0"/>
              <a:t>Lavori in continuo;</a:t>
            </a:r>
          </a:p>
          <a:p>
            <a:pPr marL="342900" indent="-342900" algn="l">
              <a:buFontTx/>
              <a:buChar char="-"/>
            </a:pPr>
            <a:r>
              <a:rPr lang="it-IT" dirty="0"/>
              <a:t>Lavori pesanti;</a:t>
            </a:r>
          </a:p>
          <a:p>
            <a:pPr marL="342900" indent="-342900" algn="l">
              <a:buFontTx/>
              <a:buChar char="-"/>
            </a:pPr>
            <a:r>
              <a:rPr lang="it-IT" dirty="0"/>
              <a:t>Mansioni di controllo e pianificazione della sicurezza in azienda.</a:t>
            </a:r>
          </a:p>
          <a:p>
            <a:pPr algn="l"/>
            <a:endParaRPr lang="it-IT" dirty="0"/>
          </a:p>
          <a:p>
            <a:pPr marL="342900" indent="-342900" algn="l">
              <a:buFontTx/>
              <a:buChar char="-"/>
            </a:pPr>
            <a:endParaRPr lang="it-IT" dirty="0"/>
          </a:p>
          <a:p>
            <a:pPr marL="342900" indent="-342900" algn="l">
              <a:buFontTx/>
              <a:buChar char="-"/>
            </a:pPr>
            <a:endParaRPr lang="it-IT" dirty="0"/>
          </a:p>
          <a:p>
            <a:pPr algn="l"/>
            <a:endParaRPr lang="it-IT" dirty="0"/>
          </a:p>
        </p:txBody>
      </p:sp>
    </p:spTree>
    <p:extLst>
      <p:ext uri="{BB962C8B-B14F-4D97-AF65-F5344CB8AC3E}">
        <p14:creationId xmlns:p14="http://schemas.microsoft.com/office/powerpoint/2010/main" val="256294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 RISCHI TRASVERSALI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algn="l"/>
            <a:r>
              <a:rPr lang="it-IT" dirty="0"/>
              <a:t>Fattori psicologici, è una categoria di fattori di rischio legati alla sfera "interna" del lavoratore, difficili da individuare, con effetti visibili solo nel tempo.</a:t>
            </a:r>
          </a:p>
          <a:p>
            <a:pPr algn="l"/>
            <a:endParaRPr lang="it-IT" dirty="0"/>
          </a:p>
          <a:p>
            <a:pPr algn="l"/>
            <a:r>
              <a:rPr lang="it-IT" dirty="0"/>
              <a:t>Rientrano tra i rischi legati ai fattori psicologici:</a:t>
            </a:r>
          </a:p>
          <a:p>
            <a:pPr marL="342900" indent="-342900" algn="l">
              <a:buFontTx/>
              <a:buChar char="-"/>
            </a:pPr>
            <a:r>
              <a:rPr lang="it-IT" dirty="0"/>
              <a:t>Stress lavoro correlato;</a:t>
            </a:r>
          </a:p>
          <a:p>
            <a:pPr marL="342900" indent="-342900" algn="l">
              <a:buFontTx/>
              <a:buChar char="-"/>
            </a:pPr>
            <a:r>
              <a:rPr lang="it-IT" dirty="0"/>
              <a:t>Sindrome di burnout;</a:t>
            </a:r>
          </a:p>
          <a:p>
            <a:pPr marL="342900" indent="-342900" algn="l">
              <a:buFontTx/>
              <a:buChar char="-"/>
            </a:pPr>
            <a:r>
              <a:rPr lang="it-IT" dirty="0"/>
              <a:t>Isolamento dovuto alla mansione;</a:t>
            </a:r>
          </a:p>
          <a:p>
            <a:pPr marL="342900" indent="-342900" algn="l">
              <a:buFontTx/>
              <a:buChar char="-"/>
            </a:pPr>
            <a:r>
              <a:rPr lang="it-IT" dirty="0"/>
              <a:t>Livello di responsabilità eccessivamente basso/alto.</a:t>
            </a:r>
          </a:p>
          <a:p>
            <a:pPr marL="342900" indent="-342900" algn="l">
              <a:buFontTx/>
              <a:buChar char="-"/>
            </a:pPr>
            <a:endParaRPr lang="it-IT" dirty="0"/>
          </a:p>
          <a:p>
            <a:pPr algn="l"/>
            <a:endParaRPr lang="it-IT" dirty="0"/>
          </a:p>
        </p:txBody>
      </p:sp>
    </p:spTree>
    <p:extLst>
      <p:ext uri="{BB962C8B-B14F-4D97-AF65-F5344CB8AC3E}">
        <p14:creationId xmlns:p14="http://schemas.microsoft.com/office/powerpoint/2010/main" val="15770594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cfa3b11eba515a8dd61ad331422b1f5ce7b746"/>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2909</TotalTime>
  <Words>2251</Words>
  <Application>Microsoft Office PowerPoint</Application>
  <PresentationFormat>Presentazione su schermo (16:9)</PresentationFormat>
  <Paragraphs>224</Paragraphs>
  <Slides>34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34</vt:i4>
      </vt:variant>
    </vt:vector>
  </HeadingPairs>
  <TitlesOfParts>
    <vt:vector size="39" baseType="lpstr">
      <vt:lpstr>Arial</vt:lpstr>
      <vt:lpstr>Calibri</vt:lpstr>
      <vt:lpstr>Calibri Light</vt:lpstr>
      <vt:lpstr>Helvetica Neue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Augusto</dc:creator>
  <cp:lastModifiedBy>antomele85@gmail.com</cp:lastModifiedBy>
  <cp:revision>236</cp:revision>
  <cp:lastPrinted>2018-11-26T09:46:50Z</cp:lastPrinted>
  <dcterms:created xsi:type="dcterms:W3CDTF">2018-11-21T16:46:23Z</dcterms:created>
  <dcterms:modified xsi:type="dcterms:W3CDTF">2022-07-27T11:28:10Z</dcterms:modified>
</cp:coreProperties>
</file>