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74" r:id="rId2"/>
    <p:sldId id="278" r:id="rId3"/>
    <p:sldId id="275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1" r:id="rId46"/>
    <p:sldId id="342" r:id="rId47"/>
    <p:sldId id="343" r:id="rId48"/>
  </p:sldIdLst>
  <p:sldSz cx="9144000" cy="5143500" type="screen16x9"/>
  <p:notesSz cx="6858000" cy="9144000"/>
  <p:custDataLst>
    <p:tags r:id="rId49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3F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lezione di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lide1.jpg">
            <a:extLst>
              <a:ext uri="{FF2B5EF4-FFF2-40B4-BE49-F238E27FC236}">
                <a16:creationId xmlns:a16="http://schemas.microsoft.com/office/drawing/2014/main" id="{9E2E0303-06EA-4940-8646-7DB6577B9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CC26B955-35C6-4FA5-AACE-DC521EB9C5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349" y="1450099"/>
            <a:ext cx="7202323" cy="423863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2600" b="1" i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dell’ insegnamento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3BFAF25-8E30-401F-B00D-F0DFA0981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4" y="2182633"/>
            <a:ext cx="6237167" cy="724527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Numero e Titolo del Modulo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14D26A2-214D-48D2-8F95-E3161711B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9575" y="3026215"/>
            <a:ext cx="5367338" cy="40291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Nome Docente</a:t>
            </a:r>
          </a:p>
        </p:txBody>
      </p:sp>
    </p:spTree>
    <p:extLst>
      <p:ext uri="{BB962C8B-B14F-4D97-AF65-F5344CB8AC3E}">
        <p14:creationId xmlns:p14="http://schemas.microsoft.com/office/powerpoint/2010/main" val="78544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l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lide1.jpg">
            <a:extLst>
              <a:ext uri="{FF2B5EF4-FFF2-40B4-BE49-F238E27FC236}">
                <a16:creationId xmlns:a16="http://schemas.microsoft.com/office/drawing/2014/main" id="{9E2E0303-06EA-4940-8646-7DB6577B9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23BFAF25-8E30-401F-B00D-F0DFA0981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5" y="1982187"/>
            <a:ext cx="5367338" cy="712787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Titolo della lezione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14D26A2-214D-48D2-8F95-E3161711B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9575" y="2814169"/>
            <a:ext cx="5367338" cy="332628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Nome Docente</a:t>
            </a:r>
          </a:p>
        </p:txBody>
      </p:sp>
    </p:spTree>
    <p:extLst>
      <p:ext uri="{BB962C8B-B14F-4D97-AF65-F5344CB8AC3E}">
        <p14:creationId xmlns:p14="http://schemas.microsoft.com/office/powerpoint/2010/main" val="419927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CF7C32F-6A10-4BF0-8DF7-07DE802937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349" y="246427"/>
            <a:ext cx="8841302" cy="42833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Inserire qui il testo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847D7B1-3177-498A-9375-0C3D3C687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5004" y="4293381"/>
            <a:ext cx="681070" cy="6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CF7C32F-6A10-4BF0-8DF7-07DE802937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349" y="246426"/>
            <a:ext cx="8841302" cy="396807"/>
          </a:xfrm>
        </p:spPr>
        <p:txBody>
          <a:bodyPr>
            <a:noAutofit/>
          </a:bodyPr>
          <a:lstStyle>
            <a:lvl1pPr marL="0" indent="0" algn="ctr"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Inserire qui l’eventuale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2998E8-7813-43AF-94FE-8B095BDA27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813" y="806747"/>
            <a:ext cx="8842375" cy="4175156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</a:lstStyle>
          <a:p>
            <a:pPr lvl="0"/>
            <a:r>
              <a:rPr lang="it-IT" dirty="0"/>
              <a:t>Inserire testo</a:t>
            </a:r>
          </a:p>
        </p:txBody>
      </p:sp>
    </p:spTree>
    <p:extLst>
      <p:ext uri="{BB962C8B-B14F-4D97-AF65-F5344CB8AC3E}">
        <p14:creationId xmlns:p14="http://schemas.microsoft.com/office/powerpoint/2010/main" val="97538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CF7C32F-6A10-4BF0-8DF7-07DE802937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410" y="194346"/>
            <a:ext cx="7397180" cy="455193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Inserire qui il testo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847D7B1-3177-498A-9375-0C3D3C687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1581" y="194346"/>
            <a:ext cx="681070" cy="685672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9D522739-B5B1-42D9-9558-449346D666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93469"/>
            <a:ext cx="9144000" cy="250031"/>
          </a:xfrm>
          <a:prstGeom prst="rect">
            <a:avLst/>
          </a:prstGeom>
          <a:solidFill>
            <a:srgbClr val="B1001E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it-IT" altLang="it-IT" sz="18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6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7F4DEE-B01F-4D55-ADAD-2BF8FE33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D305-A06B-450E-B1D6-22308858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AC0899-0871-4C1E-84DD-5CCD77F5A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A5747-5E6E-4BED-92E3-16C79C994750}" type="datetimeFigureOut">
              <a:rPr lang="it-IT" smtClean="0"/>
              <a:pPr/>
              <a:t>28/07/2022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5B9AB2-5D3F-43B1-86DF-40989D2ED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2388B-0268-46E5-8427-84CD1E4E0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EA422-122F-44EC-A98A-692CFD66D6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47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75" r:id="rId3"/>
    <p:sldLayoutId id="2147483688" r:id="rId4"/>
    <p:sldLayoutId id="2147483687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AF64F6-7D33-49A4-975E-0473711D2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349" y="1450099"/>
            <a:ext cx="7764823" cy="423863"/>
          </a:xfrm>
        </p:spPr>
        <p:txBody>
          <a:bodyPr/>
          <a:lstStyle/>
          <a:p>
            <a:r>
              <a:rPr lang="it-IT" sz="2800" dirty="0"/>
              <a:t>Corso Sicurezza e salute sui luoghi di lavoro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CBC560-B4B4-489E-9584-E5B10BCE40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4" y="2182633"/>
            <a:ext cx="7875110" cy="546167"/>
          </a:xfrm>
        </p:spPr>
        <p:txBody>
          <a:bodyPr>
            <a:noAutofit/>
          </a:bodyPr>
          <a:lstStyle/>
          <a:p>
            <a:r>
              <a:rPr lang="it-IT" sz="2400" dirty="0"/>
              <a:t>Modulo 8 –  Sicurezza </a:t>
            </a:r>
            <a:r>
              <a:rPr lang="it-IT" sz="2400"/>
              <a:t>in ambito sanitario</a:t>
            </a:r>
            <a:endParaRPr lang="it-IT" sz="2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E2E339-A668-4EEA-8134-BDF2F2438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it-IT" dirty="0"/>
              <a:t>Dott. De Vito Pasquale</a:t>
            </a:r>
          </a:p>
        </p:txBody>
      </p:sp>
    </p:spTree>
    <p:extLst>
      <p:ext uri="{BB962C8B-B14F-4D97-AF65-F5344CB8AC3E}">
        <p14:creationId xmlns:p14="http://schemas.microsoft.com/office/powerpoint/2010/main" val="53007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BIOLOGICO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misure preventive da adottare sono: </a:t>
            </a:r>
          </a:p>
          <a:p>
            <a:pPr marL="342900" indent="-342900">
              <a:buFontTx/>
              <a:buChar char="-"/>
            </a:pPr>
            <a:r>
              <a:rPr lang="it-IT" dirty="0"/>
              <a:t>Utilizzare i segnali di avvertimento per il rischio biologico;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Eseguire una corretta igiene delle mani;</a:t>
            </a:r>
          </a:p>
          <a:p>
            <a:pPr marL="342900" indent="-342900">
              <a:buFontTx/>
              <a:buChar char="-"/>
            </a:pPr>
            <a:r>
              <a:rPr lang="it-IT" dirty="0"/>
              <a:t>Misure tecniche, organizzative e procedurali necessarie ad evitare l’esposizione agli agenti biologici;</a:t>
            </a:r>
          </a:p>
          <a:p>
            <a:pPr marL="342900" indent="-342900">
              <a:buFontTx/>
              <a:buChar char="-"/>
            </a:pPr>
            <a:r>
              <a:rPr lang="it-IT" dirty="0"/>
              <a:t>Gli indumenti da lavoro devono essere separati dagli altri indumenti, puliti e disinfettati;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516A9A-C3C5-1010-2F39-831A4A8B8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579" y="1634313"/>
            <a:ext cx="1240665" cy="10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4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CORRETTA IGIENE DELLE MANI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Una corretta igiene delle mani va eseguito in cinque momenti fondamentali:</a:t>
            </a:r>
          </a:p>
          <a:p>
            <a:endParaRPr lang="it-IT" dirty="0"/>
          </a:p>
          <a:p>
            <a:pPr marL="457200" indent="-457200">
              <a:buAutoNum type="arabicPeriod"/>
            </a:pPr>
            <a:r>
              <a:rPr lang="it-IT" dirty="0"/>
              <a:t>Prima del contatto con il paziente;</a:t>
            </a:r>
          </a:p>
          <a:p>
            <a:pPr marL="457200" indent="-457200">
              <a:buAutoNum type="arabicPeriod"/>
            </a:pPr>
            <a:r>
              <a:rPr lang="it-IT" dirty="0"/>
              <a:t>Prima di una manovra asettica;</a:t>
            </a:r>
          </a:p>
          <a:p>
            <a:pPr marL="457200" indent="-457200">
              <a:buAutoNum type="arabicPeriod"/>
            </a:pPr>
            <a:r>
              <a:rPr lang="it-IT" dirty="0"/>
              <a:t>Dopo l’esposizione ad un liquido biologico;</a:t>
            </a:r>
          </a:p>
          <a:p>
            <a:pPr marL="457200" indent="-457200">
              <a:buAutoNum type="arabicPeriod"/>
            </a:pPr>
            <a:r>
              <a:rPr lang="it-IT" dirty="0"/>
              <a:t>Dopo il contatto con il paziente;</a:t>
            </a:r>
          </a:p>
          <a:p>
            <a:pPr marL="457200" indent="-457200">
              <a:buAutoNum type="arabicPeriod"/>
            </a:pPr>
            <a:r>
              <a:rPr lang="it-IT" dirty="0"/>
              <a:t>Dopo il contatto con ciò che sta attorno al paziente.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792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CORRETTA IGIENE DELLE MANI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Che tipi di lavaggi ci sono?</a:t>
            </a:r>
          </a:p>
          <a:p>
            <a:r>
              <a:rPr lang="it-IT" dirty="0"/>
              <a:t>I più utilizzati sono:</a:t>
            </a:r>
          </a:p>
          <a:p>
            <a:pPr fontAlgn="base"/>
            <a:r>
              <a:rPr lang="it-IT" dirty="0"/>
              <a:t>- il lavaggio sociale con acqua e sapone, si esegue a inizio e fine turno, prima di manipolare farmaci o di preparare o servire alimenti, prima e dopo l’uso di servizi igienici, dopo il contatto con l’assistito. L’intera procedura ha una durata di 40-60 secondi;</a:t>
            </a:r>
          </a:p>
          <a:p>
            <a:pPr fontAlgn="base"/>
            <a:r>
              <a:rPr lang="it-IT" dirty="0"/>
              <a:t>- il lavaggio antisettico (con acqua e antisettico) o la frizione alcolica si effettua prima e dopo procedure invasive, prima di assistere persone immunodepresse, dopo esecuzione di medicazioni infette, dopo contatto con materiale biologico;</a:t>
            </a:r>
          </a:p>
          <a:p>
            <a:pPr fontAlgn="base"/>
            <a:r>
              <a:rPr lang="it-IT" dirty="0"/>
              <a:t>- il lavaggio chirurgico prima delle procedure chirurgiche.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173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RIFIUTI SANITARI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 rifiuti sanitari sono tutti i rifiuti risultanti da attività sanitaria.</a:t>
            </a:r>
          </a:p>
          <a:p>
            <a:r>
              <a:rPr lang="it-IT" dirty="0"/>
              <a:t>Sono classificati in:</a:t>
            </a:r>
          </a:p>
          <a:p>
            <a:pPr marL="342900" indent="-342900">
              <a:buFontTx/>
              <a:buChar char="-"/>
            </a:pPr>
            <a:r>
              <a:rPr lang="it-IT" dirty="0"/>
              <a:t>Non pericolosi, come ad esempio i taglienti non utilizzati;</a:t>
            </a:r>
          </a:p>
          <a:p>
            <a:pPr marL="342900" indent="-342900">
              <a:buFontTx/>
              <a:buChar char="-"/>
            </a:pPr>
            <a:r>
              <a:rPr lang="it-IT" dirty="0"/>
              <a:t>Pericolosi non a rischio infettivo, come ad esempio i rifiuti di laboratorio;</a:t>
            </a:r>
          </a:p>
          <a:p>
            <a:pPr marL="342900" indent="-342900">
              <a:buFontTx/>
              <a:buChar char="-"/>
            </a:pPr>
            <a:r>
              <a:rPr lang="it-IT" dirty="0"/>
              <a:t>Pericolo a rischio infettivo, quali materiali taglienti o non, sicuramente infetti o presunti tali, quindi tutti i rifiuti provenienti da ambienti in isolamento, rifiuti contaminati da sangue o altri liquidi biologici;</a:t>
            </a:r>
          </a:p>
          <a:p>
            <a:pPr marL="342900" indent="-342900">
              <a:buFontTx/>
              <a:buChar char="-"/>
            </a:pPr>
            <a:r>
              <a:rPr lang="it-IT" dirty="0"/>
              <a:t>Rifiuti che richiedono particolari modalità di smaltimento, come ad es. farmaci scaduti;</a:t>
            </a:r>
          </a:p>
        </p:txBody>
      </p:sp>
    </p:spTree>
    <p:extLst>
      <p:ext uri="{BB962C8B-B14F-4D97-AF65-F5344CB8AC3E}">
        <p14:creationId xmlns:p14="http://schemas.microsoft.com/office/powerpoint/2010/main" val="43348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RIFIUTI SANITARI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 rifiuti sanitari sono tutti i rifiuti risultanti da attività sanitaria.</a:t>
            </a:r>
          </a:p>
          <a:p>
            <a:r>
              <a:rPr lang="it-IT" dirty="0"/>
              <a:t>Sono classificati in:</a:t>
            </a:r>
          </a:p>
          <a:p>
            <a:pPr marL="342900" indent="-342900">
              <a:buFontTx/>
              <a:buChar char="-"/>
            </a:pPr>
            <a:r>
              <a:rPr lang="it-IT" dirty="0"/>
              <a:t>Assimilabili agli urbani, come vetro, carta, plastica o indifferenziata.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8AF2E2-B30D-6475-18A6-4760AFC5C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19" y="2571750"/>
            <a:ext cx="6762307" cy="24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DISPOSITIVI DI PROTEZIONE INDIVIDUALE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 dispositivi di protezione individuale (DPI) sono dei prodotti che hanno la funzione di salvaguardare chi li indossa.</a:t>
            </a:r>
          </a:p>
          <a:p>
            <a:endParaRPr lang="it-IT" dirty="0"/>
          </a:p>
          <a:p>
            <a:r>
              <a:rPr lang="it-IT" dirty="0"/>
              <a:t>I DPI per gli arti superiori, in ambito sanitario,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Guanti monouso sterili o non sterili, di diversi materiali (es. PVC, lattice, nitrile)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0C5855-E63D-4F96-3094-B0596681C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050" y="2894325"/>
            <a:ext cx="276446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6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DISPOSITIVI DI PROTEZIONE INDIVIDUALE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 DPI per la protezione delle vie respiratorie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La mascherina chirurgica, che può filtrare </a:t>
            </a:r>
            <a:r>
              <a:rPr lang="it-IT" dirty="0" err="1"/>
              <a:t>droplets</a:t>
            </a:r>
            <a:r>
              <a:rPr lang="it-IT" dirty="0"/>
              <a:t> superiori a 4,5 micron 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Filtranti facciali FFP1, FFP2, FFP3, a seconda del potere filtrante.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82A616-6846-5C47-973D-5A5203CE2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55" b="17142"/>
          <a:stretch/>
        </p:blipFill>
        <p:spPr>
          <a:xfrm>
            <a:off x="4073884" y="1689249"/>
            <a:ext cx="1097031" cy="92503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C043F6E-30B5-FDCC-6E88-71D26017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594" y="3454251"/>
            <a:ext cx="1062813" cy="10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DISPOSITIVI DI PROTEZIONE INDIVIDUALE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 DPI per la protezione del viso:</a:t>
            </a:r>
          </a:p>
          <a:p>
            <a:r>
              <a:rPr lang="it-IT" dirty="0"/>
              <a:t>- Gli schermi facciali per l’intero viso, e gli occhiali solo per gli occhi.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D438CB-BC8E-6AC6-E26F-0782DA01D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04" y="1615262"/>
            <a:ext cx="1802796" cy="23035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832D020-CB56-CC81-08CB-2B9D3F5D2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01" y="1615263"/>
            <a:ext cx="2303572" cy="230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3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DISPOSITIVI DI PROTEZIONE INDIVIDUALE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 DPI per la protezione del capo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Il copricapo integrale;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La cuffia e il cappellino che avvolgono solo il capo.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2267D7-5FEB-704F-F3F2-AF6EBE8B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106" y="1500188"/>
            <a:ext cx="1554456" cy="117921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AC1E843-2512-5D19-2C77-2A113E8D7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106" y="3193422"/>
            <a:ext cx="1911644" cy="151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2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DISPOSITIVI DI PROTEZIONE INDIVIDUALE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 DPI per la protezione del corpo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Grembiule impermeabile;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Camice in TNT sterile e non sterile.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3CD40E-8869-E95A-F8E7-A37B1A253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678" y="1086788"/>
            <a:ext cx="1827221" cy="180753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1F4E190-5E61-1088-4C17-C93A148CF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678" y="3174366"/>
            <a:ext cx="1969134" cy="19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7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Contenuto e obiettivi del </a:t>
            </a:r>
            <a:r>
              <a:rPr lang="it-IT"/>
              <a:t>modulo 8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Contenuto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In questo modulo conosceremo i principali rischi che riguardano la salute e la sicurezza sui luoghi di lavoro negli ambienti sanitari.</a:t>
            </a:r>
            <a:endParaRPr lang="it-IT" dirty="0"/>
          </a:p>
          <a:p>
            <a:r>
              <a:rPr lang="it-IT" dirty="0"/>
              <a:t>Obiettivi e risultati attesi</a:t>
            </a:r>
          </a:p>
          <a:p>
            <a:pPr marR="0"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Il modulo si pone l'</a:t>
            </a:r>
            <a:r>
              <a:rPr lang="it-IT" sz="1800" b="1" i="1" u="none" strike="noStrike" baseline="0" dirty="0">
                <a:latin typeface="Arial" panose="020B0604020202020204" pitchFamily="34" charset="0"/>
              </a:rPr>
              <a:t>obiettivo </a:t>
            </a:r>
            <a:r>
              <a:rPr lang="it-IT" sz="1800" b="0" i="0" u="none" strike="noStrike" baseline="0" dirty="0">
                <a:latin typeface="Arial" panose="020B0604020202020204" pitchFamily="34" charset="0"/>
              </a:rPr>
              <a:t>far conoscere tutti i rischi connessi alla salute e la sicurezza dei lavoratori presenti negli ambiti sanitari.</a:t>
            </a:r>
          </a:p>
          <a:p>
            <a:pPr marR="0"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I </a:t>
            </a:r>
            <a:r>
              <a:rPr lang="it-IT" sz="1800" b="1" i="1" u="none" strike="noStrike" baseline="0" dirty="0">
                <a:latin typeface="Arial" panose="020B0604020202020204" pitchFamily="34" charset="0"/>
              </a:rPr>
              <a:t>risultati attesi: </a:t>
            </a:r>
            <a:r>
              <a:rPr lang="it-IT" sz="1800" dirty="0"/>
              <a:t>Gli studenti al termine del modulo dovranno essere in grado di riconoscere i principali rischi che si possono incontrare negli ambienti sanitari con le relative misure preventive e protettive.</a:t>
            </a:r>
          </a:p>
        </p:txBody>
      </p:sp>
    </p:spTree>
    <p:extLst>
      <p:ext uri="{BB962C8B-B14F-4D97-AF65-F5344CB8AC3E}">
        <p14:creationId xmlns:p14="http://schemas.microsoft.com/office/powerpoint/2010/main" val="2585798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DISPOSITIVI DI PROTEZIONE INDIVIDUALE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 DPI per la protezione degli arti inferiori sono:</a:t>
            </a:r>
          </a:p>
          <a:p>
            <a:pPr marL="342900" indent="-342900">
              <a:buFontTx/>
              <a:buChar char="-"/>
            </a:pPr>
            <a:r>
              <a:rPr lang="it-IT" dirty="0" err="1"/>
              <a:t>Sovrascarpe</a:t>
            </a:r>
            <a:r>
              <a:rPr lang="it-IT" dirty="0"/>
              <a:t> in PVC antiscivolo;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Gambali impermeabili.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2BC0A0C-3C5B-1312-5BA2-ECAF793D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004" y="857249"/>
            <a:ext cx="2143125" cy="21431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3C2829-959F-BCDF-A9C0-FBB12F988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004" y="3177027"/>
            <a:ext cx="2143125" cy="18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49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DISPOSITIVI DI PROTEZIONE INDIVIDUALE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In che ordine vanno indossati i DPI?</a:t>
            </a:r>
          </a:p>
          <a:p>
            <a:endParaRPr lang="it-IT" dirty="0"/>
          </a:p>
          <a:p>
            <a:r>
              <a:rPr lang="it-IT" dirty="0"/>
              <a:t>Dopo una corretta igiene delle mani i DPI vanno indossati nell’ordine:</a:t>
            </a:r>
          </a:p>
          <a:p>
            <a:pPr marL="457200" indent="-457200">
              <a:buAutoNum type="arabicPeriod"/>
            </a:pPr>
            <a:r>
              <a:rPr lang="it-IT" dirty="0"/>
              <a:t>Camice;</a:t>
            </a:r>
          </a:p>
          <a:p>
            <a:pPr marL="457200" indent="-457200">
              <a:buAutoNum type="arabicPeriod"/>
            </a:pPr>
            <a:r>
              <a:rPr lang="it-IT" dirty="0"/>
              <a:t>Cuffia;</a:t>
            </a:r>
          </a:p>
          <a:p>
            <a:pPr marL="457200" indent="-457200">
              <a:buAutoNum type="arabicPeriod"/>
            </a:pPr>
            <a:r>
              <a:rPr lang="it-IT" dirty="0"/>
              <a:t>Mascherina;</a:t>
            </a:r>
          </a:p>
          <a:p>
            <a:pPr marL="457200" indent="-457200">
              <a:buAutoNum type="arabicPeriod"/>
            </a:pPr>
            <a:r>
              <a:rPr lang="it-IT" dirty="0"/>
              <a:t>Facciale;</a:t>
            </a:r>
          </a:p>
          <a:p>
            <a:r>
              <a:rPr lang="it-IT" dirty="0"/>
              <a:t>Dopo aver lavato le mani si possono indossare i guanti;</a:t>
            </a:r>
          </a:p>
        </p:txBody>
      </p:sp>
    </p:spTree>
    <p:extLst>
      <p:ext uri="{BB962C8B-B14F-4D97-AF65-F5344CB8AC3E}">
        <p14:creationId xmlns:p14="http://schemas.microsoft.com/office/powerpoint/2010/main" val="701366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DISPOSITIVI DI PROTEZIONE INDIVIDUALE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In che ordine vanno rimossi i DPI?</a:t>
            </a:r>
          </a:p>
          <a:p>
            <a:pPr marL="457200" indent="-457200">
              <a:buAutoNum type="arabicPeriod"/>
            </a:pPr>
            <a:r>
              <a:rPr lang="it-IT" dirty="0"/>
              <a:t>Guanti;</a:t>
            </a:r>
          </a:p>
          <a:p>
            <a:pPr marL="457200" indent="-457200">
              <a:buAutoNum type="arabicPeriod"/>
            </a:pPr>
            <a:r>
              <a:rPr lang="it-IT" dirty="0"/>
              <a:t>Facciale;</a:t>
            </a:r>
          </a:p>
          <a:p>
            <a:pPr marL="457200" indent="-457200">
              <a:buAutoNum type="arabicPeriod"/>
            </a:pPr>
            <a:r>
              <a:rPr lang="it-IT" dirty="0"/>
              <a:t>Camice;</a:t>
            </a:r>
          </a:p>
          <a:p>
            <a:r>
              <a:rPr lang="it-IT" dirty="0"/>
              <a:t>Dopo aver lavato le mani e possiamo rimuove:</a:t>
            </a:r>
          </a:p>
          <a:p>
            <a:pPr marL="457200" indent="-457200">
              <a:buAutoNum type="arabicPeriod"/>
            </a:pPr>
            <a:r>
              <a:rPr lang="it-IT" dirty="0"/>
              <a:t>Mascherina;</a:t>
            </a:r>
          </a:p>
          <a:p>
            <a:pPr marL="457200" indent="-457200">
              <a:buAutoNum type="arabicPeriod"/>
            </a:pPr>
            <a:r>
              <a:rPr lang="it-IT" dirty="0"/>
              <a:t>Cuffia.</a:t>
            </a:r>
          </a:p>
          <a:p>
            <a:endParaRPr lang="it-IT" dirty="0"/>
          </a:p>
          <a:p>
            <a:r>
              <a:rPr lang="it-IT" dirty="0"/>
              <a:t>Dopo aver rimosso tutti i DPI facciamo un nuovo lavaggio delle mani</a:t>
            </a:r>
          </a:p>
        </p:txBody>
      </p:sp>
    </p:spTree>
    <p:extLst>
      <p:ext uri="{BB962C8B-B14F-4D97-AF65-F5344CB8AC3E}">
        <p14:creationId xmlns:p14="http://schemas.microsoft.com/office/powerpoint/2010/main" val="2293995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CHIMICO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Il rischio chimico è la probabilità di sviluppo di una malattia in seguito ad un contatto con agenti chimici.</a:t>
            </a:r>
          </a:p>
          <a:p>
            <a:endParaRPr lang="it-IT" dirty="0"/>
          </a:p>
          <a:p>
            <a:r>
              <a:rPr lang="it-IT" dirty="0"/>
              <a:t>Il </a:t>
            </a:r>
            <a:r>
              <a:rPr lang="it-IT" dirty="0" err="1"/>
              <a:t>D.lgs</a:t>
            </a:r>
            <a:r>
              <a:rPr lang="it-IT" dirty="0"/>
              <a:t> 81/08 definisce gli agenti chimici:</a:t>
            </a:r>
          </a:p>
          <a:p>
            <a:r>
              <a:rPr lang="it-IT" dirty="0"/>
              <a:t>«tutti gli elementi o composti chimici, sia da soli sia nei loro miscugli, allo stato naturale o ottenuti, utilizzati o smaltiti, compreso lo smaltimento come rifiuti, mediante qualsiasi attività lavorativa, siano essi prodotti intenzionalmente o no e siano immessi o no sul mercato»</a:t>
            </a:r>
          </a:p>
        </p:txBody>
      </p:sp>
    </p:spTree>
    <p:extLst>
      <p:ext uri="{BB962C8B-B14F-4D97-AF65-F5344CB8AC3E}">
        <p14:creationId xmlns:p14="http://schemas.microsoft.com/office/powerpoint/2010/main" val="322297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CHIMICO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Gli agenti chimici pericolosi per proprietà chimico-fisiche vengono classificati in:</a:t>
            </a:r>
          </a:p>
          <a:p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Esplosivi;</a:t>
            </a:r>
          </a:p>
          <a:p>
            <a:pPr marL="342900" indent="-342900">
              <a:buFontTx/>
              <a:buChar char="-"/>
            </a:pPr>
            <a:r>
              <a:rPr lang="it-IT" dirty="0"/>
              <a:t>Comburenti;</a:t>
            </a:r>
          </a:p>
          <a:p>
            <a:pPr marL="342900" indent="-342900">
              <a:buFontTx/>
              <a:buChar char="-"/>
            </a:pPr>
            <a:r>
              <a:rPr lang="it-IT" dirty="0"/>
              <a:t>Estremamente infiammabili;</a:t>
            </a:r>
          </a:p>
          <a:p>
            <a:pPr marL="342900" indent="-342900">
              <a:buFontTx/>
              <a:buChar char="-"/>
            </a:pPr>
            <a:r>
              <a:rPr lang="it-IT" dirty="0"/>
              <a:t>Facilmente infiammabili;</a:t>
            </a:r>
          </a:p>
          <a:p>
            <a:pPr marL="342900" indent="-342900">
              <a:buFontTx/>
              <a:buChar char="-"/>
            </a:pPr>
            <a:r>
              <a:rPr lang="it-IT" dirty="0"/>
              <a:t>Infiammabili.</a:t>
            </a:r>
          </a:p>
        </p:txBody>
      </p:sp>
    </p:spTree>
    <p:extLst>
      <p:ext uri="{BB962C8B-B14F-4D97-AF65-F5344CB8AC3E}">
        <p14:creationId xmlns:p14="http://schemas.microsoft.com/office/powerpoint/2010/main" val="3712588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CHIMICO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Gli agenti chimici pericolosi per proprietà tossicologiche vengono classificati in:</a:t>
            </a:r>
          </a:p>
          <a:p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Corrosivi;</a:t>
            </a:r>
          </a:p>
          <a:p>
            <a:pPr marL="342900" indent="-342900">
              <a:buFontTx/>
              <a:buChar char="-"/>
            </a:pPr>
            <a:r>
              <a:rPr lang="it-IT" dirty="0"/>
              <a:t>Irritanti;</a:t>
            </a:r>
          </a:p>
          <a:p>
            <a:pPr marL="342900" indent="-342900">
              <a:buFontTx/>
              <a:buChar char="-"/>
            </a:pPr>
            <a:r>
              <a:rPr lang="it-IT" dirty="0"/>
              <a:t>Nocivi;</a:t>
            </a:r>
          </a:p>
          <a:p>
            <a:pPr marL="342900" indent="-342900">
              <a:buFontTx/>
              <a:buChar char="-"/>
            </a:pPr>
            <a:r>
              <a:rPr lang="it-IT" dirty="0"/>
              <a:t>Tossici;</a:t>
            </a:r>
          </a:p>
          <a:p>
            <a:pPr marL="342900" indent="-342900">
              <a:buFontTx/>
              <a:buChar char="-"/>
            </a:pPr>
            <a:r>
              <a:rPr lang="it-IT" dirty="0"/>
              <a:t>Molto tossici.</a:t>
            </a:r>
          </a:p>
        </p:txBody>
      </p:sp>
    </p:spTree>
    <p:extLst>
      <p:ext uri="{BB962C8B-B14F-4D97-AF65-F5344CB8AC3E}">
        <p14:creationId xmlns:p14="http://schemas.microsoft.com/office/powerpoint/2010/main" val="2264679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CHIMICO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Altri agenti chimici pericolosi per proprietà tossicologiche vengono classificati in:</a:t>
            </a:r>
          </a:p>
          <a:p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Sensibilizzanti;</a:t>
            </a:r>
          </a:p>
          <a:p>
            <a:pPr marL="342900" indent="-342900">
              <a:buFontTx/>
              <a:buChar char="-"/>
            </a:pPr>
            <a:r>
              <a:rPr lang="it-IT" dirty="0"/>
              <a:t>Cancerogeni;</a:t>
            </a:r>
          </a:p>
          <a:p>
            <a:pPr marL="342900" indent="-342900">
              <a:buFontTx/>
              <a:buChar char="-"/>
            </a:pPr>
            <a:r>
              <a:rPr lang="it-IT" dirty="0"/>
              <a:t>Mutageni;</a:t>
            </a:r>
          </a:p>
          <a:p>
            <a:pPr marL="342900" indent="-342900">
              <a:buFontTx/>
              <a:buChar char="-"/>
            </a:pPr>
            <a:r>
              <a:rPr lang="it-IT" dirty="0"/>
              <a:t>Teratogeni.</a:t>
            </a:r>
          </a:p>
        </p:txBody>
      </p:sp>
    </p:spTree>
    <p:extLst>
      <p:ext uri="{BB962C8B-B14F-4D97-AF65-F5344CB8AC3E}">
        <p14:creationId xmlns:p14="http://schemas.microsoft.com/office/powerpoint/2010/main" val="408876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CHIMICO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misure preventive da adottare per il rischio chimico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Utilizzare i segnali di avvertimento per il rischio chimico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82AC1F-D73B-722C-6CE8-EEA1F162D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15" y="1754501"/>
            <a:ext cx="5656521" cy="25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70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CHIMICO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misure preventive da adottare per il rischio chimico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Leggere attentamente le schede di sicurezza;</a:t>
            </a:r>
          </a:p>
          <a:p>
            <a:pPr marL="342900" indent="-342900">
              <a:buFontTx/>
              <a:buChar char="-"/>
            </a:pPr>
            <a:r>
              <a:rPr lang="it-IT" dirty="0"/>
              <a:t>Non utilizzare prodotti senza etichetta;</a:t>
            </a:r>
          </a:p>
          <a:p>
            <a:pPr marL="342900" indent="-342900">
              <a:buFontTx/>
              <a:buChar char="-"/>
            </a:pPr>
            <a:r>
              <a:rPr lang="it-IT" dirty="0"/>
              <a:t>Seguire le indicazioni dell’etichetta.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096E3B-494A-4BAD-F78B-8EB984206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167" y="2466753"/>
            <a:ext cx="4954773" cy="23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2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CHIMICO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Altre misure preventive da adottare per il rischio chimico sono:</a:t>
            </a:r>
          </a:p>
          <a:p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Progettare appropriati processi lavorativi e controlli tecnici;</a:t>
            </a:r>
          </a:p>
          <a:p>
            <a:pPr marL="342900" indent="-342900">
              <a:buFontTx/>
              <a:buChar char="-"/>
            </a:pPr>
            <a:r>
              <a:rPr lang="it-IT" dirty="0"/>
              <a:t>Uso di attrezzature e materiali adeguati;</a:t>
            </a:r>
          </a:p>
          <a:p>
            <a:pPr marL="342900" indent="-342900">
              <a:buFontTx/>
              <a:buChar char="-"/>
            </a:pPr>
            <a:r>
              <a:rPr lang="it-IT" dirty="0"/>
              <a:t>Adottare appropriate misure organizzative e dispositivi di protezione collettiva;</a:t>
            </a:r>
          </a:p>
          <a:p>
            <a:pPr marL="342900" indent="-342900">
              <a:buFontTx/>
              <a:buChar char="-"/>
            </a:pPr>
            <a:r>
              <a:rPr lang="it-IT" dirty="0"/>
              <a:t>Adottare dispositivi di protezione individuale.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737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SICUREZZA NEGLI AMBIENTI SANITARI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Negli ambienti sanitari ci sono diversi rischi per la salute e la sicurezza di un lavoratore:</a:t>
            </a:r>
          </a:p>
          <a:p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RISCHIO BIOLOGICO;</a:t>
            </a:r>
          </a:p>
          <a:p>
            <a:pPr marL="342900" indent="-342900">
              <a:buFontTx/>
              <a:buChar char="-"/>
            </a:pPr>
            <a:r>
              <a:rPr lang="it-IT" dirty="0"/>
              <a:t>RISCHIO CHIMICO;</a:t>
            </a:r>
          </a:p>
          <a:p>
            <a:pPr marL="342900" indent="-342900">
              <a:buFontTx/>
              <a:buChar char="-"/>
            </a:pPr>
            <a:r>
              <a:rPr lang="it-IT" dirty="0"/>
              <a:t>RISCHIO FISICO;</a:t>
            </a:r>
          </a:p>
          <a:p>
            <a:pPr marL="342900" indent="-342900">
              <a:buFontTx/>
              <a:buChar char="-"/>
            </a:pPr>
            <a:r>
              <a:rPr lang="it-IT" dirty="0"/>
              <a:t>RISCHIO DA MOVIMENTAZIONE MANUALE DEI CARICHI;</a:t>
            </a:r>
          </a:p>
          <a:p>
            <a:pPr marL="342900" indent="-342900">
              <a:buFontTx/>
              <a:buChar char="-"/>
            </a:pPr>
            <a:r>
              <a:rPr lang="it-IT" dirty="0"/>
              <a:t>RISCHIO DA VIDEOTERMINALE. </a:t>
            </a:r>
          </a:p>
        </p:txBody>
      </p:sp>
    </p:spTree>
    <p:extLst>
      <p:ext uri="{BB962C8B-B14F-4D97-AF65-F5344CB8AC3E}">
        <p14:creationId xmlns:p14="http://schemas.microsoft.com/office/powerpoint/2010/main" val="3666479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FISICO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Il rischio fisico è la probabilità di sviluppare una malattia in seguito all’esposizione ad un agente fisico.</a:t>
            </a:r>
          </a:p>
          <a:p>
            <a:endParaRPr lang="it-IT" dirty="0"/>
          </a:p>
          <a:p>
            <a:r>
              <a:rPr lang="it-IT" dirty="0"/>
              <a:t>Secondo il Testo Unico un agente fisico è:</a:t>
            </a:r>
          </a:p>
          <a:p>
            <a:r>
              <a:rPr lang="it-IT" dirty="0"/>
              <a:t>«ogni fattore che porta ad una trasformazione delle condizioni ambientali nelle quali si manifesta, comportando rischi per la salute e la sicurezza dei lavoratori.»</a:t>
            </a:r>
          </a:p>
          <a:p>
            <a:endParaRPr lang="it-IT" dirty="0"/>
          </a:p>
          <a:p>
            <a:r>
              <a:rPr lang="it-IT" dirty="0"/>
              <a:t>L’art.180 del </a:t>
            </a:r>
            <a:r>
              <a:rPr lang="it-IT" dirty="0" err="1"/>
              <a:t>D.Lgs.</a:t>
            </a:r>
            <a:r>
              <a:rPr lang="it-IT" dirty="0"/>
              <a:t> 81/08 definisce come agenti fisici, il rumore, gli ultrasuoni, gli infrasuoni, le vibrazioni meccaniche, i campi elettromagnetici, le radiazioni ottiche di origine artificiale, il microclima e le atmosfere iperbariche.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933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FISICO: RUMORE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Il rumore è definito come «suono con frequenza, livello e variabilità tali da essere fastidiosi per l'orecchio umano e in grado di provocare dei danni all'apparato uditivo e non solo.»</a:t>
            </a:r>
          </a:p>
          <a:p>
            <a:endParaRPr lang="it-IT" dirty="0"/>
          </a:p>
          <a:p>
            <a:r>
              <a:rPr lang="it-IT" dirty="0"/>
              <a:t>Gli effetti nocivi dipendono dall’intensità del rumore, dalla frequenza e dall’esposizione.</a:t>
            </a:r>
          </a:p>
          <a:p>
            <a:endParaRPr lang="it-IT" dirty="0"/>
          </a:p>
          <a:p>
            <a:r>
              <a:rPr lang="it-IT" dirty="0"/>
              <a:t>Per prevenire i danni da rumore è indispensabile fare una corretta valutazione del rischio.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75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FISICO: RUMORE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misure di prevenzione attuabili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Utilizzare dispositivi di protezione collettiva (es. pannelli fonoassorbenti e pannelli fonoisolanti);</a:t>
            </a:r>
          </a:p>
          <a:p>
            <a:pPr marL="342900" indent="-342900">
              <a:buFontTx/>
              <a:buChar char="-"/>
            </a:pPr>
            <a:r>
              <a:rPr lang="it-IT" dirty="0"/>
              <a:t>Utilizzare i segnali di avvertimento </a:t>
            </a:r>
          </a:p>
          <a:p>
            <a:r>
              <a:rPr lang="it-IT" dirty="0"/>
              <a:t>     per il rischio da rumore; 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Utilizzare i dispositivi di protezione individuale;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BA6F4F-0A6F-D46A-6AA8-E76206D40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338" y="2083981"/>
            <a:ext cx="967911" cy="8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15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FISICO: RADIAZIONI NON IONIZZANTI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Altri agenti fisici sono le radiazioni non ionizzanti, ovvero onde elettromagnetiche a bassa energia che non provocano lo ionizzazione degli atomi attraversati.</a:t>
            </a:r>
          </a:p>
          <a:p>
            <a:endParaRPr lang="it-IT" dirty="0"/>
          </a:p>
          <a:p>
            <a:r>
              <a:rPr lang="it-IT" dirty="0"/>
              <a:t>Le radiazioni non ionizzanti comprendono i campi elettromagnetici (dai campi statici alle radiofrequenze), le radiazioni ottiche (ad es. UV e laser) e gli ultrasuoni.</a:t>
            </a:r>
          </a:p>
        </p:txBody>
      </p:sp>
    </p:spTree>
    <p:extLst>
      <p:ext uri="{BB962C8B-B14F-4D97-AF65-F5344CB8AC3E}">
        <p14:creationId xmlns:p14="http://schemas.microsoft.com/office/powerpoint/2010/main" val="1694571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FISICO: RADIAZIONI NON IONIZZANTI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misure di prevenzione previste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Segnalare il rischio con specifici pittogrammi 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Riduzione del rischio alla fonte;</a:t>
            </a:r>
          </a:p>
          <a:p>
            <a:pPr marL="342900" indent="-342900">
              <a:buFontTx/>
              <a:buChar char="-"/>
            </a:pPr>
            <a:r>
              <a:rPr lang="it-IT" dirty="0"/>
              <a:t>Marchiatura delle macchine;</a:t>
            </a:r>
          </a:p>
          <a:p>
            <a:pPr marL="342900" indent="-342900">
              <a:buFontTx/>
              <a:buChar char="-"/>
            </a:pPr>
            <a:r>
              <a:rPr lang="it-IT" dirty="0" err="1"/>
              <a:t>Remotizzazione</a:t>
            </a:r>
            <a:r>
              <a:rPr lang="it-IT" dirty="0"/>
              <a:t> delle macchine;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C6FBC9-5A94-A7AE-9B6B-1793DCEAC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7" y="1619250"/>
            <a:ext cx="1430797" cy="132556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6FDF3E5-12F3-4DA1-FAB4-85EB183F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76" y="1660450"/>
            <a:ext cx="1641845" cy="12843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24E7987-C99C-64B1-8674-5C2C6953C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894" y="1660450"/>
            <a:ext cx="1990258" cy="12338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AC2DB96-CA39-2BC4-2AD9-DD82DC4DC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647" y="1660449"/>
            <a:ext cx="1990258" cy="12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37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FISICO: RADIAZIONI NON IONIZZANTI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misure di prevenzione previste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Mantenere distanze di sicurezza;</a:t>
            </a:r>
          </a:p>
          <a:p>
            <a:pPr marL="342900" indent="-342900">
              <a:buFontTx/>
              <a:buChar char="-"/>
            </a:pPr>
            <a:r>
              <a:rPr lang="it-IT" dirty="0"/>
              <a:t>Utilizzare schermature e segnali di allarme in caso di superamento dei valori limiti.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5432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FISICO: RADIAZIONI IONIZZANTI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radiazioni ionizzanti sono onde elettromagnetiche ad alta energia che provocano la ionizzazione degli atomi attraversati.</a:t>
            </a:r>
          </a:p>
          <a:p>
            <a:r>
              <a:rPr lang="it-IT" dirty="0"/>
              <a:t>Le radiazioni ionizzanti sono un fattore di rischio riconosciuto per l’insorgenza del cancro. </a:t>
            </a:r>
          </a:p>
          <a:p>
            <a:r>
              <a:rPr lang="it-IT" dirty="0"/>
              <a:t>Sono in grado di indurre lo sviluppo di ogni forma di tumore, anche se tra l’esposizione alle radiazioni e l’insorgenza della malattia possono trascorrere molti anni.</a:t>
            </a:r>
          </a:p>
          <a:p>
            <a:r>
              <a:rPr lang="it-IT" dirty="0"/>
              <a:t>La sensibilità alle radiazioni varia da organo a organo. Il midollo osseo e la tiroide sono quelli maggiormente soggetti alla trasformazione indotta dalle radiazioni ionizzanti.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805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FISICO: RADIAZIONI IONIZZANTI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misure di prevenzione e protezione previste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Utilizzare la segnaletica prevista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/>
              <a:t>Non usare attrezzature contaminate in altre zone;</a:t>
            </a:r>
          </a:p>
          <a:p>
            <a:pPr marL="342900" indent="-342900">
              <a:buFontTx/>
              <a:buChar char="-"/>
            </a:pPr>
            <a:r>
              <a:rPr lang="it-IT" dirty="0"/>
              <a:t>Evitare di introdurre gli effetti personali nelle zone contaminate;</a:t>
            </a:r>
          </a:p>
          <a:p>
            <a:pPr marL="342900" indent="-342900">
              <a:buFontTx/>
              <a:buChar char="-"/>
            </a:pPr>
            <a:r>
              <a:rPr lang="it-IT" dirty="0"/>
              <a:t>Ridurre l’esposizione;</a:t>
            </a:r>
          </a:p>
          <a:p>
            <a:pPr marL="342900" indent="-342900">
              <a:buFontTx/>
              <a:buChar char="-"/>
            </a:pPr>
            <a:r>
              <a:rPr lang="it-IT" dirty="0"/>
              <a:t>Smaltire in modo appropriato i rifiuti;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0845C7F-D33C-C9B4-0EFC-B12657A4A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506" y="1353436"/>
            <a:ext cx="10953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70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FISICO: RADIAZIONI IONIZZANTI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misure di prevenzione e protezione previste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Utilizzare i dispositivi di protezione collettiva, come le schermature a piombo e simili;</a:t>
            </a:r>
          </a:p>
          <a:p>
            <a:pPr marL="342900" indent="-342900">
              <a:buFontTx/>
              <a:buChar char="-"/>
            </a:pPr>
            <a:r>
              <a:rPr lang="it-IT" dirty="0"/>
              <a:t>Utilizzare dispositivi di protezione individuale, come ad esempio i camici piombati, gli occhiali con vetro piombato, il collarino tiroideo.</a:t>
            </a:r>
          </a:p>
          <a:p>
            <a:pPr marL="342900" indent="-342900">
              <a:buFontTx/>
              <a:buChar char="-"/>
            </a:pP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125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DA MOVIMENTAZIONE MANUALE DEI CARICHI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Secondo quanto definito dal </a:t>
            </a:r>
            <a:r>
              <a:rPr lang="it-IT" dirty="0" err="1"/>
              <a:t>D.Lgs.</a:t>
            </a:r>
            <a:r>
              <a:rPr lang="it-IT" dirty="0"/>
              <a:t> 81/08, per Movimentazione Manuale dei Carichi (MMC) si intende lo svolgimento di attività, da parte di uno o più lavoratori, che comporta operazioni di trasporto o di sostegno di un carico, comprese azioni di sollevamento, deposizione, trascinamento, spinta o spostamento.</a:t>
            </a:r>
          </a:p>
          <a:p>
            <a:r>
              <a:rPr lang="it-IT" dirty="0"/>
              <a:t>L’art. 168 del </a:t>
            </a:r>
            <a:r>
              <a:rPr lang="it-IT" dirty="0" err="1"/>
              <a:t>D.lgs</a:t>
            </a:r>
            <a:r>
              <a:rPr lang="it-IT" dirty="0"/>
              <a:t> 81/08 stabilisce che, in presenza di Movimentazione Manuale dei Carichi, il Datore di Lavoro è tenuto ad adottare misure per eliminare queste operazioni o fornire ai lavoratori mezzi e dispositivi per ridurre al minimo il rischio da MMC.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017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BIOLOGICO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Il rischio biologico è la probabilità di sviluppare una malattia infettiva in seguito al contatto con agenti biologici.</a:t>
            </a:r>
          </a:p>
          <a:p>
            <a:endParaRPr lang="it-IT" dirty="0"/>
          </a:p>
          <a:p>
            <a:r>
              <a:rPr lang="it-IT" dirty="0"/>
              <a:t>Il </a:t>
            </a:r>
            <a:r>
              <a:rPr lang="it-IT" dirty="0" err="1"/>
              <a:t>D.lgs</a:t>
            </a:r>
            <a:r>
              <a:rPr lang="it-IT" dirty="0"/>
              <a:t> 81/08 definisce «agente biologico»:</a:t>
            </a:r>
          </a:p>
          <a:p>
            <a:r>
              <a:rPr lang="it-IT" dirty="0"/>
              <a:t>«Qualsiasi microrganismo, anche se </a:t>
            </a:r>
          </a:p>
          <a:p>
            <a:r>
              <a:rPr lang="it-IT" dirty="0"/>
              <a:t>geneticamente modificato, coltura cellulare</a:t>
            </a:r>
          </a:p>
          <a:p>
            <a:r>
              <a:rPr lang="it-IT" dirty="0"/>
              <a:t>ed endoparassita umano che potrebbe </a:t>
            </a:r>
          </a:p>
          <a:p>
            <a:r>
              <a:rPr lang="it-IT" dirty="0"/>
              <a:t>provocare infezioni, allergie o intossicazioni».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FA6B300-E0D6-5308-A9E9-39A987C5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554" y="1464191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35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DA MOVIMENTAZIONE MANUALE DEI CARICHI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Nel caso in cui non sia possibile eliminare del tutto la movimentazione manuale dei carichi, il datore di lavoro è obbligato ad adottare le seguenti misure:</a:t>
            </a:r>
          </a:p>
          <a:p>
            <a:pPr algn="l"/>
            <a:r>
              <a:rPr lang="it-IT" dirty="0"/>
              <a:t>- valutare le condizioni di sicurezza e di salute connesse al lavoro di MMC;</a:t>
            </a:r>
          </a:p>
          <a:p>
            <a:pPr algn="l"/>
            <a:r>
              <a:rPr lang="it-IT" dirty="0"/>
              <a:t>- sottoporre a sorveglianza sanitaria (accertamenti sanitari preventivi e periodici) i lavoratori addetti ad attività di movimentazione manuale;</a:t>
            </a:r>
          </a:p>
          <a:p>
            <a:pPr algn="l"/>
            <a:r>
              <a:rPr lang="it-IT" dirty="0"/>
              <a:t>- organizzare i posti di lavoro in modo che la MMC assicuri condizioni di sicurezza e salute;</a:t>
            </a:r>
          </a:p>
          <a:p>
            <a:pPr algn="l"/>
            <a:r>
              <a:rPr lang="it-IT"/>
              <a:t>- </a:t>
            </a:r>
            <a:r>
              <a:rPr lang="it-IT" dirty="0"/>
              <a:t>informare e formare i lavoratori al corretto svolgimento delle specifiche manovre di movimentazione manuale.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5535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DA MOVIMENTAZIONE MANUALE DEI CARICHI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misure preventive sono:</a:t>
            </a:r>
          </a:p>
          <a:p>
            <a:pPr marL="342900" indent="-342900">
              <a:buFontTx/>
              <a:buChar char="-"/>
            </a:pPr>
            <a:r>
              <a:rPr lang="it-IT" dirty="0"/>
              <a:t>Utilizzare una corretta postura con tronco eretto, degli indumenti comodi e scarpe adeguate;</a:t>
            </a:r>
          </a:p>
          <a:p>
            <a:pPr marL="342900" indent="-342900">
              <a:buFontTx/>
              <a:buChar char="-"/>
            </a:pPr>
            <a:r>
              <a:rPr lang="it-IT" dirty="0"/>
              <a:t>Chiedere assistenza per manovre complesse o per un carico troppo pesante;</a:t>
            </a:r>
          </a:p>
          <a:p>
            <a:pPr marL="342900" indent="-342900">
              <a:buFontTx/>
              <a:buChar char="-"/>
            </a:pPr>
            <a:r>
              <a:rPr lang="it-IT" dirty="0"/>
              <a:t>Utilizzare tutti gli ausili a disposizione (es. teli ad alto scorrimento, </a:t>
            </a:r>
            <a:r>
              <a:rPr lang="it-IT" dirty="0" err="1"/>
              <a:t>sollevamalato</a:t>
            </a:r>
            <a:r>
              <a:rPr lang="it-IT" dirty="0"/>
              <a:t> </a:t>
            </a:r>
            <a:r>
              <a:rPr lang="it-IT" dirty="0" err="1"/>
              <a:t>ecc</a:t>
            </a:r>
            <a:r>
              <a:rPr lang="it-IT" dirty="0"/>
              <a:t>…).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9816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DA VIDEOTERMINALE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Il rischio da videoterminale è la probabilità di sviluppare una malattia in seguito all’esposizione a videoterminali. </a:t>
            </a:r>
          </a:p>
          <a:p>
            <a:r>
              <a:rPr lang="it-IT" dirty="0"/>
              <a:t>Per lavoro al videoterminale si intende lo svolgimento di un'attività lavorativa che comporta appunto l'utilizzo di attrezzature munite di videoterminali. </a:t>
            </a:r>
          </a:p>
          <a:p>
            <a:r>
              <a:rPr lang="it-IT" dirty="0"/>
              <a:t>Il </a:t>
            </a:r>
            <a:r>
              <a:rPr lang="it-IT" dirty="0" err="1"/>
              <a:t>D.lgs</a:t>
            </a:r>
            <a:r>
              <a:rPr lang="it-IT" dirty="0"/>
              <a:t> 81/08 all'articolo 173 fornisce tre definizioni importanti per contestualizzare al meglio questo tipo di attività, rispondendo alle seguenti domande:</a:t>
            </a:r>
          </a:p>
        </p:txBody>
      </p:sp>
    </p:spTree>
    <p:extLst>
      <p:ext uri="{BB962C8B-B14F-4D97-AF65-F5344CB8AC3E}">
        <p14:creationId xmlns:p14="http://schemas.microsoft.com/office/powerpoint/2010/main" val="5215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DA VIDEOTERMINALE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- Cos'è un videoterminale?</a:t>
            </a:r>
          </a:p>
          <a:p>
            <a:r>
              <a:rPr lang="it-IT" dirty="0"/>
              <a:t>uno schermo alfanumerico o grafico a prescindere dal tipo di procedimento di visualizzazione utilizzato;</a:t>
            </a:r>
          </a:p>
          <a:p>
            <a:r>
              <a:rPr lang="it-IT" dirty="0"/>
              <a:t>- Cosa si intende per posto di lavoro al VDT?</a:t>
            </a:r>
            <a:br>
              <a:rPr lang="it-IT" dirty="0"/>
            </a:br>
            <a:r>
              <a:rPr lang="it-IT" dirty="0"/>
              <a:t>l'insieme che comprende le attrezzature munite di videoterminale, eventualmente con tastiera ovvero altro sistema di immissione dati, incluso il mouse, il software per l'interfaccia uomo-macchina, gli accessori opzionali, le apparecchiature connesse, comprendenti l'unità a dischi, il telefono, il modem, la stampante, il supporto per i documenti, la sedia, il piano di lavoro, nonché l'ambiente di lavoro immediatamente circostante;</a:t>
            </a:r>
          </a:p>
          <a:p>
            <a:pPr algn="l"/>
            <a:endParaRPr lang="it-IT" b="0" i="0" dirty="0">
              <a:solidFill>
                <a:srgbClr val="2C2C2C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05625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DA VIDEOTERMINALE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it-IT" dirty="0"/>
              <a:t>Chi sono i lavoratori addetti al videoterminale?</a:t>
            </a:r>
          </a:p>
          <a:p>
            <a:pPr algn="l"/>
            <a:br>
              <a:rPr lang="it-IT" dirty="0"/>
            </a:br>
            <a:r>
              <a:rPr lang="it-IT" dirty="0"/>
              <a:t>I lavoratori che utilizzano attrezzatura munita di videoterminali, in modo sistematico o abituale, per 20 ore settimanali.</a:t>
            </a:r>
          </a:p>
          <a:p>
            <a:pPr algn="l"/>
            <a:endParaRPr lang="it-IT" dirty="0"/>
          </a:p>
          <a:p>
            <a:pPr algn="l"/>
            <a:endParaRPr lang="it-IT" b="0" i="0" dirty="0">
              <a:solidFill>
                <a:srgbClr val="2C2C2C"/>
              </a:solidFill>
              <a:effectLst/>
              <a:latin typeface="Helvetica Neue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A4A7727-DF96-D515-59A1-A2D0D14E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72" y="2571750"/>
            <a:ext cx="5071730" cy="19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09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DA VIDEOTERMINALE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Le possibili misure preventive da adottare sono: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Lo schermo deve essere facilmente orientabile e inclinabile, con una buona risoluzione, di dimensione idonee, con luminosità e contrasto regolabili;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Il software deve essere adeguato alle attività lavorative, alla conoscenza, all’esperienza dell’operatore e di facile utilizzo;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La tastiera deve essere opaca, separata dallo schermo, facilmente regolabile e sul suo stesso piano deve essere disposto qualunque altro dispositivo di puntamento;</a:t>
            </a:r>
          </a:p>
          <a:p>
            <a:pPr algn="l"/>
            <a:endParaRPr lang="it-IT" b="0" i="0" dirty="0">
              <a:solidFill>
                <a:srgbClr val="2C2C2C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59163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DA VIDEOTERMINALE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Le possibili misure preventive da adottare sono: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Durante la battitura o l’uso del mouse bisogna premere il più possibile con le dita rilassate ed evitare di piegare i polsi;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Il piano d’appoggio deve essere abbastanza spazioso in funzione degli apparecchi utilizzati;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La sedia deve essere girevole, su cinque ruote per garantire maggiore stabilità, con l’inclinazione tra 90° e 110°;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Nell’ambiente di lavoro bisogna utilizzare colorazioni e superfici non riflettenti, mantenere una temperatura idonea e garantire un’adeguata illuminazione.</a:t>
            </a:r>
          </a:p>
          <a:p>
            <a:pPr algn="l"/>
            <a:endParaRPr lang="it-IT" b="0" i="0" dirty="0">
              <a:solidFill>
                <a:srgbClr val="2C2C2C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1191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Abbiamo visto i possibili rischi che si possono incontrare negli ambienti sanitari, che ricapitolando, sono: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RISCHIO BIOLOGICO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RISCHIO CHIMICO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RISCHIO FISICO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RISCHIO MOVIMENTANZIONE MANUALE DEI CARICHI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RISCHIO DA VIDEOTERMINALE</a:t>
            </a:r>
          </a:p>
          <a:p>
            <a:pPr algn="l"/>
            <a:r>
              <a:rPr lang="it-IT" dirty="0"/>
              <a:t>Per ognuno di questi rischi è fondamentale fare una corretta valutazione per poter adottare le necessarie misure preventive e protettive previste.</a:t>
            </a:r>
          </a:p>
          <a:p>
            <a:pPr marL="342900" indent="-342900" algn="l">
              <a:buFontTx/>
              <a:buChar char="-"/>
            </a:pPr>
            <a:endParaRPr lang="it-IT" dirty="0"/>
          </a:p>
          <a:p>
            <a:pPr algn="l"/>
            <a:endParaRPr lang="it-IT" b="0" i="0" dirty="0">
              <a:solidFill>
                <a:srgbClr val="2C2C2C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0297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BIOLOGICO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Gli agenti biologici sono classificati, sempre dal </a:t>
            </a:r>
            <a:r>
              <a:rPr lang="it-IT" dirty="0" err="1"/>
              <a:t>D.lgs</a:t>
            </a:r>
            <a:r>
              <a:rPr lang="it-IT" dirty="0"/>
              <a:t> 81/08, in quattro differenti gruppi:</a:t>
            </a:r>
          </a:p>
          <a:p>
            <a:pPr marL="342900" indent="-342900">
              <a:buFontTx/>
              <a:buChar char="-"/>
            </a:pPr>
            <a:r>
              <a:rPr lang="it-IT" dirty="0"/>
              <a:t>Gruppo 1, agenti biologici scarsamente patogeni (come ad es. i Lattobacilli);</a:t>
            </a:r>
          </a:p>
          <a:p>
            <a:pPr marL="342900" indent="-342900">
              <a:buFontTx/>
              <a:buChar char="-"/>
            </a:pPr>
            <a:r>
              <a:rPr lang="it-IT" dirty="0"/>
              <a:t>Gruppo 2, agenti biologici che possono causare patologie, che hanno un rischio limitato di diffusione in comunità e di cui sono disponibili misure profilattiche e terapeutiche (es. morbillo)</a:t>
            </a:r>
          </a:p>
          <a:p>
            <a:pPr marL="342900" indent="-342900">
              <a:buFontTx/>
              <a:buChar char="-"/>
            </a:pPr>
            <a:r>
              <a:rPr lang="it-IT" dirty="0"/>
              <a:t>Gruppo 3, agenti biologici altamente patogeni, che sono un serio rischio per i lavoratori e la comunità e di cui sono disponibili misure profilattiche e terapeutiche (es. HIV);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098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BIOLOGICO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it-IT" dirty="0"/>
              <a:t>Gruppo 4, contiene gli agenti biologici altamente patogeni ed infettanti, che hanno un elevato rischio di propagazione in comunità e di cui non sono disponibili misure profilattiche e terapeutiche (come ad esempio Ebola, Vaiolo).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6407B07-AB51-09B5-AB50-965F3CE4C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591" y="2338166"/>
            <a:ext cx="4816549" cy="21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9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BIOLOGICO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Le modalità di trasmissione possono essere:</a:t>
            </a:r>
          </a:p>
          <a:p>
            <a:pPr marL="342900" indent="-342900">
              <a:buFontTx/>
              <a:buChar char="-"/>
            </a:pPr>
            <a:r>
              <a:rPr lang="it-IT" dirty="0"/>
              <a:t>Via Aerea, dove l’agente infettivo è veicolato da particelle o goccioline di piccole dimensioni (inferiori a 5 micron);</a:t>
            </a:r>
          </a:p>
          <a:p>
            <a:pPr marL="342900" indent="-342900">
              <a:buFontTx/>
              <a:buChar char="-"/>
            </a:pPr>
            <a:r>
              <a:rPr lang="it-IT" dirty="0"/>
              <a:t>Via </a:t>
            </a:r>
            <a:r>
              <a:rPr lang="it-IT" dirty="0" err="1"/>
              <a:t>Droplets</a:t>
            </a:r>
            <a:r>
              <a:rPr lang="it-IT" dirty="0"/>
              <a:t>, dove l’agente infettivo è veicolato da particelle o goccioline di grandi dimensioni (superiori a 5 micron) per un massimo di 3 metri nell’ambiente;</a:t>
            </a:r>
          </a:p>
          <a:p>
            <a:pPr marL="342900" indent="-342900">
              <a:buFontTx/>
              <a:buChar char="-"/>
            </a:pPr>
            <a:r>
              <a:rPr lang="it-IT" dirty="0"/>
              <a:t>Via Contatto, dove l’agente infettivo è veicolato dal contatto diretto con la persona assistita e con i suoi agenti;</a:t>
            </a:r>
          </a:p>
          <a:p>
            <a:pPr marL="342900" indent="-342900">
              <a:buFontTx/>
              <a:buChar char="-"/>
            </a:pPr>
            <a:r>
              <a:rPr lang="it-IT" dirty="0"/>
              <a:t>Via </a:t>
            </a:r>
            <a:r>
              <a:rPr lang="it-IT" dirty="0" err="1"/>
              <a:t>Parentelare</a:t>
            </a:r>
            <a:r>
              <a:rPr lang="it-IT" dirty="0"/>
              <a:t>, dove l’agente infettivo è veicolato da liquidi biologici entrati in contatto con l’operatore attraverso pratiche professionali.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922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BIOLOGICO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Nella valutazione del rischio il datore di lavoro deve tener conto:</a:t>
            </a:r>
          </a:p>
          <a:p>
            <a:pPr marL="342900" indent="-342900">
              <a:buFontTx/>
              <a:buChar char="-"/>
            </a:pPr>
            <a:r>
              <a:rPr lang="it-IT" dirty="0"/>
              <a:t>della classificazione degli agenti biologici che presentano o possono presentare un pericolo per la salute umana;</a:t>
            </a:r>
          </a:p>
          <a:p>
            <a:pPr marL="342900" indent="-342900">
              <a:buFontTx/>
              <a:buChar char="-"/>
            </a:pPr>
            <a:r>
              <a:rPr lang="it-IT" dirty="0"/>
              <a:t>dell’informazione sulle malattie che possono essere contratte;</a:t>
            </a:r>
          </a:p>
          <a:p>
            <a:pPr marL="342900" indent="-342900">
              <a:buFontTx/>
              <a:buChar char="-"/>
            </a:pPr>
            <a:r>
              <a:rPr lang="it-IT" dirty="0"/>
              <a:t>Dei potenziali effetti allergici e tossici;</a:t>
            </a:r>
          </a:p>
          <a:p>
            <a:pPr marL="342900" indent="-342900">
              <a:buFontTx/>
              <a:buChar char="-"/>
            </a:pPr>
            <a:r>
              <a:rPr lang="it-IT" dirty="0"/>
              <a:t>Della conoscenza di una patologia della quale è affetto un lavoratore che è da porre in correlazione diretta all’attività lavorativa svolta.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363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DFEF938-05FF-47D3-90A8-B1505D4ED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7626"/>
            <a:ext cx="9143999" cy="396807"/>
          </a:xfrm>
        </p:spPr>
        <p:txBody>
          <a:bodyPr/>
          <a:lstStyle/>
          <a:p>
            <a:r>
              <a:rPr lang="it-IT" dirty="0"/>
              <a:t>RISCHIO BIOLOGICO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79CF1-A2F5-45D5-970A-5ED4CFBE2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8400" y="806747"/>
            <a:ext cx="8208000" cy="4175156"/>
          </a:xfrm>
        </p:spPr>
        <p:txBody>
          <a:bodyPr>
            <a:normAutofit/>
          </a:bodyPr>
          <a:lstStyle/>
          <a:p>
            <a:r>
              <a:rPr lang="it-IT" dirty="0"/>
              <a:t>Il documento di valutazione dei rischi deve contenere:</a:t>
            </a:r>
          </a:p>
          <a:p>
            <a:pPr marL="342900" indent="-342900">
              <a:buFontTx/>
              <a:buChar char="-"/>
            </a:pPr>
            <a:r>
              <a:rPr lang="it-IT" dirty="0"/>
              <a:t>Le fasi lavorative che comportano il rischio di esposizione ad agenti biologici;</a:t>
            </a:r>
          </a:p>
          <a:p>
            <a:pPr marL="342900" indent="-342900">
              <a:buFontTx/>
              <a:buChar char="-"/>
            </a:pPr>
            <a:r>
              <a:rPr lang="it-IT" dirty="0"/>
              <a:t>Il numero dei lavoratori esposti agli agenti biologici;</a:t>
            </a:r>
          </a:p>
          <a:p>
            <a:pPr marL="342900" indent="-342900">
              <a:buFontTx/>
              <a:buChar char="-"/>
            </a:pPr>
            <a:r>
              <a:rPr lang="it-IT" dirty="0"/>
              <a:t>I metodi e le procedure lavorative adottate, nonché le misure preventive e protettive applicate;</a:t>
            </a:r>
          </a:p>
          <a:p>
            <a:pPr marL="342900" indent="-342900">
              <a:buFontTx/>
              <a:buChar char="-"/>
            </a:pPr>
            <a:r>
              <a:rPr lang="it-IT" dirty="0"/>
              <a:t>Il programma di emergenza per la protezione dei lavoratori contro i rischi di esposizione ad agenti biologici del gruppo 3 e 4 nel caso di un difetto nel contenimento fisico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7617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fa3b11eba515a8dd61ad331422b1f5ce7b746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3398</TotalTime>
  <Words>2703</Words>
  <Application>Microsoft Office PowerPoint</Application>
  <PresentationFormat>Presentazione su schermo (16:9)</PresentationFormat>
  <Paragraphs>297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Helvetica Neue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Augusto</dc:creator>
  <cp:lastModifiedBy>antomele85@gmail.com</cp:lastModifiedBy>
  <cp:revision>289</cp:revision>
  <cp:lastPrinted>2018-11-26T09:46:50Z</cp:lastPrinted>
  <dcterms:created xsi:type="dcterms:W3CDTF">2018-11-21T16:46:23Z</dcterms:created>
  <dcterms:modified xsi:type="dcterms:W3CDTF">2022-07-28T08:00:49Z</dcterms:modified>
</cp:coreProperties>
</file>